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88" r:id="rId3"/>
    <p:sldId id="289" r:id="rId4"/>
    <p:sldId id="258" r:id="rId5"/>
    <p:sldId id="259" r:id="rId6"/>
    <p:sldId id="287" r:id="rId7"/>
    <p:sldId id="260" r:id="rId8"/>
    <p:sldId id="261" r:id="rId9"/>
    <p:sldId id="284"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5" r:id="rId28"/>
    <p:sldId id="286" r:id="rId29"/>
    <p:sldId id="280" r:id="rId30"/>
    <p:sldId id="281" r:id="rId31"/>
    <p:sldId id="282" r:id="rId32"/>
  </p:sldIdLst>
  <p:sldSz cx="18288000" cy="10287000"/>
  <p:notesSz cx="6858000" cy="9144000"/>
  <p:embeddedFontLst>
    <p:embeddedFont>
      <p:font typeface="Barlow Condensed Bold" pitchFamily="2" charset="77"/>
      <p:regular r:id="rId34"/>
      <p:bold r:id="rId35"/>
    </p:embeddedFont>
    <p:embeddedFont>
      <p:font typeface="Cooper BT Bold" panose="0208080404030B020404" pitchFamily="18" charset="0"/>
      <p:regular r:id="rId36"/>
      <p:bold r:id="rId37"/>
    </p:embeddedFont>
    <p:embeddedFont>
      <p:font typeface="Londrina Solid" pitchFamily="2" charset="77"/>
      <p:regular r:id="rId38"/>
    </p:embeddedFont>
    <p:embeddedFont>
      <p:font typeface="Mont" pitchFamily="2" charset="0"/>
      <p:regular r:id="rId39"/>
    </p:embeddedFont>
    <p:embeddedFont>
      <p:font typeface="Montserrat" pitchFamily="2" charset="77"/>
      <p:regular r:id="rId40"/>
      <p:bold r:id="rId41"/>
      <p:italic r:id="rId42"/>
      <p:boldItalic r:id="rId43"/>
    </p:embeddedFont>
    <p:embeddedFont>
      <p:font typeface="Montserrat Bold" pitchFamily="2" charset="77"/>
      <p:regular r:id="rId44"/>
      <p:bold r:id="rId45"/>
    </p:embeddedFont>
    <p:embeddedFont>
      <p:font typeface="Montserrat Heavy" pitchFamily="2" charset="77"/>
      <p:regular r:id="rId46"/>
      <p:bold r:id="rId47"/>
    </p:embeddedFont>
    <p:embeddedFont>
      <p:font typeface="Montserrat Italics" pitchFamily="2" charset="77"/>
      <p:regular r:id="rId48"/>
      <p:italic r:id="rId49"/>
    </p:embeddedFont>
    <p:embeddedFont>
      <p:font typeface="Montserrat Medium" panose="020F0502020204030204" pitchFamily="34" charset="0"/>
      <p:regular r:id="rId50"/>
      <p:italic r:id="rId51"/>
    </p:embeddedFont>
    <p:embeddedFont>
      <p:font typeface="Montserrat Ultra-Bold" pitchFamily="2" charset="77"/>
      <p:regular r:id="rId52"/>
      <p:bold r:id="rId53"/>
    </p:embeddedFont>
    <p:embeddedFont>
      <p:font typeface="Montserrat Ultra-Bold Italics" pitchFamily="2" charset="77"/>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89C157-F41A-9177-04FE-E3538D68075A}" name="Guest User" initials="GU" userId="S::urn:spo:anon#b78b5b0cd797351cdb894c6f326326be979e4bfd3afd22c7ee8995480e9de1a0::" providerId="AD"/>
  <p188:author id="{843579B6-101E-C9AA-64BA-9248AA6DC240}" name="Sarah Epley" initials="SE" userId="S::sarah.epley@mtsociety.org::bca74cad-6b7b-4069-bfd1-16f8efada63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86BD0-AB0D-E3BE-84DD-576BD8F2667C}" v="181" dt="2025-03-18T18:58:19.492"/>
    <p1510:client id="{0F67A13A-329D-553C-19E0-BA3C55C03B49}" v="39" dt="2025-03-18T18:27:23.420"/>
    <p1510:client id="{1566A049-8C4B-2073-EFC5-47C464BBFD87}" v="3" dt="2025-03-18T21:30:01.494"/>
    <p1510:client id="{535FF57B-F994-9EF0-ECC7-118C5801A4D7}" v="669" dt="2025-03-17T22:53:48.555"/>
    <p1510:client id="{732D7785-6B20-11A7-4353-0D74D4339BEE}" v="218" dt="2025-03-18T18:35:50.338"/>
    <p1510:client id="{AA2A7EEC-EEAF-2A6B-93E2-1262759D37D9}" v="49" dt="2025-03-18T18:24:31.778"/>
    <p1510:client id="{D77E3BDA-0AA1-AF46-928A-13748F6DD126}" v="1" dt="2025-03-19T17:22:37.404"/>
    <p1510:client id="{EF11A98B-AEE2-C7F9-7B7E-5BEABCDEF6B6}" v="1" dt="2025-03-19T17:16:22.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p:cViewPr varScale="1">
        <p:scale>
          <a:sx n="70" d="100"/>
          <a:sy n="70" d="100"/>
        </p:scale>
        <p:origin x="84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Pulled updated information from the website to update this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3.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png"/><Relationship Id="rId33" Type="http://schemas.openxmlformats.org/officeDocument/2006/relationships/image" Target="../media/image32.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image" Target="../media/image31.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png"/><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png"/><Relationship Id="rId8"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34.png"/><Relationship Id="rId7" Type="http://schemas.openxmlformats.org/officeDocument/2006/relationships/image" Target="../media/image8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jpeg"/></Relationships>
</file>

<file path=ppt/slides/_rels/slide11.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jpeg"/><Relationship Id="rId3" Type="http://schemas.openxmlformats.org/officeDocument/2006/relationships/image" Target="../media/image34.png"/><Relationship Id="rId21" Type="http://schemas.openxmlformats.org/officeDocument/2006/relationships/image" Target="../media/image102.png"/><Relationship Id="rId7" Type="http://schemas.openxmlformats.org/officeDocument/2006/relationships/image" Target="../media/image88.svg"/><Relationship Id="rId12" Type="http://schemas.openxmlformats.org/officeDocument/2006/relationships/image" Target="../media/image93.jpeg"/><Relationship Id="rId17" Type="http://schemas.openxmlformats.org/officeDocument/2006/relationships/image" Target="../media/image98.png"/><Relationship Id="rId25" Type="http://schemas.openxmlformats.org/officeDocument/2006/relationships/image" Target="../media/image106.jpeg"/><Relationship Id="rId33" Type="http://schemas.openxmlformats.org/officeDocument/2006/relationships/image" Target="../media/image114.jpeg"/><Relationship Id="rId2" Type="http://schemas.openxmlformats.org/officeDocument/2006/relationships/image" Target="../media/image33.png"/><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jpeg"/><Relationship Id="rId32" Type="http://schemas.openxmlformats.org/officeDocument/2006/relationships/image" Target="../media/image113.png"/><Relationship Id="rId5" Type="http://schemas.openxmlformats.org/officeDocument/2006/relationships/image" Target="../media/image86.svg"/><Relationship Id="rId15" Type="http://schemas.openxmlformats.org/officeDocument/2006/relationships/image" Target="../media/image96.jpeg"/><Relationship Id="rId23" Type="http://schemas.openxmlformats.org/officeDocument/2006/relationships/image" Target="../media/image104.jpeg"/><Relationship Id="rId28" Type="http://schemas.openxmlformats.org/officeDocument/2006/relationships/image" Target="../media/image109.png"/><Relationship Id="rId10" Type="http://schemas.openxmlformats.org/officeDocument/2006/relationships/image" Target="../media/image91.sv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jpeg"/><Relationship Id="rId22" Type="http://schemas.openxmlformats.org/officeDocument/2006/relationships/image" Target="../media/image103.jpeg"/><Relationship Id="rId27" Type="http://schemas.openxmlformats.org/officeDocument/2006/relationships/image" Target="../media/image108.jpeg"/><Relationship Id="rId30" Type="http://schemas.openxmlformats.org/officeDocument/2006/relationships/image" Target="../media/image111.png"/><Relationship Id="rId8" Type="http://schemas.openxmlformats.org/officeDocument/2006/relationships/image" Target="../media/image89.jpeg"/></Relationships>
</file>

<file path=ppt/slides/_rels/slide1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33.png"/><Relationship Id="rId21" Type="http://schemas.openxmlformats.org/officeDocument/2006/relationships/image" Target="../media/image130.png"/><Relationship Id="rId7" Type="http://schemas.openxmlformats.org/officeDocument/2006/relationships/image" Target="../media/image117.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notesSlide" Target="../notesSlides/notesSlide2.xml"/><Relationship Id="rId16" Type="http://schemas.openxmlformats.org/officeDocument/2006/relationships/image" Target="../media/image125.png"/><Relationship Id="rId20" Type="http://schemas.openxmlformats.org/officeDocument/2006/relationships/image" Target="../media/image129.png"/><Relationship Id="rId29"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0.png"/><Relationship Id="rId24" Type="http://schemas.openxmlformats.org/officeDocument/2006/relationships/image" Target="../media/image133.png"/><Relationship Id="rId32" Type="http://schemas.openxmlformats.org/officeDocument/2006/relationships/image" Target="../media/image141.png"/><Relationship Id="rId5" Type="http://schemas.openxmlformats.org/officeDocument/2006/relationships/image" Target="../media/image115.png"/><Relationship Id="rId15" Type="http://schemas.openxmlformats.org/officeDocument/2006/relationships/image" Target="../media/image124.png"/><Relationship Id="rId23" Type="http://schemas.openxmlformats.org/officeDocument/2006/relationships/image" Target="../media/image132.png"/><Relationship Id="rId28" Type="http://schemas.openxmlformats.org/officeDocument/2006/relationships/image" Target="../media/image137.png"/><Relationship Id="rId10" Type="http://schemas.openxmlformats.org/officeDocument/2006/relationships/image" Target="../media/image119.png"/><Relationship Id="rId19" Type="http://schemas.openxmlformats.org/officeDocument/2006/relationships/image" Target="../media/image128.png"/><Relationship Id="rId31" Type="http://schemas.openxmlformats.org/officeDocument/2006/relationships/image" Target="../media/image140.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9.png"/></Relationships>
</file>

<file path=ppt/slides/_rels/slide13.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18" Type="http://schemas.openxmlformats.org/officeDocument/2006/relationships/image" Target="../media/image158.jpeg"/><Relationship Id="rId3" Type="http://schemas.openxmlformats.org/officeDocument/2006/relationships/image" Target="../media/image143.jpeg"/><Relationship Id="rId21" Type="http://schemas.openxmlformats.org/officeDocument/2006/relationships/image" Target="../media/image161.jpeg"/><Relationship Id="rId7" Type="http://schemas.openxmlformats.org/officeDocument/2006/relationships/image" Target="../media/image147.jpeg"/><Relationship Id="rId12" Type="http://schemas.openxmlformats.org/officeDocument/2006/relationships/image" Target="../media/image152.jpeg"/><Relationship Id="rId17" Type="http://schemas.openxmlformats.org/officeDocument/2006/relationships/image" Target="../media/image157.jpeg"/><Relationship Id="rId2" Type="http://schemas.openxmlformats.org/officeDocument/2006/relationships/image" Target="../media/image142.jpeg"/><Relationship Id="rId16" Type="http://schemas.openxmlformats.org/officeDocument/2006/relationships/image" Target="../media/image156.jpeg"/><Relationship Id="rId20"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5" Type="http://schemas.openxmlformats.org/officeDocument/2006/relationships/image" Target="../media/image155.jpeg"/><Relationship Id="rId23" Type="http://schemas.openxmlformats.org/officeDocument/2006/relationships/image" Target="../media/image33.png"/><Relationship Id="rId10" Type="http://schemas.openxmlformats.org/officeDocument/2006/relationships/image" Target="../media/image150.jpeg"/><Relationship Id="rId19" Type="http://schemas.openxmlformats.org/officeDocument/2006/relationships/image" Target="../media/image159.jpeg"/><Relationship Id="rId4" Type="http://schemas.openxmlformats.org/officeDocument/2006/relationships/image" Target="../media/image144.jpeg"/><Relationship Id="rId9" Type="http://schemas.openxmlformats.org/officeDocument/2006/relationships/image" Target="../media/image149.jpeg"/><Relationship Id="rId14" Type="http://schemas.openxmlformats.org/officeDocument/2006/relationships/image" Target="../media/image154.jpeg"/><Relationship Id="rId22"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33.png"/><Relationship Id="rId7" Type="http://schemas.openxmlformats.org/officeDocument/2006/relationships/image" Target="../media/image16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34.png"/><Relationship Id="rId9" Type="http://schemas.openxmlformats.org/officeDocument/2006/relationships/image" Target="../media/image166.png"/></Relationships>
</file>

<file path=ppt/slides/_rels/slide1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33.png"/><Relationship Id="rId7" Type="http://schemas.openxmlformats.org/officeDocument/2006/relationships/image" Target="../media/image16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hyperlink" Target="https://materovcompetition.org/classes" TargetMode="External"/><Relationship Id="rId10" Type="http://schemas.openxmlformats.org/officeDocument/2006/relationships/image" Target="../media/image166.png"/><Relationship Id="rId4" Type="http://schemas.openxmlformats.org/officeDocument/2006/relationships/image" Target="../media/image34.png"/><Relationship Id="rId9" Type="http://schemas.openxmlformats.org/officeDocument/2006/relationships/image" Target="../media/image165.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7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7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3.jpeg"/><Relationship Id="rId5" Type="http://schemas.openxmlformats.org/officeDocument/2006/relationships/image" Target="../media/image14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178.svg"/><Relationship Id="rId13" Type="http://schemas.openxmlformats.org/officeDocument/2006/relationships/image" Target="../media/image183.png"/><Relationship Id="rId18" Type="http://schemas.openxmlformats.org/officeDocument/2006/relationships/image" Target="../media/image188.png"/><Relationship Id="rId3" Type="http://schemas.openxmlformats.org/officeDocument/2006/relationships/image" Target="../media/image33.png"/><Relationship Id="rId21" Type="http://schemas.openxmlformats.org/officeDocument/2006/relationships/image" Target="../media/image191.svg"/><Relationship Id="rId7" Type="http://schemas.openxmlformats.org/officeDocument/2006/relationships/image" Target="../media/image177.png"/><Relationship Id="rId12" Type="http://schemas.openxmlformats.org/officeDocument/2006/relationships/image" Target="../media/image182.svg"/><Relationship Id="rId17" Type="http://schemas.openxmlformats.org/officeDocument/2006/relationships/image" Target="../media/image187.svg"/><Relationship Id="rId2" Type="http://schemas.openxmlformats.org/officeDocument/2006/relationships/notesSlide" Target="../notesSlides/notesSlide7.xml"/><Relationship Id="rId16" Type="http://schemas.openxmlformats.org/officeDocument/2006/relationships/image" Target="../media/image186.png"/><Relationship Id="rId20"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76.svg"/><Relationship Id="rId11" Type="http://schemas.openxmlformats.org/officeDocument/2006/relationships/image" Target="../media/image181.svg"/><Relationship Id="rId5" Type="http://schemas.openxmlformats.org/officeDocument/2006/relationships/image" Target="../media/image175.png"/><Relationship Id="rId15" Type="http://schemas.openxmlformats.org/officeDocument/2006/relationships/image" Target="../media/image185.jpeg"/><Relationship Id="rId23" Type="http://schemas.openxmlformats.org/officeDocument/2006/relationships/image" Target="../media/image193.svg"/><Relationship Id="rId10" Type="http://schemas.openxmlformats.org/officeDocument/2006/relationships/image" Target="../media/image180.svg"/><Relationship Id="rId19" Type="http://schemas.openxmlformats.org/officeDocument/2006/relationships/image" Target="../media/image189.svg"/><Relationship Id="rId4" Type="http://schemas.openxmlformats.org/officeDocument/2006/relationships/image" Target="../media/image34.png"/><Relationship Id="rId9" Type="http://schemas.openxmlformats.org/officeDocument/2006/relationships/image" Target="../media/image179.png"/><Relationship Id="rId14" Type="http://schemas.openxmlformats.org/officeDocument/2006/relationships/image" Target="../media/image184.svg"/><Relationship Id="rId22" Type="http://schemas.openxmlformats.org/officeDocument/2006/relationships/image" Target="../media/image192.png"/></Relationships>
</file>

<file path=ppt/slides/_rels/slide2.xml.rels><?xml version="1.0" encoding="UTF-8" standalone="yes"?>
<Relationships xmlns="http://schemas.openxmlformats.org/package/2006/relationships"><Relationship Id="rId8" Type="http://schemas.openxmlformats.org/officeDocument/2006/relationships/hyperlink" Target="https://www.marinetech.org" TargetMode="External"/><Relationship Id="rId3" Type="http://schemas.openxmlformats.org/officeDocument/2006/relationships/image" Target="../media/image35.png"/><Relationship Id="rId7" Type="http://schemas.openxmlformats.org/officeDocument/2006/relationships/hyperlink" Target="https://materovcompetition.org/rov-kits" TargetMode="External"/><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36.png"/><Relationship Id="rId9"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hyperlink" Target="https://materovcompetition.org/archives" TargetMode="External"/><Relationship Id="rId3" Type="http://schemas.openxmlformats.org/officeDocument/2006/relationships/image" Target="../media/image33.png"/><Relationship Id="rId7" Type="http://schemas.openxmlformats.org/officeDocument/2006/relationships/image" Target="../media/image19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98.svg"/><Relationship Id="rId3" Type="http://schemas.openxmlformats.org/officeDocument/2006/relationships/image" Target="../media/image33.png"/><Relationship Id="rId7" Type="http://schemas.openxmlformats.org/officeDocument/2006/relationships/image" Target="../media/image54.svg"/><Relationship Id="rId12" Type="http://schemas.openxmlformats.org/officeDocument/2006/relationships/image" Target="../media/image197.png"/><Relationship Id="rId2" Type="http://schemas.openxmlformats.org/officeDocument/2006/relationships/notesSlide" Target="../notesSlides/notesSlide9.xml"/><Relationship Id="rId16" Type="http://schemas.openxmlformats.org/officeDocument/2006/relationships/image" Target="../media/image201.jpe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44.png"/><Relationship Id="rId15" Type="http://schemas.openxmlformats.org/officeDocument/2006/relationships/image" Target="../media/image200.svg"/><Relationship Id="rId10" Type="http://schemas.openxmlformats.org/officeDocument/2006/relationships/image" Target="../media/image57.png"/><Relationship Id="rId4" Type="http://schemas.openxmlformats.org/officeDocument/2006/relationships/image" Target="../media/image34.png"/><Relationship Id="rId9" Type="http://schemas.openxmlformats.org/officeDocument/2006/relationships/image" Target="../media/image56.svg"/><Relationship Id="rId14" Type="http://schemas.openxmlformats.org/officeDocument/2006/relationships/image" Target="../media/image199.png"/></Relationships>
</file>

<file path=ppt/slides/_rels/slide22.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3" Type="http://schemas.openxmlformats.org/officeDocument/2006/relationships/image" Target="../media/image33.png"/><Relationship Id="rId7" Type="http://schemas.openxmlformats.org/officeDocument/2006/relationships/image" Target="../media/image204.svg"/><Relationship Id="rId12" Type="http://schemas.openxmlformats.org/officeDocument/2006/relationships/image" Target="../media/image20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208.svg"/><Relationship Id="rId5" Type="http://schemas.openxmlformats.org/officeDocument/2006/relationships/image" Target="../media/image202.jpeg"/><Relationship Id="rId10" Type="http://schemas.openxmlformats.org/officeDocument/2006/relationships/image" Target="../media/image207.png"/><Relationship Id="rId4" Type="http://schemas.openxmlformats.org/officeDocument/2006/relationships/image" Target="../media/image34.png"/><Relationship Id="rId9" Type="http://schemas.openxmlformats.org/officeDocument/2006/relationships/image" Target="../media/image206.svg"/></Relationships>
</file>

<file path=ppt/slides/_rels/slide23.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svg"/><Relationship Id="rId3" Type="http://schemas.openxmlformats.org/officeDocument/2006/relationships/image" Target="../media/image33.png"/><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2.svg"/><Relationship Id="rId11" Type="http://schemas.openxmlformats.org/officeDocument/2006/relationships/image" Target="../media/image217.svg"/><Relationship Id="rId5" Type="http://schemas.openxmlformats.org/officeDocument/2006/relationships/image" Target="../media/image211.png"/><Relationship Id="rId15" Type="http://schemas.openxmlformats.org/officeDocument/2006/relationships/image" Target="../media/image221.svg"/><Relationship Id="rId10" Type="http://schemas.openxmlformats.org/officeDocument/2006/relationships/image" Target="../media/image216.png"/><Relationship Id="rId4" Type="http://schemas.openxmlformats.org/officeDocument/2006/relationships/image" Target="../media/image34.png"/><Relationship Id="rId9" Type="http://schemas.openxmlformats.org/officeDocument/2006/relationships/image" Target="../media/image215.png"/><Relationship Id="rId14" Type="http://schemas.openxmlformats.org/officeDocument/2006/relationships/image" Target="../media/image220.png"/></Relationships>
</file>

<file path=ppt/slides/_rels/slide24.xml.rels><?xml version="1.0" encoding="UTF-8" standalone="yes"?>
<Relationships xmlns="http://schemas.openxmlformats.org/package/2006/relationships"><Relationship Id="rId8" Type="http://schemas.openxmlformats.org/officeDocument/2006/relationships/hyperlink" Target="https://vimeo.com/user14545135" TargetMode="External"/><Relationship Id="rId3" Type="http://schemas.openxmlformats.org/officeDocument/2006/relationships/image" Target="../media/image33.png"/><Relationship Id="rId7" Type="http://schemas.openxmlformats.org/officeDocument/2006/relationships/image" Target="../media/image22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6.svg"/><Relationship Id="rId5" Type="http://schemas.openxmlformats.org/officeDocument/2006/relationships/image" Target="../media/image22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5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8.jpeg"/><Relationship Id="rId5" Type="http://schemas.openxmlformats.org/officeDocument/2006/relationships/hyperlink" Target="https://materovcompetition.org" TargetMode="Externa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hyperlink" Target="https://materovcompetition.org/professional-development" TargetMode="External"/><Relationship Id="rId3" Type="http://schemas.openxmlformats.org/officeDocument/2006/relationships/image" Target="../media/image33.png"/><Relationship Id="rId7" Type="http://schemas.openxmlformats.org/officeDocument/2006/relationships/hyperlink" Target="https://seamate.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231.svg"/><Relationship Id="rId13" Type="http://schemas.openxmlformats.org/officeDocument/2006/relationships/image" Target="../media/image67.png"/><Relationship Id="rId3" Type="http://schemas.openxmlformats.org/officeDocument/2006/relationships/image" Target="../media/image34.png"/><Relationship Id="rId7" Type="http://schemas.openxmlformats.org/officeDocument/2006/relationships/image" Target="../media/image57.png"/><Relationship Id="rId12" Type="http://schemas.openxmlformats.org/officeDocument/2006/relationships/image" Target="../media/image60.svg"/><Relationship Id="rId17" Type="http://schemas.openxmlformats.org/officeDocument/2006/relationships/hyperlink" Target="https://20693798.fs1.hubspotusercontent-na1.net/hubfs/20693798/2025%20MATE%20IMPACT%20REPORT-FINAL.pdf" TargetMode="External"/><Relationship Id="rId2" Type="http://schemas.openxmlformats.org/officeDocument/2006/relationships/image" Target="../media/image33.png"/><Relationship Id="rId16" Type="http://schemas.openxmlformats.org/officeDocument/2006/relationships/image" Target="../media/image234.sv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232.svg"/><Relationship Id="rId4" Type="http://schemas.openxmlformats.org/officeDocument/2006/relationships/image" Target="../media/image44.png"/><Relationship Id="rId9" Type="http://schemas.openxmlformats.org/officeDocument/2006/relationships/image" Target="../media/image63.png"/><Relationship Id="rId14" Type="http://schemas.openxmlformats.org/officeDocument/2006/relationships/image" Target="../media/image233.sv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5.jpe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hyperlink" Target="http://www.materovcompetition.org" TargetMode="External"/><Relationship Id="rId3" Type="http://schemas.openxmlformats.org/officeDocument/2006/relationships/image" Target="../media/image236.jpeg"/><Relationship Id="rId7"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 Id="rId9" Type="http://schemas.openxmlformats.org/officeDocument/2006/relationships/hyperlink" Target="http://www.mtsociety.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32.jpe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4.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6.xml.rels><?xml version="1.0" encoding="UTF-8" standalone="yes"?>
<Relationships xmlns="http://schemas.openxmlformats.org/package/2006/relationships"><Relationship Id="rId8" Type="http://schemas.openxmlformats.org/officeDocument/2006/relationships/hyperlink" Target="https://www.mtsociety.org/mts-summer-workshops" TargetMode="External"/><Relationship Id="rId3" Type="http://schemas.openxmlformats.org/officeDocument/2006/relationships/image" Target="../media/image34.png"/><Relationship Id="rId7" Type="http://schemas.openxmlformats.org/officeDocument/2006/relationships/hyperlink" Target="https://www.mtsociety.org/emerge-progra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mtsociety.org/scholarships"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34.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image" Target="../media/image33.png"/><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44.png"/><Relationship Id="rId9" Type="http://schemas.openxmlformats.org/officeDocument/2006/relationships/image" Target="../media/image57.png"/><Relationship Id="rId14" Type="http://schemas.openxmlformats.org/officeDocument/2006/relationships/image" Target="../media/image62.sv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34.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grpSp>
        <p:nvGrpSpPr>
          <p:cNvPr id="2" name="Group 2"/>
          <p:cNvGrpSpPr/>
          <p:nvPr/>
        </p:nvGrpSpPr>
        <p:grpSpPr>
          <a:xfrm>
            <a:off x="6182337" y="5510431"/>
            <a:ext cx="3006783" cy="4776569"/>
            <a:chOff x="0" y="0"/>
            <a:chExt cx="4009044" cy="6368758"/>
          </a:xfrm>
        </p:grpSpPr>
        <p:pic>
          <p:nvPicPr>
            <p:cNvPr id="3" name="Picture 3"/>
            <p:cNvPicPr>
              <a:picLocks noChangeAspect="1"/>
            </p:cNvPicPr>
            <p:nvPr/>
          </p:nvPicPr>
          <p:blipFill>
            <a:blip r:embed="rId2"/>
            <a:srcRect l="38622" t="9552" r="23645"/>
            <a:stretch>
              <a:fillRect/>
            </a:stretch>
          </p:blipFill>
          <p:spPr>
            <a:xfrm>
              <a:off x="0" y="0"/>
              <a:ext cx="2630362" cy="4203506"/>
            </a:xfrm>
            <a:prstGeom prst="rect">
              <a:avLst/>
            </a:prstGeom>
          </p:spPr>
        </p:pic>
        <p:pic>
          <p:nvPicPr>
            <p:cNvPr id="4" name="Picture 4"/>
            <p:cNvPicPr>
              <a:picLocks noChangeAspect="1"/>
            </p:cNvPicPr>
            <p:nvPr/>
          </p:nvPicPr>
          <p:blipFill>
            <a:blip r:embed="rId3"/>
            <a:srcRect l="14346" t="1470" r="61604" b="39750"/>
            <a:stretch>
              <a:fillRect/>
            </a:stretch>
          </p:blipFill>
          <p:spPr>
            <a:xfrm>
              <a:off x="2757362" y="0"/>
              <a:ext cx="1251681" cy="2038253"/>
            </a:xfrm>
            <a:prstGeom prst="rect">
              <a:avLst/>
            </a:prstGeom>
          </p:spPr>
        </p:pic>
        <p:pic>
          <p:nvPicPr>
            <p:cNvPr id="5" name="Picture 5"/>
            <p:cNvPicPr>
              <a:picLocks noChangeAspect="1"/>
            </p:cNvPicPr>
            <p:nvPr/>
          </p:nvPicPr>
          <p:blipFill>
            <a:blip r:embed="rId4"/>
            <a:srcRect l="54219" r="30590" b="23482"/>
            <a:stretch>
              <a:fillRect/>
            </a:stretch>
          </p:blipFill>
          <p:spPr>
            <a:xfrm>
              <a:off x="2757362" y="2165253"/>
              <a:ext cx="1251681" cy="4203506"/>
            </a:xfrm>
            <a:prstGeom prst="rect">
              <a:avLst/>
            </a:prstGeom>
          </p:spPr>
        </p:pic>
        <p:pic>
          <p:nvPicPr>
            <p:cNvPr id="6" name="Picture 6"/>
            <p:cNvPicPr>
              <a:picLocks noChangeAspect="1"/>
            </p:cNvPicPr>
            <p:nvPr/>
          </p:nvPicPr>
          <p:blipFill>
            <a:blip r:embed="rId5"/>
            <a:srcRect l="44335" r="23326" b="21009"/>
            <a:stretch>
              <a:fillRect/>
            </a:stretch>
          </p:blipFill>
          <p:spPr>
            <a:xfrm>
              <a:off x="1378681" y="4330506"/>
              <a:ext cx="1251681" cy="2038253"/>
            </a:xfrm>
            <a:prstGeom prst="rect">
              <a:avLst/>
            </a:prstGeom>
          </p:spPr>
        </p:pic>
        <p:pic>
          <p:nvPicPr>
            <p:cNvPr id="7" name="Picture 7"/>
            <p:cNvPicPr>
              <a:picLocks noChangeAspect="1"/>
            </p:cNvPicPr>
            <p:nvPr/>
          </p:nvPicPr>
          <p:blipFill>
            <a:blip r:embed="rId6"/>
            <a:srcRect l="33085" r="25974"/>
            <a:stretch>
              <a:fillRect/>
            </a:stretch>
          </p:blipFill>
          <p:spPr>
            <a:xfrm>
              <a:off x="0" y="4330506"/>
              <a:ext cx="1251681" cy="2038253"/>
            </a:xfrm>
            <a:prstGeom prst="rect">
              <a:avLst/>
            </a:prstGeom>
          </p:spPr>
        </p:pic>
      </p:grpSp>
      <p:grpSp>
        <p:nvGrpSpPr>
          <p:cNvPr id="8" name="Group 8"/>
          <p:cNvGrpSpPr/>
          <p:nvPr/>
        </p:nvGrpSpPr>
        <p:grpSpPr>
          <a:xfrm>
            <a:off x="663476" y="5510431"/>
            <a:ext cx="5432083" cy="4776569"/>
            <a:chOff x="0" y="0"/>
            <a:chExt cx="7242777" cy="6368758"/>
          </a:xfrm>
        </p:grpSpPr>
        <p:pic>
          <p:nvPicPr>
            <p:cNvPr id="9" name="Picture 9"/>
            <p:cNvPicPr>
              <a:picLocks noChangeAspect="1"/>
            </p:cNvPicPr>
            <p:nvPr/>
          </p:nvPicPr>
          <p:blipFill>
            <a:blip r:embed="rId7"/>
            <a:srcRect l="64091" t="3442" r="6245" b="51129"/>
            <a:stretch>
              <a:fillRect/>
            </a:stretch>
          </p:blipFill>
          <p:spPr>
            <a:xfrm>
              <a:off x="0" y="0"/>
              <a:ext cx="1996793" cy="2038253"/>
            </a:xfrm>
            <a:prstGeom prst="rect">
              <a:avLst/>
            </a:prstGeom>
          </p:spPr>
        </p:pic>
        <p:pic>
          <p:nvPicPr>
            <p:cNvPr id="10" name="Picture 10"/>
            <p:cNvPicPr>
              <a:picLocks noChangeAspect="1"/>
            </p:cNvPicPr>
            <p:nvPr/>
          </p:nvPicPr>
          <p:blipFill>
            <a:blip r:embed="rId8"/>
            <a:srcRect l="24648" r="22043" b="45584"/>
            <a:stretch>
              <a:fillRect/>
            </a:stretch>
          </p:blipFill>
          <p:spPr>
            <a:xfrm>
              <a:off x="2123793" y="0"/>
              <a:ext cx="2995190" cy="2038253"/>
            </a:xfrm>
            <a:prstGeom prst="rect">
              <a:avLst/>
            </a:prstGeom>
          </p:spPr>
        </p:pic>
        <p:pic>
          <p:nvPicPr>
            <p:cNvPr id="11" name="Picture 11"/>
            <p:cNvPicPr>
              <a:picLocks noChangeAspect="1"/>
            </p:cNvPicPr>
            <p:nvPr/>
          </p:nvPicPr>
          <p:blipFill>
            <a:blip r:embed="rId9"/>
            <a:srcRect l="21765" r="17767" b="7417"/>
            <a:stretch>
              <a:fillRect/>
            </a:stretch>
          </p:blipFill>
          <p:spPr>
            <a:xfrm>
              <a:off x="5245983" y="0"/>
              <a:ext cx="1996793" cy="2038253"/>
            </a:xfrm>
            <a:prstGeom prst="rect">
              <a:avLst/>
            </a:prstGeom>
          </p:spPr>
        </p:pic>
        <p:pic>
          <p:nvPicPr>
            <p:cNvPr id="12" name="Picture 12"/>
            <p:cNvPicPr>
              <a:picLocks noChangeAspect="1"/>
            </p:cNvPicPr>
            <p:nvPr/>
          </p:nvPicPr>
          <p:blipFill>
            <a:blip r:embed="rId10"/>
            <a:srcRect l="37123" r="5642" b="12367"/>
            <a:stretch>
              <a:fillRect/>
            </a:stretch>
          </p:blipFill>
          <p:spPr>
            <a:xfrm>
              <a:off x="0" y="2165253"/>
              <a:ext cx="1996793" cy="2038253"/>
            </a:xfrm>
            <a:prstGeom prst="rect">
              <a:avLst/>
            </a:prstGeom>
          </p:spPr>
        </p:pic>
        <p:pic>
          <p:nvPicPr>
            <p:cNvPr id="13" name="Picture 13"/>
            <p:cNvPicPr>
              <a:picLocks noChangeAspect="1"/>
            </p:cNvPicPr>
            <p:nvPr/>
          </p:nvPicPr>
          <p:blipFill>
            <a:blip r:embed="rId11"/>
            <a:srcRect l="1017" r="1017"/>
            <a:stretch>
              <a:fillRect/>
            </a:stretch>
          </p:blipFill>
          <p:spPr>
            <a:xfrm>
              <a:off x="2123793" y="2165253"/>
              <a:ext cx="2995190" cy="2038253"/>
            </a:xfrm>
            <a:prstGeom prst="rect">
              <a:avLst/>
            </a:prstGeom>
          </p:spPr>
        </p:pic>
        <p:pic>
          <p:nvPicPr>
            <p:cNvPr id="14" name="Picture 14"/>
            <p:cNvPicPr>
              <a:picLocks noChangeAspect="1"/>
            </p:cNvPicPr>
            <p:nvPr/>
          </p:nvPicPr>
          <p:blipFill>
            <a:blip r:embed="rId12"/>
            <a:srcRect l="11292" t="2760" r="53922" b="43965"/>
            <a:stretch>
              <a:fillRect/>
            </a:stretch>
          </p:blipFill>
          <p:spPr>
            <a:xfrm>
              <a:off x="5245983" y="2165253"/>
              <a:ext cx="1996793" cy="2038253"/>
            </a:xfrm>
            <a:prstGeom prst="rect">
              <a:avLst/>
            </a:prstGeom>
          </p:spPr>
        </p:pic>
        <p:pic>
          <p:nvPicPr>
            <p:cNvPr id="15" name="Picture 15"/>
            <p:cNvPicPr>
              <a:picLocks noChangeAspect="1"/>
            </p:cNvPicPr>
            <p:nvPr/>
          </p:nvPicPr>
          <p:blipFill>
            <a:blip r:embed="rId13"/>
            <a:srcRect l="29892" t="4690" r="10996" b="4801"/>
            <a:stretch>
              <a:fillRect/>
            </a:stretch>
          </p:blipFill>
          <p:spPr>
            <a:xfrm>
              <a:off x="0" y="4330506"/>
              <a:ext cx="1996793" cy="2038253"/>
            </a:xfrm>
            <a:prstGeom prst="rect">
              <a:avLst/>
            </a:prstGeom>
          </p:spPr>
        </p:pic>
        <p:pic>
          <p:nvPicPr>
            <p:cNvPr id="16" name="Picture 16"/>
            <p:cNvPicPr>
              <a:picLocks noChangeAspect="1"/>
            </p:cNvPicPr>
            <p:nvPr/>
          </p:nvPicPr>
          <p:blipFill>
            <a:blip r:embed="rId14"/>
            <a:srcRect l="4898" r="14660" b="17889"/>
            <a:stretch>
              <a:fillRect/>
            </a:stretch>
          </p:blipFill>
          <p:spPr>
            <a:xfrm>
              <a:off x="2123793" y="4330506"/>
              <a:ext cx="2995190" cy="2038253"/>
            </a:xfrm>
            <a:prstGeom prst="rect">
              <a:avLst/>
            </a:prstGeom>
          </p:spPr>
        </p:pic>
        <p:pic>
          <p:nvPicPr>
            <p:cNvPr id="17" name="Picture 17"/>
            <p:cNvPicPr>
              <a:picLocks noChangeAspect="1"/>
            </p:cNvPicPr>
            <p:nvPr/>
          </p:nvPicPr>
          <p:blipFill>
            <a:blip r:embed="rId15"/>
            <a:srcRect l="46157" t="9490" r="24103" b="44946"/>
            <a:stretch>
              <a:fillRect/>
            </a:stretch>
          </p:blipFill>
          <p:spPr>
            <a:xfrm>
              <a:off x="5245983" y="4330506"/>
              <a:ext cx="1996793" cy="2038253"/>
            </a:xfrm>
            <a:prstGeom prst="rect">
              <a:avLst/>
            </a:prstGeom>
          </p:spPr>
        </p:pic>
      </p:grpSp>
      <p:grpSp>
        <p:nvGrpSpPr>
          <p:cNvPr id="18" name="Group 18"/>
          <p:cNvGrpSpPr/>
          <p:nvPr/>
        </p:nvGrpSpPr>
        <p:grpSpPr>
          <a:xfrm>
            <a:off x="663476" y="0"/>
            <a:ext cx="3842362" cy="5391094"/>
            <a:chOff x="0" y="0"/>
            <a:chExt cx="5123149" cy="7188126"/>
          </a:xfrm>
        </p:grpSpPr>
        <p:pic>
          <p:nvPicPr>
            <p:cNvPr id="19" name="Picture 19"/>
            <p:cNvPicPr>
              <a:picLocks noChangeAspect="1"/>
            </p:cNvPicPr>
            <p:nvPr/>
          </p:nvPicPr>
          <p:blipFill>
            <a:blip r:embed="rId16"/>
            <a:srcRect l="22910" r="25751" b="35390"/>
            <a:stretch>
              <a:fillRect/>
            </a:stretch>
          </p:blipFill>
          <p:spPr>
            <a:xfrm>
              <a:off x="0" y="0"/>
              <a:ext cx="1623050" cy="1361425"/>
            </a:xfrm>
            <a:prstGeom prst="rect">
              <a:avLst/>
            </a:prstGeom>
          </p:spPr>
        </p:pic>
        <p:pic>
          <p:nvPicPr>
            <p:cNvPr id="20" name="Picture 20"/>
            <p:cNvPicPr>
              <a:picLocks noChangeAspect="1"/>
            </p:cNvPicPr>
            <p:nvPr/>
          </p:nvPicPr>
          <p:blipFill>
            <a:blip r:embed="rId17"/>
            <a:srcRect l="34423" t="6767" r="27656"/>
            <a:stretch>
              <a:fillRect/>
            </a:stretch>
          </p:blipFill>
          <p:spPr>
            <a:xfrm>
              <a:off x="0" y="1488425"/>
              <a:ext cx="1623050" cy="2849850"/>
            </a:xfrm>
            <a:prstGeom prst="rect">
              <a:avLst/>
            </a:prstGeom>
          </p:spPr>
        </p:pic>
        <p:pic>
          <p:nvPicPr>
            <p:cNvPr id="21" name="Picture 21"/>
            <p:cNvPicPr>
              <a:picLocks noChangeAspect="1"/>
            </p:cNvPicPr>
            <p:nvPr/>
          </p:nvPicPr>
          <p:blipFill>
            <a:blip r:embed="rId18"/>
            <a:srcRect l="35366" r="26719" b="4593"/>
            <a:stretch>
              <a:fillRect/>
            </a:stretch>
          </p:blipFill>
          <p:spPr>
            <a:xfrm>
              <a:off x="0" y="4465275"/>
              <a:ext cx="1623050" cy="2722850"/>
            </a:xfrm>
            <a:prstGeom prst="rect">
              <a:avLst/>
            </a:prstGeom>
          </p:spPr>
        </p:pic>
        <p:pic>
          <p:nvPicPr>
            <p:cNvPr id="22" name="Picture 22"/>
            <p:cNvPicPr>
              <a:picLocks noChangeAspect="1"/>
            </p:cNvPicPr>
            <p:nvPr/>
          </p:nvPicPr>
          <p:blipFill>
            <a:blip r:embed="rId19"/>
            <a:srcRect l="25185" r="36846"/>
            <a:stretch>
              <a:fillRect/>
            </a:stretch>
          </p:blipFill>
          <p:spPr>
            <a:xfrm>
              <a:off x="1750050" y="0"/>
              <a:ext cx="1623050" cy="2849850"/>
            </a:xfrm>
            <a:prstGeom prst="rect">
              <a:avLst/>
            </a:prstGeom>
          </p:spPr>
        </p:pic>
        <p:pic>
          <p:nvPicPr>
            <p:cNvPr id="23" name="Picture 23"/>
            <p:cNvPicPr>
              <a:picLocks noChangeAspect="1"/>
            </p:cNvPicPr>
            <p:nvPr/>
          </p:nvPicPr>
          <p:blipFill>
            <a:blip r:embed="rId20"/>
            <a:srcRect l="41403" t="11982" r="18245" b="37246"/>
            <a:stretch>
              <a:fillRect/>
            </a:stretch>
          </p:blipFill>
          <p:spPr>
            <a:xfrm>
              <a:off x="1750050" y="2976850"/>
              <a:ext cx="1623050" cy="1361425"/>
            </a:xfrm>
            <a:prstGeom prst="rect">
              <a:avLst/>
            </a:prstGeom>
          </p:spPr>
        </p:pic>
        <p:pic>
          <p:nvPicPr>
            <p:cNvPr id="24" name="Picture 24"/>
            <p:cNvPicPr>
              <a:picLocks noChangeAspect="1"/>
            </p:cNvPicPr>
            <p:nvPr/>
          </p:nvPicPr>
          <p:blipFill>
            <a:blip r:embed="rId21"/>
            <a:srcRect l="28668" t="18818" r="39070"/>
            <a:stretch>
              <a:fillRect/>
            </a:stretch>
          </p:blipFill>
          <p:spPr>
            <a:xfrm>
              <a:off x="1750050" y="4465275"/>
              <a:ext cx="1623050" cy="2722850"/>
            </a:xfrm>
            <a:prstGeom prst="rect">
              <a:avLst/>
            </a:prstGeom>
          </p:spPr>
        </p:pic>
        <p:pic>
          <p:nvPicPr>
            <p:cNvPr id="25" name="Picture 25"/>
            <p:cNvPicPr>
              <a:picLocks noChangeAspect="1"/>
            </p:cNvPicPr>
            <p:nvPr/>
          </p:nvPicPr>
          <p:blipFill>
            <a:blip r:embed="rId22"/>
            <a:srcRect l="9993" r="9993"/>
            <a:stretch>
              <a:fillRect/>
            </a:stretch>
          </p:blipFill>
          <p:spPr>
            <a:xfrm>
              <a:off x="3500099" y="0"/>
              <a:ext cx="1623050" cy="1361425"/>
            </a:xfrm>
            <a:prstGeom prst="rect">
              <a:avLst/>
            </a:prstGeom>
          </p:spPr>
        </p:pic>
        <p:pic>
          <p:nvPicPr>
            <p:cNvPr id="26" name="Picture 26"/>
            <p:cNvPicPr>
              <a:picLocks noChangeAspect="1"/>
            </p:cNvPicPr>
            <p:nvPr/>
          </p:nvPicPr>
          <p:blipFill>
            <a:blip r:embed="rId23"/>
            <a:srcRect l="37396" t="6814" r="27222"/>
            <a:stretch>
              <a:fillRect/>
            </a:stretch>
          </p:blipFill>
          <p:spPr>
            <a:xfrm>
              <a:off x="3500099" y="1488425"/>
              <a:ext cx="1623050" cy="2849850"/>
            </a:xfrm>
            <a:prstGeom prst="rect">
              <a:avLst/>
            </a:prstGeom>
          </p:spPr>
        </p:pic>
        <p:pic>
          <p:nvPicPr>
            <p:cNvPr id="27" name="Picture 27"/>
            <p:cNvPicPr>
              <a:picLocks noChangeAspect="1"/>
            </p:cNvPicPr>
            <p:nvPr/>
          </p:nvPicPr>
          <p:blipFill>
            <a:blip r:embed="rId24"/>
            <a:srcRect l="33164" t="4342" r="28822"/>
            <a:stretch>
              <a:fillRect/>
            </a:stretch>
          </p:blipFill>
          <p:spPr>
            <a:xfrm>
              <a:off x="3500099" y="4465275"/>
              <a:ext cx="1623050" cy="2722850"/>
            </a:xfrm>
            <a:prstGeom prst="rect">
              <a:avLst/>
            </a:prstGeom>
          </p:spPr>
        </p:pic>
      </p:grpSp>
      <p:grpSp>
        <p:nvGrpSpPr>
          <p:cNvPr id="28" name="Group 28"/>
          <p:cNvGrpSpPr/>
          <p:nvPr/>
        </p:nvGrpSpPr>
        <p:grpSpPr>
          <a:xfrm>
            <a:off x="4621216" y="0"/>
            <a:ext cx="4567904" cy="5391094"/>
            <a:chOff x="0" y="0"/>
            <a:chExt cx="6090538" cy="7188126"/>
          </a:xfrm>
        </p:grpSpPr>
        <p:pic>
          <p:nvPicPr>
            <p:cNvPr id="29" name="Picture 29"/>
            <p:cNvPicPr>
              <a:picLocks noChangeAspect="1"/>
            </p:cNvPicPr>
            <p:nvPr/>
          </p:nvPicPr>
          <p:blipFill>
            <a:blip r:embed="rId25"/>
            <a:srcRect l="11823" r="11823" b="19855"/>
            <a:stretch>
              <a:fillRect/>
            </a:stretch>
          </p:blipFill>
          <p:spPr>
            <a:xfrm>
              <a:off x="0" y="0"/>
              <a:ext cx="1945513" cy="1361425"/>
            </a:xfrm>
            <a:prstGeom prst="rect">
              <a:avLst/>
            </a:prstGeom>
          </p:spPr>
        </p:pic>
        <p:pic>
          <p:nvPicPr>
            <p:cNvPr id="30" name="Picture 30"/>
            <p:cNvPicPr>
              <a:picLocks noChangeAspect="1"/>
            </p:cNvPicPr>
            <p:nvPr/>
          </p:nvPicPr>
          <p:blipFill>
            <a:blip r:embed="rId26"/>
            <a:srcRect l="47299" t="12340" r="18075" b="11580"/>
            <a:stretch>
              <a:fillRect/>
            </a:stretch>
          </p:blipFill>
          <p:spPr>
            <a:xfrm>
              <a:off x="0" y="1488425"/>
              <a:ext cx="1945513" cy="2849850"/>
            </a:xfrm>
            <a:prstGeom prst="rect">
              <a:avLst/>
            </a:prstGeom>
          </p:spPr>
        </p:pic>
        <p:pic>
          <p:nvPicPr>
            <p:cNvPr id="31" name="Picture 31"/>
            <p:cNvPicPr>
              <a:picLocks noChangeAspect="1"/>
            </p:cNvPicPr>
            <p:nvPr/>
          </p:nvPicPr>
          <p:blipFill>
            <a:blip r:embed="rId27"/>
            <a:srcRect l="21757" t="2844" r="31963"/>
            <a:stretch>
              <a:fillRect/>
            </a:stretch>
          </p:blipFill>
          <p:spPr>
            <a:xfrm>
              <a:off x="0" y="4465275"/>
              <a:ext cx="1945513" cy="2722850"/>
            </a:xfrm>
            <a:prstGeom prst="rect">
              <a:avLst/>
            </a:prstGeom>
          </p:spPr>
        </p:pic>
        <p:pic>
          <p:nvPicPr>
            <p:cNvPr id="32" name="Picture 32"/>
            <p:cNvPicPr>
              <a:picLocks noChangeAspect="1"/>
            </p:cNvPicPr>
            <p:nvPr/>
          </p:nvPicPr>
          <p:blipFill>
            <a:blip r:embed="rId28"/>
            <a:srcRect l="13451" t="1924" r="41913"/>
            <a:stretch>
              <a:fillRect/>
            </a:stretch>
          </p:blipFill>
          <p:spPr>
            <a:xfrm>
              <a:off x="2072513" y="0"/>
              <a:ext cx="1945513" cy="2849850"/>
            </a:xfrm>
            <a:prstGeom prst="rect">
              <a:avLst/>
            </a:prstGeom>
          </p:spPr>
        </p:pic>
        <p:pic>
          <p:nvPicPr>
            <p:cNvPr id="33" name="Picture 33"/>
            <p:cNvPicPr>
              <a:picLocks noChangeAspect="1"/>
            </p:cNvPicPr>
            <p:nvPr/>
          </p:nvPicPr>
          <p:blipFill>
            <a:blip r:embed="rId29"/>
            <a:srcRect l="30852" t="15647" r="27375" b="40494"/>
            <a:stretch>
              <a:fillRect/>
            </a:stretch>
          </p:blipFill>
          <p:spPr>
            <a:xfrm>
              <a:off x="2072513" y="2976850"/>
              <a:ext cx="1945513" cy="1361425"/>
            </a:xfrm>
            <a:prstGeom prst="rect">
              <a:avLst/>
            </a:prstGeom>
          </p:spPr>
        </p:pic>
        <p:pic>
          <p:nvPicPr>
            <p:cNvPr id="34" name="Picture 34"/>
            <p:cNvPicPr>
              <a:picLocks noChangeAspect="1"/>
            </p:cNvPicPr>
            <p:nvPr/>
          </p:nvPicPr>
          <p:blipFill>
            <a:blip r:embed="rId30"/>
            <a:srcRect l="8468" r="51427" b="15807"/>
            <a:stretch>
              <a:fillRect/>
            </a:stretch>
          </p:blipFill>
          <p:spPr>
            <a:xfrm>
              <a:off x="2072513" y="4465275"/>
              <a:ext cx="1945513" cy="2722850"/>
            </a:xfrm>
            <a:prstGeom prst="rect">
              <a:avLst/>
            </a:prstGeom>
          </p:spPr>
        </p:pic>
        <p:pic>
          <p:nvPicPr>
            <p:cNvPr id="35" name="Picture 35"/>
            <p:cNvPicPr>
              <a:picLocks noChangeAspect="1"/>
            </p:cNvPicPr>
            <p:nvPr/>
          </p:nvPicPr>
          <p:blipFill>
            <a:blip r:embed="rId31"/>
            <a:srcRect l="10472" r="21898" b="28995"/>
            <a:stretch>
              <a:fillRect/>
            </a:stretch>
          </p:blipFill>
          <p:spPr>
            <a:xfrm>
              <a:off x="4145025" y="0"/>
              <a:ext cx="1945513" cy="1361425"/>
            </a:xfrm>
            <a:prstGeom prst="rect">
              <a:avLst/>
            </a:prstGeom>
          </p:spPr>
        </p:pic>
        <p:pic>
          <p:nvPicPr>
            <p:cNvPr id="36" name="Picture 36"/>
            <p:cNvPicPr>
              <a:picLocks noChangeAspect="1"/>
            </p:cNvPicPr>
            <p:nvPr/>
          </p:nvPicPr>
          <p:blipFill>
            <a:blip r:embed="rId32"/>
            <a:srcRect l="30796" t="20700" r="33112"/>
            <a:stretch>
              <a:fillRect/>
            </a:stretch>
          </p:blipFill>
          <p:spPr>
            <a:xfrm>
              <a:off x="4145025" y="1488425"/>
              <a:ext cx="1945513" cy="2849850"/>
            </a:xfrm>
            <a:prstGeom prst="rect">
              <a:avLst/>
            </a:prstGeom>
          </p:spPr>
        </p:pic>
        <p:pic>
          <p:nvPicPr>
            <p:cNvPr id="37" name="Picture 37"/>
            <p:cNvPicPr>
              <a:picLocks noChangeAspect="1"/>
            </p:cNvPicPr>
            <p:nvPr/>
          </p:nvPicPr>
          <p:blipFill>
            <a:blip r:embed="rId33"/>
            <a:srcRect l="27236" t="9459" r="41773" b="25440"/>
            <a:stretch>
              <a:fillRect/>
            </a:stretch>
          </p:blipFill>
          <p:spPr>
            <a:xfrm>
              <a:off x="4145025" y="4465275"/>
              <a:ext cx="1945513" cy="2722850"/>
            </a:xfrm>
            <a:prstGeom prst="rect">
              <a:avLst/>
            </a:prstGeom>
          </p:spPr>
        </p:pic>
      </p:grpSp>
      <p:grpSp>
        <p:nvGrpSpPr>
          <p:cNvPr id="38" name="Group 38"/>
          <p:cNvGrpSpPr/>
          <p:nvPr/>
        </p:nvGrpSpPr>
        <p:grpSpPr>
          <a:xfrm>
            <a:off x="0" y="-100653"/>
            <a:ext cx="9189120" cy="10387653"/>
            <a:chOff x="0" y="-38100"/>
            <a:chExt cx="3478349" cy="3932029"/>
          </a:xfrm>
        </p:grpSpPr>
        <p:sp>
          <p:nvSpPr>
            <p:cNvPr id="39" name="Freeform 39"/>
            <p:cNvSpPr/>
            <p:nvPr/>
          </p:nvSpPr>
          <p:spPr>
            <a:xfrm>
              <a:off x="0" y="0"/>
              <a:ext cx="3478349" cy="3893929"/>
            </a:xfrm>
            <a:custGeom>
              <a:avLst/>
              <a:gdLst/>
              <a:ahLst/>
              <a:cxnLst/>
              <a:rect l="l" t="t" r="r" b="b"/>
              <a:pathLst>
                <a:path w="3478349" h="3893929">
                  <a:moveTo>
                    <a:pt x="0" y="0"/>
                  </a:moveTo>
                  <a:lnTo>
                    <a:pt x="3478349" y="0"/>
                  </a:lnTo>
                  <a:lnTo>
                    <a:pt x="3478349" y="3893929"/>
                  </a:lnTo>
                  <a:lnTo>
                    <a:pt x="0" y="3893929"/>
                  </a:lnTo>
                  <a:close/>
                </a:path>
              </a:pathLst>
            </a:custGeom>
            <a:solidFill>
              <a:srgbClr val="1DAFDE">
                <a:alpha val="34902"/>
              </a:srgbClr>
            </a:solidFill>
          </p:spPr>
          <p:txBody>
            <a:bodyPr/>
            <a:lstStyle/>
            <a:p>
              <a:endParaRPr lang="en-US"/>
            </a:p>
          </p:txBody>
        </p:sp>
        <p:sp>
          <p:nvSpPr>
            <p:cNvPr id="40" name="TextBox 40"/>
            <p:cNvSpPr txBox="1"/>
            <p:nvPr/>
          </p:nvSpPr>
          <p:spPr>
            <a:xfrm>
              <a:off x="0" y="-38100"/>
              <a:ext cx="3478349" cy="3932029"/>
            </a:xfrm>
            <a:prstGeom prst="rect">
              <a:avLst/>
            </a:prstGeom>
          </p:spPr>
          <p:txBody>
            <a:bodyPr lIns="46781" tIns="46781" rIns="46781" bIns="46781" rtlCol="0" anchor="ctr"/>
            <a:lstStyle/>
            <a:p>
              <a:pPr algn="ctr">
                <a:lnSpc>
                  <a:spcPts val="2320"/>
                </a:lnSpc>
              </a:pPr>
              <a:endParaRPr/>
            </a:p>
          </p:txBody>
        </p:sp>
      </p:grpSp>
      <p:sp>
        <p:nvSpPr>
          <p:cNvPr id="41" name="Freeform 41"/>
          <p:cNvSpPr/>
          <p:nvPr/>
        </p:nvSpPr>
        <p:spPr>
          <a:xfrm>
            <a:off x="10231860" y="420535"/>
            <a:ext cx="7430819" cy="3864026"/>
          </a:xfrm>
          <a:custGeom>
            <a:avLst/>
            <a:gdLst/>
            <a:ahLst/>
            <a:cxnLst/>
            <a:rect l="l" t="t" r="r" b="b"/>
            <a:pathLst>
              <a:path w="7430819" h="3864026">
                <a:moveTo>
                  <a:pt x="0" y="0"/>
                </a:moveTo>
                <a:lnTo>
                  <a:pt x="7430820" y="0"/>
                </a:lnTo>
                <a:lnTo>
                  <a:pt x="7430820" y="3864026"/>
                </a:lnTo>
                <a:lnTo>
                  <a:pt x="0" y="3864026"/>
                </a:lnTo>
                <a:lnTo>
                  <a:pt x="0" y="0"/>
                </a:lnTo>
                <a:close/>
              </a:path>
            </a:pathLst>
          </a:custGeom>
          <a:blipFill>
            <a:blip r:embed="rId34"/>
            <a:stretch>
              <a:fillRect/>
            </a:stretch>
          </a:blipFill>
        </p:spPr>
        <p:txBody>
          <a:bodyPr/>
          <a:lstStyle/>
          <a:p>
            <a:endParaRPr lang="en-US"/>
          </a:p>
        </p:txBody>
      </p:sp>
      <p:sp>
        <p:nvSpPr>
          <p:cNvPr id="42" name="TextBox 42"/>
          <p:cNvSpPr txBox="1"/>
          <p:nvPr/>
        </p:nvSpPr>
        <p:spPr>
          <a:xfrm>
            <a:off x="10878100" y="9493720"/>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grpSp>
        <p:nvGrpSpPr>
          <p:cNvPr id="43" name="Group 43"/>
          <p:cNvGrpSpPr/>
          <p:nvPr/>
        </p:nvGrpSpPr>
        <p:grpSpPr>
          <a:xfrm>
            <a:off x="9856533" y="7644834"/>
            <a:ext cx="7747973" cy="1367986"/>
            <a:chOff x="0" y="0"/>
            <a:chExt cx="10330631" cy="1823982"/>
          </a:xfrm>
        </p:grpSpPr>
        <p:sp>
          <p:nvSpPr>
            <p:cNvPr id="44" name="TextBox 44"/>
            <p:cNvSpPr txBox="1"/>
            <p:nvPr/>
          </p:nvSpPr>
          <p:spPr>
            <a:xfrm>
              <a:off x="0" y="-47625"/>
              <a:ext cx="10330631" cy="613199"/>
            </a:xfrm>
            <a:prstGeom prst="rect">
              <a:avLst/>
            </a:prstGeom>
          </p:spPr>
          <p:txBody>
            <a:bodyPr lIns="0" tIns="0" rIns="0" bIns="0" rtlCol="0" anchor="t">
              <a:spAutoFit/>
            </a:bodyPr>
            <a:lstStyle/>
            <a:p>
              <a:pPr algn="r">
                <a:lnSpc>
                  <a:spcPts val="3919"/>
                </a:lnSpc>
              </a:pPr>
              <a:r>
                <a:rPr lang="en-US" sz="2799" b="1" spc="305">
                  <a:solidFill>
                    <a:srgbClr val="EF8921"/>
                  </a:solidFill>
                  <a:latin typeface="Montserrat Ultra-Bold"/>
                  <a:ea typeface="Montserrat Ultra-Bold"/>
                  <a:cs typeface="Montserrat Ultra-Bold"/>
                  <a:sym typeface="Montserrat Ultra-Bold"/>
                </a:rPr>
                <a:t>JILL ZANDE</a:t>
              </a:r>
            </a:p>
          </p:txBody>
        </p:sp>
        <p:sp>
          <p:nvSpPr>
            <p:cNvPr id="45" name="TextBox 45"/>
            <p:cNvSpPr txBox="1"/>
            <p:nvPr/>
          </p:nvSpPr>
          <p:spPr>
            <a:xfrm>
              <a:off x="0" y="589542"/>
              <a:ext cx="10330631" cy="1234440"/>
            </a:xfrm>
            <a:prstGeom prst="rect">
              <a:avLst/>
            </a:prstGeom>
          </p:spPr>
          <p:txBody>
            <a:bodyPr lIns="0" tIns="0" rIns="0" bIns="0" rtlCol="0" anchor="t">
              <a:spAutoFit/>
            </a:bodyPr>
            <a:lstStyle/>
            <a:p>
              <a:pPr algn="r">
                <a:lnSpc>
                  <a:spcPts val="2520"/>
                </a:lnSpc>
              </a:pPr>
              <a:r>
                <a:rPr lang="en-US" sz="1800" b="1">
                  <a:solidFill>
                    <a:srgbClr val="1B4175"/>
                  </a:solidFill>
                  <a:latin typeface="Montserrat Bold"/>
                  <a:ea typeface="Montserrat Bold"/>
                  <a:cs typeface="Montserrat Bold"/>
                  <a:sym typeface="Montserrat Bold"/>
                </a:rPr>
                <a:t>MATE Executive Director</a:t>
              </a:r>
              <a:r>
                <a:rPr lang="en-US" sz="1800">
                  <a:solidFill>
                    <a:srgbClr val="1B4175"/>
                  </a:solidFill>
                  <a:latin typeface="Montserrat"/>
                  <a:ea typeface="Montserrat"/>
                  <a:cs typeface="Montserrat"/>
                  <a:sym typeface="Montserrat"/>
                </a:rPr>
                <a:t> | Marine Technology Society (MTS)</a:t>
              </a:r>
            </a:p>
            <a:p>
              <a:pPr algn="r">
                <a:lnSpc>
                  <a:spcPts val="2520"/>
                </a:lnSpc>
              </a:pPr>
              <a:r>
                <a:rPr lang="en-US" sz="1800" b="1">
                  <a:solidFill>
                    <a:srgbClr val="1B4175"/>
                  </a:solidFill>
                  <a:latin typeface="Montserrat Bold"/>
                  <a:ea typeface="Montserrat Bold"/>
                  <a:cs typeface="Montserrat Bold"/>
                  <a:sym typeface="Montserrat Bold"/>
                </a:rPr>
                <a:t>Co-PI</a:t>
              </a:r>
              <a:r>
                <a:rPr lang="en-US" sz="1800">
                  <a:solidFill>
                    <a:srgbClr val="1B4175"/>
                  </a:solidFill>
                  <a:latin typeface="Montserrat"/>
                  <a:ea typeface="Montserrat"/>
                  <a:cs typeface="Montserrat"/>
                  <a:sym typeface="Montserrat"/>
                </a:rPr>
                <a:t> | National Center for Autonomous Technologies</a:t>
              </a:r>
            </a:p>
            <a:p>
              <a:pPr algn="r">
                <a:lnSpc>
                  <a:spcPts val="2520"/>
                </a:lnSpc>
              </a:pPr>
              <a:r>
                <a:rPr lang="en-US" sz="1800" b="1">
                  <a:solidFill>
                    <a:srgbClr val="1B4175"/>
                  </a:solidFill>
                  <a:latin typeface="Montserrat Bold"/>
                  <a:ea typeface="Montserrat Bold"/>
                  <a:cs typeface="Montserrat Bold"/>
                  <a:sym typeface="Montserrat Bold"/>
                </a:rPr>
                <a:t>Chair</a:t>
              </a:r>
              <a:r>
                <a:rPr lang="en-US" sz="1800">
                  <a:solidFill>
                    <a:srgbClr val="1B4175"/>
                  </a:solidFill>
                  <a:latin typeface="Montserrat"/>
                  <a:ea typeface="Montserrat"/>
                  <a:cs typeface="Montserrat"/>
                  <a:sym typeface="Montserrat"/>
                </a:rPr>
                <a:t> | MTS Monterey Bay Section</a:t>
              </a:r>
            </a:p>
          </p:txBody>
        </p:sp>
      </p:grpSp>
      <p:sp>
        <p:nvSpPr>
          <p:cNvPr id="46" name="TextBox 46"/>
          <p:cNvSpPr txBox="1"/>
          <p:nvPr/>
        </p:nvSpPr>
        <p:spPr>
          <a:xfrm>
            <a:off x="9856533" y="5222937"/>
            <a:ext cx="7747973" cy="1615827"/>
          </a:xfrm>
          <a:prstGeom prst="rect">
            <a:avLst/>
          </a:prstGeom>
        </p:spPr>
        <p:txBody>
          <a:bodyPr lIns="0" tIns="0" rIns="0" bIns="0" rtlCol="0" anchor="t">
            <a:spAutoFit/>
          </a:bodyPr>
          <a:lstStyle/>
          <a:p>
            <a:pPr algn="r">
              <a:lnSpc>
                <a:spcPts val="4164"/>
              </a:lnSpc>
            </a:pPr>
            <a:r>
              <a:rPr lang="en-US" sz="4150" b="1" i="1">
                <a:solidFill>
                  <a:srgbClr val="EF8921"/>
                </a:solidFill>
                <a:latin typeface="Montserrat Ultra-Bold Italics"/>
                <a:ea typeface="Calibri"/>
                <a:cs typeface="Calibri"/>
              </a:rPr>
              <a:t>Challenging students </a:t>
            </a:r>
            <a:r>
              <a:rPr lang="en-US" sz="4150" b="1">
                <a:solidFill>
                  <a:srgbClr val="1B4175"/>
                </a:solidFill>
                <a:latin typeface="Montserrat Ultra-Bold"/>
                <a:ea typeface="Calibri"/>
                <a:cs typeface="Calibri"/>
              </a:rPr>
              <a:t>to develop skills for the ocean technical workforce</a:t>
            </a:r>
            <a:endParaRPr lang="en-US" sz="4150" b="1" i="1">
              <a:solidFill>
                <a:srgbClr val="EF8921"/>
              </a:solidFill>
              <a:latin typeface="Montserrat Ultra-Bold Italics"/>
              <a:ea typeface="Calibri"/>
              <a:cs typeface="Calibri"/>
            </a:endParaRPr>
          </a:p>
        </p:txBody>
      </p:sp>
      <p:sp>
        <p:nvSpPr>
          <p:cNvPr id="47" name="AutoShape 47"/>
          <p:cNvSpPr/>
          <p:nvPr/>
        </p:nvSpPr>
        <p:spPr>
          <a:xfrm>
            <a:off x="9856533" y="4613450"/>
            <a:ext cx="7747973" cy="0"/>
          </a:xfrm>
          <a:prstGeom prst="line">
            <a:avLst/>
          </a:prstGeom>
          <a:ln w="9525" cap="flat">
            <a:solidFill>
              <a:srgbClr val="1DAFDE"/>
            </a:solidFill>
            <a:prstDash val="solid"/>
            <a:headEnd type="none" w="sm" len="sm"/>
            <a:tailEnd type="none" w="sm" len="sm"/>
          </a:ln>
        </p:spPr>
        <p:txBody>
          <a:bodyPr/>
          <a:lstStyle/>
          <a:p>
            <a:endParaRPr lang="en-US"/>
          </a:p>
        </p:txBody>
      </p:sp>
      <p:sp>
        <p:nvSpPr>
          <p:cNvPr id="48" name="Freeform 48"/>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5" name="TextBox 5"/>
          <p:cNvSpPr txBox="1"/>
          <p:nvPr/>
        </p:nvSpPr>
        <p:spPr>
          <a:xfrm>
            <a:off x="1671300" y="930977"/>
            <a:ext cx="10247456"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COMPETITION NETWORK</a:t>
            </a:r>
          </a:p>
        </p:txBody>
      </p:sp>
      <p:sp>
        <p:nvSpPr>
          <p:cNvPr id="6" name="Freeform 6"/>
          <p:cNvSpPr/>
          <p:nvPr/>
        </p:nvSpPr>
        <p:spPr>
          <a:xfrm>
            <a:off x="11918756" y="2655966"/>
            <a:ext cx="5931201" cy="6432962"/>
          </a:xfrm>
          <a:custGeom>
            <a:avLst/>
            <a:gdLst/>
            <a:ahLst/>
            <a:cxnLst/>
            <a:rect l="l" t="t" r="r" b="b"/>
            <a:pathLst>
              <a:path w="5931201" h="6432962">
                <a:moveTo>
                  <a:pt x="0" y="0"/>
                </a:moveTo>
                <a:lnTo>
                  <a:pt x="5931201" y="0"/>
                </a:lnTo>
                <a:lnTo>
                  <a:pt x="5931201" y="6432962"/>
                </a:lnTo>
                <a:lnTo>
                  <a:pt x="0" y="6432962"/>
                </a:lnTo>
                <a:lnTo>
                  <a:pt x="0" y="0"/>
                </a:lnTo>
                <a:close/>
              </a:path>
            </a:pathLst>
          </a:custGeom>
          <a:blipFill>
            <a:blip r:embed="rId4"/>
            <a:stretch>
              <a:fillRect l="-64286" t="-3095" r="-19007" b="-9541"/>
            </a:stretch>
          </a:blipFill>
        </p:spPr>
        <p:txBody>
          <a:bodyPr/>
          <a:lstStyle/>
          <a:p>
            <a:endParaRPr lang="en-US"/>
          </a:p>
        </p:txBody>
      </p:sp>
      <p:grpSp>
        <p:nvGrpSpPr>
          <p:cNvPr id="7" name="Group 7"/>
          <p:cNvGrpSpPr/>
          <p:nvPr/>
        </p:nvGrpSpPr>
        <p:grpSpPr>
          <a:xfrm>
            <a:off x="1120713" y="2742826"/>
            <a:ext cx="10555563" cy="3781136"/>
            <a:chOff x="0" y="0"/>
            <a:chExt cx="14074084" cy="5041515"/>
          </a:xfrm>
        </p:grpSpPr>
        <p:sp>
          <p:nvSpPr>
            <p:cNvPr id="8" name="Freeform 8"/>
            <p:cNvSpPr/>
            <p:nvPr/>
          </p:nvSpPr>
          <p:spPr>
            <a:xfrm>
              <a:off x="0" y="0"/>
              <a:ext cx="13962965" cy="5041515"/>
            </a:xfrm>
            <a:custGeom>
              <a:avLst/>
              <a:gdLst/>
              <a:ahLst/>
              <a:cxnLst/>
              <a:rect l="l" t="t" r="r" b="b"/>
              <a:pathLst>
                <a:path w="13962965" h="5041515">
                  <a:moveTo>
                    <a:pt x="0" y="0"/>
                  </a:moveTo>
                  <a:lnTo>
                    <a:pt x="13962965" y="0"/>
                  </a:lnTo>
                  <a:lnTo>
                    <a:pt x="13962965" y="5041515"/>
                  </a:lnTo>
                  <a:lnTo>
                    <a:pt x="0" y="5041515"/>
                  </a:lnTo>
                  <a:lnTo>
                    <a:pt x="0" y="0"/>
                  </a:lnTo>
                  <a:close/>
                </a:path>
              </a:pathLst>
            </a:custGeom>
            <a:blipFill>
              <a:blip r:embed="rId5">
                <a:extLst>
                  <a:ext uri="{96DAC541-7B7A-43D3-8B79-37D633B846F1}">
                    <asvg:svgBlip xmlns:asvg="http://schemas.microsoft.com/office/drawing/2016/SVG/main" r:embed="rId6"/>
                  </a:ext>
                </a:extLst>
              </a:blip>
              <a:stretch>
                <a:fillRect l="-8762" b="-49107"/>
              </a:stretch>
            </a:blipFill>
          </p:spPr>
          <p:txBody>
            <a:bodyPr/>
            <a:lstStyle/>
            <a:p>
              <a:endParaRPr lang="en-US"/>
            </a:p>
          </p:txBody>
        </p:sp>
        <p:sp>
          <p:nvSpPr>
            <p:cNvPr id="9" name="Freeform 9"/>
            <p:cNvSpPr/>
            <p:nvPr/>
          </p:nvSpPr>
          <p:spPr>
            <a:xfrm>
              <a:off x="347499" y="1656134"/>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452734" y="1735858"/>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44197" y="1895305"/>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44197" y="2289095"/>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242264" y="2368819"/>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249432" y="2589500"/>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505352" y="2669224"/>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1069769" y="2669224"/>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1427008" y="2528266"/>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914152" y="2828671"/>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1743651" y="2509777"/>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1861534" y="2430053"/>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532243" y="2209371"/>
              <a:ext cx="105235" cy="159447"/>
            </a:xfrm>
            <a:custGeom>
              <a:avLst/>
              <a:gdLst/>
              <a:ahLst/>
              <a:cxnLst/>
              <a:rect l="l" t="t" r="r" b="b"/>
              <a:pathLst>
                <a:path w="105235" h="159447">
                  <a:moveTo>
                    <a:pt x="0" y="0"/>
                  </a:moveTo>
                  <a:lnTo>
                    <a:pt x="105236" y="0"/>
                  </a:lnTo>
                  <a:lnTo>
                    <a:pt x="105236"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743651" y="2209371"/>
              <a:ext cx="105235" cy="159447"/>
            </a:xfrm>
            <a:custGeom>
              <a:avLst/>
              <a:gdLst/>
              <a:ahLst/>
              <a:cxnLst/>
              <a:rect l="l" t="t" r="r" b="b"/>
              <a:pathLst>
                <a:path w="105235" h="159447">
                  <a:moveTo>
                    <a:pt x="0" y="0"/>
                  </a:moveTo>
                  <a:lnTo>
                    <a:pt x="105236" y="0"/>
                  </a:lnTo>
                  <a:lnTo>
                    <a:pt x="105236"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a:off x="1861534" y="2129648"/>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a:off x="2125247" y="2270606"/>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230482" y="2129648"/>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a:off x="2425652" y="1970200"/>
              <a:ext cx="105235" cy="159447"/>
            </a:xfrm>
            <a:custGeom>
              <a:avLst/>
              <a:gdLst/>
              <a:ahLst/>
              <a:cxnLst/>
              <a:rect l="l" t="t" r="r" b="b"/>
              <a:pathLst>
                <a:path w="105235" h="159447">
                  <a:moveTo>
                    <a:pt x="0" y="0"/>
                  </a:moveTo>
                  <a:lnTo>
                    <a:pt x="105236" y="0"/>
                  </a:lnTo>
                  <a:lnTo>
                    <a:pt x="105236"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a:off x="2652986" y="1741569"/>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p:cNvSpPr/>
            <p:nvPr/>
          </p:nvSpPr>
          <p:spPr>
            <a:xfrm>
              <a:off x="2953391" y="2589500"/>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a:off x="3411834" y="1576411"/>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30"/>
            <p:cNvSpPr/>
            <p:nvPr/>
          </p:nvSpPr>
          <p:spPr>
            <a:xfrm>
              <a:off x="2072630" y="1810753"/>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Freeform 31"/>
            <p:cNvSpPr/>
            <p:nvPr/>
          </p:nvSpPr>
          <p:spPr>
            <a:xfrm>
              <a:off x="1743651" y="1656134"/>
              <a:ext cx="105235" cy="159447"/>
            </a:xfrm>
            <a:custGeom>
              <a:avLst/>
              <a:gdLst/>
              <a:ahLst/>
              <a:cxnLst/>
              <a:rect l="l" t="t" r="r" b="b"/>
              <a:pathLst>
                <a:path w="105235" h="159447">
                  <a:moveTo>
                    <a:pt x="0" y="0"/>
                  </a:moveTo>
                  <a:lnTo>
                    <a:pt x="105236" y="0"/>
                  </a:lnTo>
                  <a:lnTo>
                    <a:pt x="105236"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Freeform 32"/>
            <p:cNvSpPr/>
            <p:nvPr/>
          </p:nvSpPr>
          <p:spPr>
            <a:xfrm>
              <a:off x="1848887" y="1741569"/>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33"/>
            <p:cNvSpPr/>
            <p:nvPr/>
          </p:nvSpPr>
          <p:spPr>
            <a:xfrm>
              <a:off x="1967394" y="1416963"/>
              <a:ext cx="105235" cy="159447"/>
            </a:xfrm>
            <a:custGeom>
              <a:avLst/>
              <a:gdLst/>
              <a:ahLst/>
              <a:cxnLst/>
              <a:rect l="l" t="t" r="r" b="b"/>
              <a:pathLst>
                <a:path w="105235" h="159447">
                  <a:moveTo>
                    <a:pt x="0" y="0"/>
                  </a:moveTo>
                  <a:lnTo>
                    <a:pt x="105236" y="0"/>
                  </a:lnTo>
                  <a:lnTo>
                    <a:pt x="105236"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Freeform 34"/>
            <p:cNvSpPr/>
            <p:nvPr/>
          </p:nvSpPr>
          <p:spPr>
            <a:xfrm>
              <a:off x="824251" y="2111158"/>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Freeform 35"/>
            <p:cNvSpPr/>
            <p:nvPr/>
          </p:nvSpPr>
          <p:spPr>
            <a:xfrm>
              <a:off x="5721498" y="1167633"/>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6" name="Freeform 36"/>
            <p:cNvSpPr/>
            <p:nvPr/>
          </p:nvSpPr>
          <p:spPr>
            <a:xfrm>
              <a:off x="6154944" y="2270606"/>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7" name="Freeform 37"/>
            <p:cNvSpPr/>
            <p:nvPr/>
          </p:nvSpPr>
          <p:spPr>
            <a:xfrm>
              <a:off x="7011515" y="2589500"/>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8" name="Freeform 38"/>
            <p:cNvSpPr/>
            <p:nvPr/>
          </p:nvSpPr>
          <p:spPr>
            <a:xfrm>
              <a:off x="7465601" y="4490716"/>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9" name="Freeform 39"/>
            <p:cNvSpPr/>
            <p:nvPr/>
          </p:nvSpPr>
          <p:spPr>
            <a:xfrm>
              <a:off x="7116750" y="2129648"/>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Freeform 40"/>
            <p:cNvSpPr/>
            <p:nvPr/>
          </p:nvSpPr>
          <p:spPr>
            <a:xfrm>
              <a:off x="7412984" y="2988119"/>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1" name="Freeform 41"/>
            <p:cNvSpPr/>
            <p:nvPr/>
          </p:nvSpPr>
          <p:spPr>
            <a:xfrm>
              <a:off x="7713284" y="2908395"/>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42"/>
            <p:cNvSpPr/>
            <p:nvPr/>
          </p:nvSpPr>
          <p:spPr>
            <a:xfrm>
              <a:off x="7909367" y="2828671"/>
              <a:ext cx="105235" cy="159447"/>
            </a:xfrm>
            <a:custGeom>
              <a:avLst/>
              <a:gdLst/>
              <a:ahLst/>
              <a:cxnLst/>
              <a:rect l="l" t="t" r="r" b="b"/>
              <a:pathLst>
                <a:path w="105235" h="159447">
                  <a:moveTo>
                    <a:pt x="0" y="0"/>
                  </a:moveTo>
                  <a:lnTo>
                    <a:pt x="105235" y="0"/>
                  </a:lnTo>
                  <a:lnTo>
                    <a:pt x="105235" y="159448"/>
                  </a:lnTo>
                  <a:lnTo>
                    <a:pt x="0" y="1594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Freeform 43"/>
            <p:cNvSpPr/>
            <p:nvPr/>
          </p:nvSpPr>
          <p:spPr>
            <a:xfrm>
              <a:off x="8097741" y="2908395"/>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4" name="Freeform 44"/>
            <p:cNvSpPr/>
            <p:nvPr/>
          </p:nvSpPr>
          <p:spPr>
            <a:xfrm>
              <a:off x="9426427" y="3365822"/>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5" name="Freeform 45"/>
            <p:cNvSpPr/>
            <p:nvPr/>
          </p:nvSpPr>
          <p:spPr>
            <a:xfrm>
              <a:off x="11573015" y="4759040"/>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6" name="Freeform 46"/>
            <p:cNvSpPr/>
            <p:nvPr/>
          </p:nvSpPr>
          <p:spPr>
            <a:xfrm>
              <a:off x="11077648" y="3147566"/>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7" name="Freeform 47"/>
            <p:cNvSpPr/>
            <p:nvPr/>
          </p:nvSpPr>
          <p:spPr>
            <a:xfrm>
              <a:off x="11376932" y="2748948"/>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8" name="Freeform 48"/>
            <p:cNvSpPr/>
            <p:nvPr/>
          </p:nvSpPr>
          <p:spPr>
            <a:xfrm>
              <a:off x="11732271" y="2289095"/>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9" name="Freeform 49"/>
            <p:cNvSpPr/>
            <p:nvPr/>
          </p:nvSpPr>
          <p:spPr>
            <a:xfrm>
              <a:off x="11573015" y="1901016"/>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0" name="Freeform 50"/>
            <p:cNvSpPr/>
            <p:nvPr/>
          </p:nvSpPr>
          <p:spPr>
            <a:xfrm>
              <a:off x="12339768" y="3525269"/>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1" name="Freeform 51"/>
            <p:cNvSpPr/>
            <p:nvPr/>
          </p:nvSpPr>
          <p:spPr>
            <a:xfrm>
              <a:off x="13554480" y="4331269"/>
              <a:ext cx="105235" cy="159447"/>
            </a:xfrm>
            <a:custGeom>
              <a:avLst/>
              <a:gdLst/>
              <a:ahLst/>
              <a:cxnLst/>
              <a:rect l="l" t="t" r="r" b="b"/>
              <a:pathLst>
                <a:path w="105235" h="159447">
                  <a:moveTo>
                    <a:pt x="0" y="0"/>
                  </a:moveTo>
                  <a:lnTo>
                    <a:pt x="105236" y="0"/>
                  </a:lnTo>
                  <a:lnTo>
                    <a:pt x="105236"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2" name="Freeform 52"/>
            <p:cNvSpPr/>
            <p:nvPr/>
          </p:nvSpPr>
          <p:spPr>
            <a:xfrm>
              <a:off x="13851846" y="3147566"/>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3" name="Freeform 53"/>
            <p:cNvSpPr/>
            <p:nvPr/>
          </p:nvSpPr>
          <p:spPr>
            <a:xfrm>
              <a:off x="13968849" y="3227290"/>
              <a:ext cx="105235" cy="159447"/>
            </a:xfrm>
            <a:custGeom>
              <a:avLst/>
              <a:gdLst/>
              <a:ahLst/>
              <a:cxnLst/>
              <a:rect l="l" t="t" r="r" b="b"/>
              <a:pathLst>
                <a:path w="105235" h="159447">
                  <a:moveTo>
                    <a:pt x="0" y="0"/>
                  </a:moveTo>
                  <a:lnTo>
                    <a:pt x="105235" y="0"/>
                  </a:lnTo>
                  <a:lnTo>
                    <a:pt x="105235" y="159447"/>
                  </a:lnTo>
                  <a:lnTo>
                    <a:pt x="0" y="159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54" name="AutoShape 54"/>
          <p:cNvSpPr/>
          <p:nvPr/>
        </p:nvSpPr>
        <p:spPr>
          <a:xfrm flipH="1">
            <a:off x="1690350" y="1883165"/>
            <a:ext cx="17121453" cy="0"/>
          </a:xfrm>
          <a:prstGeom prst="line">
            <a:avLst/>
          </a:prstGeom>
          <a:ln w="9525" cap="flat">
            <a:solidFill>
              <a:srgbClr val="1DAFDE"/>
            </a:solidFill>
            <a:prstDash val="solid"/>
            <a:headEnd type="none" w="sm" len="sm"/>
            <a:tailEnd type="none" w="sm" len="sm"/>
          </a:ln>
        </p:spPr>
        <p:txBody>
          <a:bodyPr/>
          <a:lstStyle/>
          <a:p>
            <a:endParaRPr lang="en-US"/>
          </a:p>
        </p:txBody>
      </p:sp>
      <p:sp>
        <p:nvSpPr>
          <p:cNvPr id="55" name="TextBox 55"/>
          <p:cNvSpPr txBox="1"/>
          <p:nvPr/>
        </p:nvSpPr>
        <p:spPr>
          <a:xfrm>
            <a:off x="1690350" y="6696994"/>
            <a:ext cx="9293927" cy="1194247"/>
          </a:xfrm>
          <a:prstGeom prst="rect">
            <a:avLst/>
          </a:prstGeom>
        </p:spPr>
        <p:txBody>
          <a:bodyPr lIns="0" tIns="0" rIns="0" bIns="0" rtlCol="0" anchor="t">
            <a:spAutoFit/>
          </a:bodyPr>
          <a:lstStyle/>
          <a:p>
            <a:pPr marL="0" lvl="0" indent="0" algn="l">
              <a:lnSpc>
                <a:spcPts val="9746"/>
              </a:lnSpc>
              <a:spcBef>
                <a:spcPct val="0"/>
              </a:spcBef>
            </a:pPr>
            <a:r>
              <a:rPr lang="en-US" sz="6961" b="1">
                <a:solidFill>
                  <a:srgbClr val="EF8921"/>
                </a:solidFill>
                <a:latin typeface="Montserrat Bold"/>
                <a:ea typeface="Montserrat Bold"/>
                <a:cs typeface="Montserrat Bold"/>
                <a:sym typeface="Montserrat Bold"/>
              </a:rPr>
              <a:t>45 Regional Events</a:t>
            </a:r>
          </a:p>
        </p:txBody>
      </p:sp>
      <p:sp>
        <p:nvSpPr>
          <p:cNvPr id="56" name="TextBox 56"/>
          <p:cNvSpPr txBox="1"/>
          <p:nvPr/>
        </p:nvSpPr>
        <p:spPr>
          <a:xfrm>
            <a:off x="1690350" y="8226197"/>
            <a:ext cx="10392900" cy="398308"/>
          </a:xfrm>
          <a:prstGeom prst="rect">
            <a:avLst/>
          </a:prstGeom>
        </p:spPr>
        <p:txBody>
          <a:bodyPr lIns="0" tIns="0" rIns="0" bIns="0" rtlCol="0" anchor="t">
            <a:spAutoFit/>
          </a:bodyPr>
          <a:lstStyle/>
          <a:p>
            <a:pPr algn="l">
              <a:lnSpc>
                <a:spcPts val="3149"/>
              </a:lnSpc>
            </a:pPr>
            <a:r>
              <a:rPr lang="en-US" sz="2862">
                <a:solidFill>
                  <a:srgbClr val="1B4175"/>
                </a:solidFill>
                <a:latin typeface="Montserrat"/>
                <a:ea typeface="Montserrat"/>
                <a:cs typeface="Montserrat"/>
                <a:sym typeface="Montserrat"/>
              </a:rPr>
              <a:t>Across the U.S. and Around the World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4" name="AutoShape 4"/>
          <p:cNvSpPr/>
          <p:nvPr/>
        </p:nvSpPr>
        <p:spPr>
          <a:xfrm flipH="1">
            <a:off x="1690350" y="1883165"/>
            <a:ext cx="17121453" cy="0"/>
          </a:xfrm>
          <a:prstGeom prst="line">
            <a:avLst/>
          </a:prstGeom>
          <a:ln w="9525" cap="flat">
            <a:solidFill>
              <a:srgbClr val="1DAFDE"/>
            </a:solidFill>
            <a:prstDash val="solid"/>
            <a:headEnd type="none" w="sm" len="sm"/>
            <a:tailEnd type="none" w="sm" len="sm"/>
          </a:ln>
        </p:spPr>
        <p:txBody>
          <a:bodyPr/>
          <a:lstStyle/>
          <a:p>
            <a:endParaRPr lang="en-US"/>
          </a:p>
        </p:txBody>
      </p:sp>
      <p:grpSp>
        <p:nvGrpSpPr>
          <p:cNvPr id="5" name="Group 5"/>
          <p:cNvGrpSpPr/>
          <p:nvPr/>
        </p:nvGrpSpPr>
        <p:grpSpPr>
          <a:xfrm>
            <a:off x="1671300" y="1001662"/>
            <a:ext cx="13076557" cy="8973750"/>
            <a:chOff x="0" y="-36050"/>
            <a:chExt cx="17435408" cy="11965007"/>
          </a:xfrm>
        </p:grpSpPr>
        <p:sp>
          <p:nvSpPr>
            <p:cNvPr id="6" name="Freeform 6"/>
            <p:cNvSpPr/>
            <p:nvPr/>
          </p:nvSpPr>
          <p:spPr>
            <a:xfrm rot="5400000" flipH="1">
              <a:off x="13286553" y="322833"/>
              <a:ext cx="722487" cy="1349673"/>
            </a:xfrm>
            <a:custGeom>
              <a:avLst/>
              <a:gdLst/>
              <a:ahLst/>
              <a:cxnLst/>
              <a:rect l="l" t="t" r="r" b="b"/>
              <a:pathLst>
                <a:path w="722487" h="1349673">
                  <a:moveTo>
                    <a:pt x="722487" y="0"/>
                  </a:moveTo>
                  <a:lnTo>
                    <a:pt x="0" y="0"/>
                  </a:lnTo>
                  <a:lnTo>
                    <a:pt x="0" y="1349673"/>
                  </a:lnTo>
                  <a:lnTo>
                    <a:pt x="722487" y="1349673"/>
                  </a:lnTo>
                  <a:lnTo>
                    <a:pt x="722487"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7" name="TextBox 7"/>
            <p:cNvSpPr txBox="1"/>
            <p:nvPr/>
          </p:nvSpPr>
          <p:spPr>
            <a:xfrm>
              <a:off x="14693764" y="1225297"/>
              <a:ext cx="1408461" cy="418403"/>
            </a:xfrm>
            <a:prstGeom prst="rect">
              <a:avLst/>
            </a:prstGeom>
          </p:spPr>
          <p:txBody>
            <a:bodyPr lIns="0" tIns="0" rIns="0" bIns="0" rtlCol="0" anchor="t">
              <a:spAutoFit/>
            </a:bodyPr>
            <a:lstStyle/>
            <a:p>
              <a:pPr algn="ctr">
                <a:lnSpc>
                  <a:spcPts val="2610"/>
                </a:lnSpc>
              </a:pPr>
              <a:r>
                <a:rPr lang="en-US" sz="1891" spc="87">
                  <a:solidFill>
                    <a:srgbClr val="EE7024"/>
                  </a:solidFill>
                  <a:latin typeface="Londrina Solid"/>
                  <a:ea typeface="Londrina Solid"/>
                  <a:cs typeface="Londrina Solid"/>
                  <a:sym typeface="Londrina Solid"/>
                </a:rPr>
                <a:t>2024</a:t>
              </a:r>
            </a:p>
          </p:txBody>
        </p:sp>
        <p:sp>
          <p:nvSpPr>
            <p:cNvPr id="8" name="Freeform 8"/>
            <p:cNvSpPr/>
            <p:nvPr/>
          </p:nvSpPr>
          <p:spPr>
            <a:xfrm rot="-10800000">
              <a:off x="1535408" y="9917725"/>
              <a:ext cx="239502" cy="1001325"/>
            </a:xfrm>
            <a:custGeom>
              <a:avLst/>
              <a:gdLst/>
              <a:ahLst/>
              <a:cxnLst/>
              <a:rect l="l" t="t" r="r" b="b"/>
              <a:pathLst>
                <a:path w="239502" h="1001325">
                  <a:moveTo>
                    <a:pt x="0" y="0"/>
                  </a:moveTo>
                  <a:lnTo>
                    <a:pt x="239502" y="0"/>
                  </a:lnTo>
                  <a:lnTo>
                    <a:pt x="239502" y="1001325"/>
                  </a:lnTo>
                  <a:lnTo>
                    <a:pt x="0" y="1001325"/>
                  </a:lnTo>
                  <a:lnTo>
                    <a:pt x="0" y="0"/>
                  </a:lnTo>
                  <a:close/>
                </a:path>
              </a:pathLst>
            </a:custGeom>
            <a:blipFill>
              <a:blip r:embed="rId6">
                <a:extLst>
                  <a:ext uri="{96DAC541-7B7A-43D3-8B79-37D633B846F1}">
                    <asvg:svgBlip xmlns:asvg="http://schemas.microsoft.com/office/drawing/2016/SVG/main" r:embed="rId7"/>
                  </a:ext>
                </a:extLst>
              </a:blip>
              <a:stretch>
                <a:fillRect b="-52967"/>
              </a:stretch>
            </a:blipFill>
          </p:spPr>
          <p:txBody>
            <a:bodyPr/>
            <a:lstStyle/>
            <a:p>
              <a:endParaRPr lang="en-US"/>
            </a:p>
          </p:txBody>
        </p:sp>
        <p:sp>
          <p:nvSpPr>
            <p:cNvPr id="9" name="Freeform 9"/>
            <p:cNvSpPr/>
            <p:nvPr/>
          </p:nvSpPr>
          <p:spPr>
            <a:xfrm>
              <a:off x="1218519" y="10773955"/>
              <a:ext cx="1260002" cy="1155002"/>
            </a:xfrm>
            <a:custGeom>
              <a:avLst/>
              <a:gdLst/>
              <a:ahLst/>
              <a:cxnLst/>
              <a:rect l="l" t="t" r="r" b="b"/>
              <a:pathLst>
                <a:path w="1260002" h="1155002">
                  <a:moveTo>
                    <a:pt x="0" y="0"/>
                  </a:moveTo>
                  <a:lnTo>
                    <a:pt x="1260001" y="0"/>
                  </a:lnTo>
                  <a:lnTo>
                    <a:pt x="1260001" y="1155001"/>
                  </a:lnTo>
                  <a:lnTo>
                    <a:pt x="0" y="1155001"/>
                  </a:lnTo>
                  <a:lnTo>
                    <a:pt x="0" y="0"/>
                  </a:lnTo>
                  <a:close/>
                </a:path>
              </a:pathLst>
            </a:custGeom>
            <a:blipFill>
              <a:blip r:embed="rId8"/>
              <a:stretch>
                <a:fillRect/>
              </a:stretch>
            </a:blipFill>
          </p:spPr>
          <p:txBody>
            <a:bodyPr/>
            <a:lstStyle/>
            <a:p>
              <a:endParaRPr lang="en-US"/>
            </a:p>
          </p:txBody>
        </p:sp>
        <p:sp>
          <p:nvSpPr>
            <p:cNvPr id="10" name="Freeform 10"/>
            <p:cNvSpPr/>
            <p:nvPr/>
          </p:nvSpPr>
          <p:spPr>
            <a:xfrm rot="5400000">
              <a:off x="1535408" y="8664784"/>
              <a:ext cx="1327404" cy="1327404"/>
            </a:xfrm>
            <a:custGeom>
              <a:avLst/>
              <a:gdLst/>
              <a:ahLst/>
              <a:cxnLst/>
              <a:rect l="l" t="t" r="r" b="b"/>
              <a:pathLst>
                <a:path w="1327404" h="1327404">
                  <a:moveTo>
                    <a:pt x="0" y="0"/>
                  </a:moveTo>
                  <a:lnTo>
                    <a:pt x="1327403" y="0"/>
                  </a:lnTo>
                  <a:lnTo>
                    <a:pt x="1327403" y="1327403"/>
                  </a:lnTo>
                  <a:lnTo>
                    <a:pt x="0" y="13274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5400000">
              <a:off x="2891129" y="8577707"/>
              <a:ext cx="220086" cy="394238"/>
            </a:xfrm>
            <a:custGeom>
              <a:avLst/>
              <a:gdLst/>
              <a:ahLst/>
              <a:cxnLst/>
              <a:rect l="l" t="t" r="r" b="b"/>
              <a:pathLst>
                <a:path w="220086" h="394238">
                  <a:moveTo>
                    <a:pt x="0" y="0"/>
                  </a:moveTo>
                  <a:lnTo>
                    <a:pt x="220086" y="0"/>
                  </a:lnTo>
                  <a:lnTo>
                    <a:pt x="220086" y="394239"/>
                  </a:lnTo>
                  <a:lnTo>
                    <a:pt x="0" y="394239"/>
                  </a:lnTo>
                  <a:lnTo>
                    <a:pt x="0" y="0"/>
                  </a:lnTo>
                  <a:close/>
                </a:path>
              </a:pathLst>
            </a:custGeom>
            <a:blipFill>
              <a:blip r:embed="rId6">
                <a:extLst>
                  <a:ext uri="{96DAC541-7B7A-43D3-8B79-37D633B846F1}">
                    <asvg:svgBlip xmlns:asvg="http://schemas.microsoft.com/office/drawing/2016/SVG/main" r:embed="rId7"/>
                  </a:ext>
                </a:extLst>
              </a:blip>
              <a:stretch>
                <a:fillRect t="-138174" b="-118849"/>
              </a:stretch>
            </a:blipFill>
          </p:spPr>
          <p:txBody>
            <a:bodyPr/>
            <a:lstStyle/>
            <a:p>
              <a:endParaRPr lang="en-US"/>
            </a:p>
          </p:txBody>
        </p:sp>
        <p:sp>
          <p:nvSpPr>
            <p:cNvPr id="12" name="Freeform 12"/>
            <p:cNvSpPr/>
            <p:nvPr/>
          </p:nvSpPr>
          <p:spPr>
            <a:xfrm rot="5400000">
              <a:off x="3278817" y="6202100"/>
              <a:ext cx="248002" cy="894149"/>
            </a:xfrm>
            <a:custGeom>
              <a:avLst/>
              <a:gdLst/>
              <a:ahLst/>
              <a:cxnLst/>
              <a:rect l="l" t="t" r="r" b="b"/>
              <a:pathLst>
                <a:path w="248002" h="894149">
                  <a:moveTo>
                    <a:pt x="0" y="0"/>
                  </a:moveTo>
                  <a:lnTo>
                    <a:pt x="248002" y="0"/>
                  </a:lnTo>
                  <a:lnTo>
                    <a:pt x="248002" y="894150"/>
                  </a:lnTo>
                  <a:lnTo>
                    <a:pt x="0" y="894150"/>
                  </a:lnTo>
                  <a:lnTo>
                    <a:pt x="0" y="0"/>
                  </a:lnTo>
                  <a:close/>
                </a:path>
              </a:pathLst>
            </a:custGeom>
            <a:blipFill>
              <a:blip r:embed="rId6">
                <a:extLst>
                  <a:ext uri="{96DAC541-7B7A-43D3-8B79-37D633B846F1}">
                    <asvg:svgBlip xmlns:asvg="http://schemas.microsoft.com/office/drawing/2016/SVG/main" r:embed="rId7"/>
                  </a:ext>
                </a:extLst>
              </a:blip>
              <a:stretch>
                <a:fillRect t="-65131" b="-12250"/>
              </a:stretch>
            </a:blipFill>
          </p:spPr>
          <p:txBody>
            <a:bodyPr/>
            <a:lstStyle/>
            <a:p>
              <a:endParaRPr lang="en-US"/>
            </a:p>
          </p:txBody>
        </p:sp>
        <p:sp>
          <p:nvSpPr>
            <p:cNvPr id="13" name="Freeform 13"/>
            <p:cNvSpPr/>
            <p:nvPr/>
          </p:nvSpPr>
          <p:spPr>
            <a:xfrm flipH="1">
              <a:off x="1774910" y="5439202"/>
              <a:ext cx="714083" cy="1333974"/>
            </a:xfrm>
            <a:custGeom>
              <a:avLst/>
              <a:gdLst/>
              <a:ahLst/>
              <a:cxnLst/>
              <a:rect l="l" t="t" r="r" b="b"/>
              <a:pathLst>
                <a:path w="714083" h="1333974">
                  <a:moveTo>
                    <a:pt x="714083" y="0"/>
                  </a:moveTo>
                  <a:lnTo>
                    <a:pt x="0" y="0"/>
                  </a:lnTo>
                  <a:lnTo>
                    <a:pt x="0" y="1333974"/>
                  </a:lnTo>
                  <a:lnTo>
                    <a:pt x="714083" y="1333974"/>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14" name="Freeform 14"/>
            <p:cNvSpPr/>
            <p:nvPr/>
          </p:nvSpPr>
          <p:spPr>
            <a:xfrm>
              <a:off x="3849893" y="7578728"/>
              <a:ext cx="714083" cy="1333974"/>
            </a:xfrm>
            <a:custGeom>
              <a:avLst/>
              <a:gdLst/>
              <a:ahLst/>
              <a:cxnLst/>
              <a:rect l="l" t="t" r="r" b="b"/>
              <a:pathLst>
                <a:path w="714083" h="1333974">
                  <a:moveTo>
                    <a:pt x="0" y="0"/>
                  </a:moveTo>
                  <a:lnTo>
                    <a:pt x="714083" y="0"/>
                  </a:lnTo>
                  <a:lnTo>
                    <a:pt x="714083" y="1333975"/>
                  </a:lnTo>
                  <a:lnTo>
                    <a:pt x="0" y="1333975"/>
                  </a:lnTo>
                  <a:lnTo>
                    <a:pt x="0"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15" name="Freeform 15"/>
            <p:cNvSpPr/>
            <p:nvPr/>
          </p:nvSpPr>
          <p:spPr>
            <a:xfrm flipV="1">
              <a:off x="3849893" y="6525174"/>
              <a:ext cx="714083" cy="1333974"/>
            </a:xfrm>
            <a:custGeom>
              <a:avLst/>
              <a:gdLst/>
              <a:ahLst/>
              <a:cxnLst/>
              <a:rect l="l" t="t" r="r" b="b"/>
              <a:pathLst>
                <a:path w="714083" h="1333974">
                  <a:moveTo>
                    <a:pt x="0" y="1333974"/>
                  </a:moveTo>
                  <a:lnTo>
                    <a:pt x="714083" y="1333974"/>
                  </a:lnTo>
                  <a:lnTo>
                    <a:pt x="714083" y="0"/>
                  </a:lnTo>
                  <a:lnTo>
                    <a:pt x="0" y="0"/>
                  </a:lnTo>
                  <a:lnTo>
                    <a:pt x="0" y="1333974"/>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16" name="Freeform 16"/>
            <p:cNvSpPr/>
            <p:nvPr/>
          </p:nvSpPr>
          <p:spPr>
            <a:xfrm rot="5400000" flipH="1">
              <a:off x="2084855" y="3819348"/>
              <a:ext cx="714083" cy="1333974"/>
            </a:xfrm>
            <a:custGeom>
              <a:avLst/>
              <a:gdLst/>
              <a:ahLst/>
              <a:cxnLst/>
              <a:rect l="l" t="t" r="r" b="b"/>
              <a:pathLst>
                <a:path w="714083" h="1333974">
                  <a:moveTo>
                    <a:pt x="714084" y="0"/>
                  </a:moveTo>
                  <a:lnTo>
                    <a:pt x="0" y="0"/>
                  </a:lnTo>
                  <a:lnTo>
                    <a:pt x="0" y="1333974"/>
                  </a:lnTo>
                  <a:lnTo>
                    <a:pt x="714084" y="1333974"/>
                  </a:lnTo>
                  <a:lnTo>
                    <a:pt x="714084"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17" name="Freeform 17"/>
            <p:cNvSpPr/>
            <p:nvPr/>
          </p:nvSpPr>
          <p:spPr>
            <a:xfrm>
              <a:off x="3755942" y="3045285"/>
              <a:ext cx="714083" cy="1333974"/>
            </a:xfrm>
            <a:custGeom>
              <a:avLst/>
              <a:gdLst/>
              <a:ahLst/>
              <a:cxnLst/>
              <a:rect l="l" t="t" r="r" b="b"/>
              <a:pathLst>
                <a:path w="714083" h="1333974">
                  <a:moveTo>
                    <a:pt x="0" y="0"/>
                  </a:moveTo>
                  <a:lnTo>
                    <a:pt x="714083" y="0"/>
                  </a:lnTo>
                  <a:lnTo>
                    <a:pt x="714083" y="1333974"/>
                  </a:lnTo>
                  <a:lnTo>
                    <a:pt x="0" y="1333974"/>
                  </a:lnTo>
                  <a:lnTo>
                    <a:pt x="0"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18" name="Freeform 18"/>
            <p:cNvSpPr/>
            <p:nvPr/>
          </p:nvSpPr>
          <p:spPr>
            <a:xfrm>
              <a:off x="4222022" y="2267854"/>
              <a:ext cx="248002" cy="894149"/>
            </a:xfrm>
            <a:custGeom>
              <a:avLst/>
              <a:gdLst/>
              <a:ahLst/>
              <a:cxnLst/>
              <a:rect l="l" t="t" r="r" b="b"/>
              <a:pathLst>
                <a:path w="248002" h="894149">
                  <a:moveTo>
                    <a:pt x="0" y="0"/>
                  </a:moveTo>
                  <a:lnTo>
                    <a:pt x="248003" y="0"/>
                  </a:lnTo>
                  <a:lnTo>
                    <a:pt x="248003" y="894149"/>
                  </a:lnTo>
                  <a:lnTo>
                    <a:pt x="0" y="894149"/>
                  </a:lnTo>
                  <a:lnTo>
                    <a:pt x="0" y="0"/>
                  </a:lnTo>
                  <a:close/>
                </a:path>
              </a:pathLst>
            </a:custGeom>
            <a:blipFill>
              <a:blip r:embed="rId6">
                <a:extLst>
                  <a:ext uri="{96DAC541-7B7A-43D3-8B79-37D633B846F1}">
                    <asvg:svgBlip xmlns:asvg="http://schemas.microsoft.com/office/drawing/2016/SVG/main" r:embed="rId7"/>
                  </a:ext>
                </a:extLst>
              </a:blip>
              <a:stretch>
                <a:fillRect t="-65131" b="-12250"/>
              </a:stretch>
            </a:blipFill>
          </p:spPr>
          <p:txBody>
            <a:bodyPr/>
            <a:lstStyle/>
            <a:p>
              <a:endParaRPr lang="en-US"/>
            </a:p>
          </p:txBody>
        </p:sp>
        <p:sp>
          <p:nvSpPr>
            <p:cNvPr id="19" name="Freeform 19"/>
            <p:cNvSpPr/>
            <p:nvPr/>
          </p:nvSpPr>
          <p:spPr>
            <a:xfrm rot="5400000">
              <a:off x="5969389" y="520488"/>
              <a:ext cx="241624" cy="1010198"/>
            </a:xfrm>
            <a:custGeom>
              <a:avLst/>
              <a:gdLst/>
              <a:ahLst/>
              <a:cxnLst/>
              <a:rect l="l" t="t" r="r" b="b"/>
              <a:pathLst>
                <a:path w="241624" h="1010198">
                  <a:moveTo>
                    <a:pt x="0" y="0"/>
                  </a:moveTo>
                  <a:lnTo>
                    <a:pt x="241624" y="0"/>
                  </a:lnTo>
                  <a:lnTo>
                    <a:pt x="241624" y="1010197"/>
                  </a:lnTo>
                  <a:lnTo>
                    <a:pt x="0" y="1010197"/>
                  </a:lnTo>
                  <a:lnTo>
                    <a:pt x="0" y="0"/>
                  </a:lnTo>
                  <a:close/>
                </a:path>
              </a:pathLst>
            </a:custGeom>
            <a:blipFill>
              <a:blip r:embed="rId6">
                <a:extLst>
                  <a:ext uri="{96DAC541-7B7A-43D3-8B79-37D633B846F1}">
                    <asvg:svgBlip xmlns:asvg="http://schemas.microsoft.com/office/drawing/2016/SVG/main" r:embed="rId7"/>
                  </a:ext>
                </a:extLst>
              </a:blip>
              <a:stretch>
                <a:fillRect b="-52967"/>
              </a:stretch>
            </a:blipFill>
          </p:spPr>
          <p:txBody>
            <a:bodyPr/>
            <a:lstStyle/>
            <a:p>
              <a:endParaRPr lang="en-US"/>
            </a:p>
          </p:txBody>
        </p:sp>
        <p:sp>
          <p:nvSpPr>
            <p:cNvPr id="20" name="Freeform 20"/>
            <p:cNvSpPr/>
            <p:nvPr/>
          </p:nvSpPr>
          <p:spPr>
            <a:xfrm rot="5400000">
              <a:off x="4222022" y="904774"/>
              <a:ext cx="1363080" cy="1363080"/>
            </a:xfrm>
            <a:custGeom>
              <a:avLst/>
              <a:gdLst/>
              <a:ahLst/>
              <a:cxnLst/>
              <a:rect l="l" t="t" r="r" b="b"/>
              <a:pathLst>
                <a:path w="1363080" h="1363080">
                  <a:moveTo>
                    <a:pt x="0" y="0"/>
                  </a:moveTo>
                  <a:lnTo>
                    <a:pt x="1363080" y="0"/>
                  </a:lnTo>
                  <a:lnTo>
                    <a:pt x="1363080" y="1363080"/>
                  </a:lnTo>
                  <a:lnTo>
                    <a:pt x="0" y="1363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0800000">
              <a:off x="6442908" y="904774"/>
              <a:ext cx="1422578" cy="1422578"/>
            </a:xfrm>
            <a:custGeom>
              <a:avLst/>
              <a:gdLst/>
              <a:ahLst/>
              <a:cxnLst/>
              <a:rect l="l" t="t" r="r" b="b"/>
              <a:pathLst>
                <a:path w="1422578" h="1422578">
                  <a:moveTo>
                    <a:pt x="0" y="0"/>
                  </a:moveTo>
                  <a:lnTo>
                    <a:pt x="1422578" y="0"/>
                  </a:lnTo>
                  <a:lnTo>
                    <a:pt x="1422578" y="1422579"/>
                  </a:lnTo>
                  <a:lnTo>
                    <a:pt x="0" y="14225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rot="-10800000">
              <a:off x="7568175" y="2307625"/>
              <a:ext cx="255439" cy="457566"/>
            </a:xfrm>
            <a:custGeom>
              <a:avLst/>
              <a:gdLst/>
              <a:ahLst/>
              <a:cxnLst/>
              <a:rect l="l" t="t" r="r" b="b"/>
              <a:pathLst>
                <a:path w="255439" h="457566">
                  <a:moveTo>
                    <a:pt x="0" y="0"/>
                  </a:moveTo>
                  <a:lnTo>
                    <a:pt x="255439" y="0"/>
                  </a:lnTo>
                  <a:lnTo>
                    <a:pt x="255439" y="457566"/>
                  </a:lnTo>
                  <a:lnTo>
                    <a:pt x="0" y="457566"/>
                  </a:lnTo>
                  <a:lnTo>
                    <a:pt x="0" y="0"/>
                  </a:lnTo>
                  <a:close/>
                </a:path>
              </a:pathLst>
            </a:custGeom>
            <a:blipFill>
              <a:blip r:embed="rId6">
                <a:extLst>
                  <a:ext uri="{96DAC541-7B7A-43D3-8B79-37D633B846F1}">
                    <asvg:svgBlip xmlns:asvg="http://schemas.microsoft.com/office/drawing/2016/SVG/main" r:embed="rId7"/>
                  </a:ext>
                </a:extLst>
              </a:blip>
              <a:stretch>
                <a:fillRect t="-138174" b="-118849"/>
              </a:stretch>
            </a:blipFill>
          </p:spPr>
          <p:txBody>
            <a:bodyPr/>
            <a:lstStyle/>
            <a:p>
              <a:endParaRPr lang="en-US"/>
            </a:p>
          </p:txBody>
        </p:sp>
        <p:sp>
          <p:nvSpPr>
            <p:cNvPr id="23" name="Freeform 23"/>
            <p:cNvSpPr/>
            <p:nvPr/>
          </p:nvSpPr>
          <p:spPr>
            <a:xfrm>
              <a:off x="7109531" y="2682408"/>
              <a:ext cx="714083" cy="1333974"/>
            </a:xfrm>
            <a:custGeom>
              <a:avLst/>
              <a:gdLst/>
              <a:ahLst/>
              <a:cxnLst/>
              <a:rect l="l" t="t" r="r" b="b"/>
              <a:pathLst>
                <a:path w="714083" h="1333974">
                  <a:moveTo>
                    <a:pt x="0" y="0"/>
                  </a:moveTo>
                  <a:lnTo>
                    <a:pt x="714083" y="0"/>
                  </a:lnTo>
                  <a:lnTo>
                    <a:pt x="714083" y="1333974"/>
                  </a:lnTo>
                  <a:lnTo>
                    <a:pt x="0" y="1333974"/>
                  </a:lnTo>
                  <a:lnTo>
                    <a:pt x="0"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24" name="Freeform 24"/>
            <p:cNvSpPr/>
            <p:nvPr/>
          </p:nvSpPr>
          <p:spPr>
            <a:xfrm rot="5400000">
              <a:off x="7142496" y="5659114"/>
              <a:ext cx="248002" cy="894149"/>
            </a:xfrm>
            <a:custGeom>
              <a:avLst/>
              <a:gdLst/>
              <a:ahLst/>
              <a:cxnLst/>
              <a:rect l="l" t="t" r="r" b="b"/>
              <a:pathLst>
                <a:path w="248002" h="894149">
                  <a:moveTo>
                    <a:pt x="0" y="0"/>
                  </a:moveTo>
                  <a:lnTo>
                    <a:pt x="248002" y="0"/>
                  </a:lnTo>
                  <a:lnTo>
                    <a:pt x="248002" y="894150"/>
                  </a:lnTo>
                  <a:lnTo>
                    <a:pt x="0" y="894150"/>
                  </a:lnTo>
                  <a:lnTo>
                    <a:pt x="0" y="0"/>
                  </a:lnTo>
                  <a:close/>
                </a:path>
              </a:pathLst>
            </a:custGeom>
            <a:blipFill>
              <a:blip r:embed="rId6">
                <a:extLst>
                  <a:ext uri="{96DAC541-7B7A-43D3-8B79-37D633B846F1}">
                    <asvg:svgBlip xmlns:asvg="http://schemas.microsoft.com/office/drawing/2016/SVG/main" r:embed="rId7"/>
                  </a:ext>
                </a:extLst>
              </a:blip>
              <a:stretch>
                <a:fillRect t="-65131" b="-12250"/>
              </a:stretch>
            </a:blipFill>
          </p:spPr>
          <p:txBody>
            <a:bodyPr/>
            <a:lstStyle/>
            <a:p>
              <a:endParaRPr lang="en-US"/>
            </a:p>
          </p:txBody>
        </p:sp>
        <p:sp>
          <p:nvSpPr>
            <p:cNvPr id="25" name="Freeform 25"/>
            <p:cNvSpPr/>
            <p:nvPr/>
          </p:nvSpPr>
          <p:spPr>
            <a:xfrm rot="-5400000" flipH="1">
              <a:off x="7385949" y="7421515"/>
              <a:ext cx="714083" cy="1333974"/>
            </a:xfrm>
            <a:custGeom>
              <a:avLst/>
              <a:gdLst/>
              <a:ahLst/>
              <a:cxnLst/>
              <a:rect l="l" t="t" r="r" b="b"/>
              <a:pathLst>
                <a:path w="714083" h="1333974">
                  <a:moveTo>
                    <a:pt x="714083" y="0"/>
                  </a:moveTo>
                  <a:lnTo>
                    <a:pt x="0" y="0"/>
                  </a:lnTo>
                  <a:lnTo>
                    <a:pt x="0" y="1333974"/>
                  </a:lnTo>
                  <a:lnTo>
                    <a:pt x="714083" y="1333974"/>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26" name="Freeform 26"/>
            <p:cNvSpPr/>
            <p:nvPr/>
          </p:nvSpPr>
          <p:spPr>
            <a:xfrm rot="-10800000">
              <a:off x="5957691" y="3712272"/>
              <a:ext cx="714083" cy="1333974"/>
            </a:xfrm>
            <a:custGeom>
              <a:avLst/>
              <a:gdLst/>
              <a:ahLst/>
              <a:cxnLst/>
              <a:rect l="l" t="t" r="r" b="b"/>
              <a:pathLst>
                <a:path w="714083" h="1333974">
                  <a:moveTo>
                    <a:pt x="0" y="0"/>
                  </a:moveTo>
                  <a:lnTo>
                    <a:pt x="714083" y="0"/>
                  </a:lnTo>
                  <a:lnTo>
                    <a:pt x="714083" y="1333974"/>
                  </a:lnTo>
                  <a:lnTo>
                    <a:pt x="0" y="1333974"/>
                  </a:lnTo>
                  <a:lnTo>
                    <a:pt x="0"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27" name="Freeform 27"/>
            <p:cNvSpPr/>
            <p:nvPr/>
          </p:nvSpPr>
          <p:spPr>
            <a:xfrm rot="-10800000" flipV="1">
              <a:off x="5957691" y="4934622"/>
              <a:ext cx="714083" cy="1333974"/>
            </a:xfrm>
            <a:custGeom>
              <a:avLst/>
              <a:gdLst/>
              <a:ahLst/>
              <a:cxnLst/>
              <a:rect l="l" t="t" r="r" b="b"/>
              <a:pathLst>
                <a:path w="714083" h="1333974">
                  <a:moveTo>
                    <a:pt x="0" y="1333974"/>
                  </a:moveTo>
                  <a:lnTo>
                    <a:pt x="714083" y="1333974"/>
                  </a:lnTo>
                  <a:lnTo>
                    <a:pt x="714083" y="0"/>
                  </a:lnTo>
                  <a:lnTo>
                    <a:pt x="0" y="0"/>
                  </a:lnTo>
                  <a:lnTo>
                    <a:pt x="0" y="1333974"/>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28" name="Freeform 28"/>
            <p:cNvSpPr/>
            <p:nvPr/>
          </p:nvSpPr>
          <p:spPr>
            <a:xfrm rot="-10800000" flipH="1">
              <a:off x="7695895" y="5979466"/>
              <a:ext cx="714083" cy="1333974"/>
            </a:xfrm>
            <a:custGeom>
              <a:avLst/>
              <a:gdLst/>
              <a:ahLst/>
              <a:cxnLst/>
              <a:rect l="l" t="t" r="r" b="b"/>
              <a:pathLst>
                <a:path w="714083" h="1333974">
                  <a:moveTo>
                    <a:pt x="714083" y="0"/>
                  </a:moveTo>
                  <a:lnTo>
                    <a:pt x="0" y="0"/>
                  </a:lnTo>
                  <a:lnTo>
                    <a:pt x="0" y="1333975"/>
                  </a:lnTo>
                  <a:lnTo>
                    <a:pt x="714083" y="1333975"/>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29" name="Freeform 29"/>
            <p:cNvSpPr/>
            <p:nvPr/>
          </p:nvSpPr>
          <p:spPr>
            <a:xfrm rot="5400000" flipH="1">
              <a:off x="6145365" y="7888674"/>
              <a:ext cx="714083" cy="1333974"/>
            </a:xfrm>
            <a:custGeom>
              <a:avLst/>
              <a:gdLst/>
              <a:ahLst/>
              <a:cxnLst/>
              <a:rect l="l" t="t" r="r" b="b"/>
              <a:pathLst>
                <a:path w="714083" h="1333974">
                  <a:moveTo>
                    <a:pt x="714083" y="0"/>
                  </a:moveTo>
                  <a:lnTo>
                    <a:pt x="0" y="0"/>
                  </a:lnTo>
                  <a:lnTo>
                    <a:pt x="0" y="1333974"/>
                  </a:lnTo>
                  <a:lnTo>
                    <a:pt x="714083" y="1333974"/>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30" name="Freeform 30"/>
            <p:cNvSpPr/>
            <p:nvPr/>
          </p:nvSpPr>
          <p:spPr>
            <a:xfrm rot="-10800000">
              <a:off x="5829971" y="9306102"/>
              <a:ext cx="255439" cy="457566"/>
            </a:xfrm>
            <a:custGeom>
              <a:avLst/>
              <a:gdLst/>
              <a:ahLst/>
              <a:cxnLst/>
              <a:rect l="l" t="t" r="r" b="b"/>
              <a:pathLst>
                <a:path w="255439" h="457566">
                  <a:moveTo>
                    <a:pt x="0" y="0"/>
                  </a:moveTo>
                  <a:lnTo>
                    <a:pt x="255439" y="0"/>
                  </a:lnTo>
                  <a:lnTo>
                    <a:pt x="255439" y="457566"/>
                  </a:lnTo>
                  <a:lnTo>
                    <a:pt x="0" y="457566"/>
                  </a:lnTo>
                  <a:lnTo>
                    <a:pt x="0" y="0"/>
                  </a:lnTo>
                  <a:close/>
                </a:path>
              </a:pathLst>
            </a:custGeom>
            <a:blipFill>
              <a:blip r:embed="rId6">
                <a:extLst>
                  <a:ext uri="{96DAC541-7B7A-43D3-8B79-37D633B846F1}">
                    <asvg:svgBlip xmlns:asvg="http://schemas.microsoft.com/office/drawing/2016/SVG/main" r:embed="rId7"/>
                  </a:ext>
                </a:extLst>
              </a:blip>
              <a:stretch>
                <a:fillRect t="-138174" b="-118849"/>
              </a:stretch>
            </a:blipFill>
          </p:spPr>
          <p:txBody>
            <a:bodyPr/>
            <a:lstStyle/>
            <a:p>
              <a:endParaRPr lang="en-US"/>
            </a:p>
          </p:txBody>
        </p:sp>
        <p:sp>
          <p:nvSpPr>
            <p:cNvPr id="31" name="Freeform 31"/>
            <p:cNvSpPr/>
            <p:nvPr/>
          </p:nvSpPr>
          <p:spPr>
            <a:xfrm>
              <a:off x="5835419" y="9669635"/>
              <a:ext cx="1399954" cy="1399954"/>
            </a:xfrm>
            <a:custGeom>
              <a:avLst/>
              <a:gdLst/>
              <a:ahLst/>
              <a:cxnLst/>
              <a:rect l="l" t="t" r="r" b="b"/>
              <a:pathLst>
                <a:path w="1399954" h="1399954">
                  <a:moveTo>
                    <a:pt x="0" y="0"/>
                  </a:moveTo>
                  <a:lnTo>
                    <a:pt x="1399954" y="0"/>
                  </a:lnTo>
                  <a:lnTo>
                    <a:pt x="1399954" y="1399954"/>
                  </a:lnTo>
                  <a:lnTo>
                    <a:pt x="0" y="13999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rot="5400000">
              <a:off x="7784067" y="10397595"/>
              <a:ext cx="241624" cy="1010198"/>
            </a:xfrm>
            <a:custGeom>
              <a:avLst/>
              <a:gdLst/>
              <a:ahLst/>
              <a:cxnLst/>
              <a:rect l="l" t="t" r="r" b="b"/>
              <a:pathLst>
                <a:path w="241624" h="1010198">
                  <a:moveTo>
                    <a:pt x="0" y="0"/>
                  </a:moveTo>
                  <a:lnTo>
                    <a:pt x="241624" y="0"/>
                  </a:lnTo>
                  <a:lnTo>
                    <a:pt x="241624" y="1010198"/>
                  </a:lnTo>
                  <a:lnTo>
                    <a:pt x="0" y="1010198"/>
                  </a:lnTo>
                  <a:lnTo>
                    <a:pt x="0" y="0"/>
                  </a:lnTo>
                  <a:close/>
                </a:path>
              </a:pathLst>
            </a:custGeom>
            <a:blipFill>
              <a:blip r:embed="rId6">
                <a:extLst>
                  <a:ext uri="{96DAC541-7B7A-43D3-8B79-37D633B846F1}">
                    <asvg:svgBlip xmlns:asvg="http://schemas.microsoft.com/office/drawing/2016/SVG/main" r:embed="rId7"/>
                  </a:ext>
                </a:extLst>
              </a:blip>
              <a:stretch>
                <a:fillRect b="-52967"/>
              </a:stretch>
            </a:blipFill>
          </p:spPr>
          <p:txBody>
            <a:bodyPr/>
            <a:lstStyle/>
            <a:p>
              <a:endParaRPr lang="en-US"/>
            </a:p>
          </p:txBody>
        </p:sp>
        <p:sp>
          <p:nvSpPr>
            <p:cNvPr id="33" name="Freeform 33"/>
            <p:cNvSpPr/>
            <p:nvPr/>
          </p:nvSpPr>
          <p:spPr>
            <a:xfrm rot="-5400000" flipH="1">
              <a:off x="8627030" y="9999478"/>
              <a:ext cx="714083" cy="1333974"/>
            </a:xfrm>
            <a:custGeom>
              <a:avLst/>
              <a:gdLst/>
              <a:ahLst/>
              <a:cxnLst/>
              <a:rect l="l" t="t" r="r" b="b"/>
              <a:pathLst>
                <a:path w="714083" h="1333974">
                  <a:moveTo>
                    <a:pt x="714083" y="0"/>
                  </a:moveTo>
                  <a:lnTo>
                    <a:pt x="0" y="0"/>
                  </a:lnTo>
                  <a:lnTo>
                    <a:pt x="0" y="1333974"/>
                  </a:lnTo>
                  <a:lnTo>
                    <a:pt x="714083" y="1333974"/>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34" name="Freeform 34"/>
            <p:cNvSpPr/>
            <p:nvPr/>
          </p:nvSpPr>
          <p:spPr>
            <a:xfrm flipH="1" flipV="1">
              <a:off x="9386911" y="8678604"/>
              <a:ext cx="714083" cy="1333974"/>
            </a:xfrm>
            <a:custGeom>
              <a:avLst/>
              <a:gdLst/>
              <a:ahLst/>
              <a:cxnLst/>
              <a:rect l="l" t="t" r="r" b="b"/>
              <a:pathLst>
                <a:path w="714083" h="1333974">
                  <a:moveTo>
                    <a:pt x="714083" y="1333975"/>
                  </a:moveTo>
                  <a:lnTo>
                    <a:pt x="0" y="1333975"/>
                  </a:lnTo>
                  <a:lnTo>
                    <a:pt x="0" y="0"/>
                  </a:lnTo>
                  <a:lnTo>
                    <a:pt x="714083" y="0"/>
                  </a:lnTo>
                  <a:lnTo>
                    <a:pt x="714083" y="1333975"/>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35" name="Freeform 35"/>
            <p:cNvSpPr/>
            <p:nvPr/>
          </p:nvSpPr>
          <p:spPr>
            <a:xfrm rot="-5488329" flipH="1">
              <a:off x="10392003" y="7888674"/>
              <a:ext cx="714083" cy="1333974"/>
            </a:xfrm>
            <a:custGeom>
              <a:avLst/>
              <a:gdLst/>
              <a:ahLst/>
              <a:cxnLst/>
              <a:rect l="l" t="t" r="r" b="b"/>
              <a:pathLst>
                <a:path w="714083" h="1333974">
                  <a:moveTo>
                    <a:pt x="714083" y="0"/>
                  </a:moveTo>
                  <a:lnTo>
                    <a:pt x="0" y="0"/>
                  </a:lnTo>
                  <a:lnTo>
                    <a:pt x="0" y="1333974"/>
                  </a:lnTo>
                  <a:lnTo>
                    <a:pt x="714083" y="1333974"/>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36" name="Freeform 36"/>
            <p:cNvSpPr/>
            <p:nvPr/>
          </p:nvSpPr>
          <p:spPr>
            <a:xfrm rot="-10800000" flipH="1">
              <a:off x="10667133" y="6525174"/>
              <a:ext cx="695174" cy="1298651"/>
            </a:xfrm>
            <a:custGeom>
              <a:avLst/>
              <a:gdLst/>
              <a:ahLst/>
              <a:cxnLst/>
              <a:rect l="l" t="t" r="r" b="b"/>
              <a:pathLst>
                <a:path w="695174" h="1298651">
                  <a:moveTo>
                    <a:pt x="695174" y="0"/>
                  </a:moveTo>
                  <a:lnTo>
                    <a:pt x="0" y="0"/>
                  </a:lnTo>
                  <a:lnTo>
                    <a:pt x="0" y="1298651"/>
                  </a:lnTo>
                  <a:lnTo>
                    <a:pt x="695174" y="1298651"/>
                  </a:lnTo>
                  <a:lnTo>
                    <a:pt x="695174"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37" name="Freeform 37"/>
            <p:cNvSpPr/>
            <p:nvPr/>
          </p:nvSpPr>
          <p:spPr>
            <a:xfrm>
              <a:off x="9985418" y="4486335"/>
              <a:ext cx="250541" cy="1047475"/>
            </a:xfrm>
            <a:custGeom>
              <a:avLst/>
              <a:gdLst/>
              <a:ahLst/>
              <a:cxnLst/>
              <a:rect l="l" t="t" r="r" b="b"/>
              <a:pathLst>
                <a:path w="250541" h="1047475">
                  <a:moveTo>
                    <a:pt x="0" y="0"/>
                  </a:moveTo>
                  <a:lnTo>
                    <a:pt x="250541" y="0"/>
                  </a:lnTo>
                  <a:lnTo>
                    <a:pt x="250541" y="1047475"/>
                  </a:lnTo>
                  <a:lnTo>
                    <a:pt x="0" y="1047475"/>
                  </a:lnTo>
                  <a:lnTo>
                    <a:pt x="0" y="0"/>
                  </a:lnTo>
                  <a:close/>
                </a:path>
              </a:pathLst>
            </a:custGeom>
            <a:blipFill>
              <a:blip r:embed="rId6">
                <a:extLst>
                  <a:ext uri="{96DAC541-7B7A-43D3-8B79-37D633B846F1}">
                    <asvg:svgBlip xmlns:asvg="http://schemas.microsoft.com/office/drawing/2016/SVG/main" r:embed="rId7"/>
                  </a:ext>
                </a:extLst>
              </a:blip>
              <a:stretch>
                <a:fillRect b="-52967"/>
              </a:stretch>
            </a:blipFill>
          </p:spPr>
          <p:txBody>
            <a:bodyPr/>
            <a:lstStyle/>
            <a:p>
              <a:endParaRPr lang="en-US"/>
            </a:p>
          </p:txBody>
        </p:sp>
        <p:sp>
          <p:nvSpPr>
            <p:cNvPr id="38" name="Freeform 38"/>
            <p:cNvSpPr/>
            <p:nvPr/>
          </p:nvSpPr>
          <p:spPr>
            <a:xfrm flipH="1">
              <a:off x="9985418" y="5439202"/>
              <a:ext cx="714083" cy="1333974"/>
            </a:xfrm>
            <a:custGeom>
              <a:avLst/>
              <a:gdLst/>
              <a:ahLst/>
              <a:cxnLst/>
              <a:rect l="l" t="t" r="r" b="b"/>
              <a:pathLst>
                <a:path w="714083" h="1333974">
                  <a:moveTo>
                    <a:pt x="714083" y="0"/>
                  </a:moveTo>
                  <a:lnTo>
                    <a:pt x="0" y="0"/>
                  </a:lnTo>
                  <a:lnTo>
                    <a:pt x="0" y="1333974"/>
                  </a:lnTo>
                  <a:lnTo>
                    <a:pt x="714083" y="1333974"/>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39" name="Freeform 39"/>
            <p:cNvSpPr/>
            <p:nvPr/>
          </p:nvSpPr>
          <p:spPr>
            <a:xfrm rot="5400000">
              <a:off x="9221459" y="2925284"/>
              <a:ext cx="254316" cy="504080"/>
            </a:xfrm>
            <a:custGeom>
              <a:avLst/>
              <a:gdLst/>
              <a:ahLst/>
              <a:cxnLst/>
              <a:rect l="l" t="t" r="r" b="b"/>
              <a:pathLst>
                <a:path w="254316" h="504080">
                  <a:moveTo>
                    <a:pt x="0" y="0"/>
                  </a:moveTo>
                  <a:lnTo>
                    <a:pt x="254316" y="0"/>
                  </a:lnTo>
                  <a:lnTo>
                    <a:pt x="254316" y="504080"/>
                  </a:lnTo>
                  <a:lnTo>
                    <a:pt x="0" y="504080"/>
                  </a:lnTo>
                  <a:lnTo>
                    <a:pt x="0" y="0"/>
                  </a:lnTo>
                  <a:close/>
                </a:path>
              </a:pathLst>
            </a:custGeom>
            <a:blipFill>
              <a:blip r:embed="rId6">
                <a:extLst>
                  <a:ext uri="{96DAC541-7B7A-43D3-8B79-37D633B846F1}">
                    <asvg:svgBlip xmlns:asvg="http://schemas.microsoft.com/office/drawing/2016/SVG/main" r:embed="rId7"/>
                  </a:ext>
                </a:extLst>
              </a:blip>
              <a:stretch>
                <a:fillRect l="-3922" t="-24092" b="-211218"/>
              </a:stretch>
            </a:blipFill>
          </p:spPr>
          <p:txBody>
            <a:bodyPr/>
            <a:lstStyle/>
            <a:p>
              <a:endParaRPr lang="en-US"/>
            </a:p>
          </p:txBody>
        </p:sp>
        <p:sp>
          <p:nvSpPr>
            <p:cNvPr id="40" name="Freeform 40"/>
            <p:cNvSpPr/>
            <p:nvPr/>
          </p:nvSpPr>
          <p:spPr>
            <a:xfrm rot="-10800000" flipH="1">
              <a:off x="9512959" y="3050166"/>
              <a:ext cx="714083" cy="1333974"/>
            </a:xfrm>
            <a:custGeom>
              <a:avLst/>
              <a:gdLst/>
              <a:ahLst/>
              <a:cxnLst/>
              <a:rect l="l" t="t" r="r" b="b"/>
              <a:pathLst>
                <a:path w="714083" h="1333974">
                  <a:moveTo>
                    <a:pt x="714083" y="0"/>
                  </a:moveTo>
                  <a:lnTo>
                    <a:pt x="0" y="0"/>
                  </a:lnTo>
                  <a:lnTo>
                    <a:pt x="0" y="1333974"/>
                  </a:lnTo>
                  <a:lnTo>
                    <a:pt x="714083" y="1333974"/>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41" name="Freeform 41"/>
            <p:cNvSpPr/>
            <p:nvPr/>
          </p:nvSpPr>
          <p:spPr>
            <a:xfrm rot="-5400000" flipV="1">
              <a:off x="9399354" y="1056135"/>
              <a:ext cx="697569" cy="1303125"/>
            </a:xfrm>
            <a:custGeom>
              <a:avLst/>
              <a:gdLst/>
              <a:ahLst/>
              <a:cxnLst/>
              <a:rect l="l" t="t" r="r" b="b"/>
              <a:pathLst>
                <a:path w="697569" h="1303125">
                  <a:moveTo>
                    <a:pt x="0" y="1303125"/>
                  </a:moveTo>
                  <a:lnTo>
                    <a:pt x="697569" y="1303125"/>
                  </a:lnTo>
                  <a:lnTo>
                    <a:pt x="697569" y="0"/>
                  </a:lnTo>
                  <a:lnTo>
                    <a:pt x="0" y="0"/>
                  </a:lnTo>
                  <a:lnTo>
                    <a:pt x="0" y="1303125"/>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42" name="Freeform 42"/>
            <p:cNvSpPr/>
            <p:nvPr/>
          </p:nvSpPr>
          <p:spPr>
            <a:xfrm>
              <a:off x="9096577" y="2039968"/>
              <a:ext cx="241624" cy="1010198"/>
            </a:xfrm>
            <a:custGeom>
              <a:avLst/>
              <a:gdLst/>
              <a:ahLst/>
              <a:cxnLst/>
              <a:rect l="l" t="t" r="r" b="b"/>
              <a:pathLst>
                <a:path w="241624" h="1010198">
                  <a:moveTo>
                    <a:pt x="0" y="0"/>
                  </a:moveTo>
                  <a:lnTo>
                    <a:pt x="241624" y="0"/>
                  </a:lnTo>
                  <a:lnTo>
                    <a:pt x="241624" y="1010198"/>
                  </a:lnTo>
                  <a:lnTo>
                    <a:pt x="0" y="1010198"/>
                  </a:lnTo>
                  <a:lnTo>
                    <a:pt x="0" y="0"/>
                  </a:lnTo>
                  <a:close/>
                </a:path>
              </a:pathLst>
            </a:custGeom>
            <a:blipFill>
              <a:blip r:embed="rId6">
                <a:extLst>
                  <a:ext uri="{96DAC541-7B7A-43D3-8B79-37D633B846F1}">
                    <asvg:svgBlip xmlns:asvg="http://schemas.microsoft.com/office/drawing/2016/SVG/main" r:embed="rId7"/>
                  </a:ext>
                </a:extLst>
              </a:blip>
              <a:stretch>
                <a:fillRect b="-52967"/>
              </a:stretch>
            </a:blipFill>
          </p:spPr>
          <p:txBody>
            <a:bodyPr/>
            <a:lstStyle/>
            <a:p>
              <a:endParaRPr lang="en-US"/>
            </a:p>
          </p:txBody>
        </p:sp>
        <p:sp>
          <p:nvSpPr>
            <p:cNvPr id="43" name="Freeform 43"/>
            <p:cNvSpPr/>
            <p:nvPr/>
          </p:nvSpPr>
          <p:spPr>
            <a:xfrm rot="5400000">
              <a:off x="11014230" y="949934"/>
              <a:ext cx="257150" cy="1075109"/>
            </a:xfrm>
            <a:custGeom>
              <a:avLst/>
              <a:gdLst/>
              <a:ahLst/>
              <a:cxnLst/>
              <a:rect l="l" t="t" r="r" b="b"/>
              <a:pathLst>
                <a:path w="257150" h="1075109">
                  <a:moveTo>
                    <a:pt x="0" y="0"/>
                  </a:moveTo>
                  <a:lnTo>
                    <a:pt x="257150" y="0"/>
                  </a:lnTo>
                  <a:lnTo>
                    <a:pt x="257150" y="1075109"/>
                  </a:lnTo>
                  <a:lnTo>
                    <a:pt x="0" y="1075109"/>
                  </a:lnTo>
                  <a:lnTo>
                    <a:pt x="0" y="0"/>
                  </a:lnTo>
                  <a:close/>
                </a:path>
              </a:pathLst>
            </a:custGeom>
            <a:blipFill>
              <a:blip r:embed="rId6">
                <a:extLst>
                  <a:ext uri="{96DAC541-7B7A-43D3-8B79-37D633B846F1}">
                    <asvg:svgBlip xmlns:asvg="http://schemas.microsoft.com/office/drawing/2016/SVG/main" r:embed="rId7"/>
                  </a:ext>
                </a:extLst>
              </a:blip>
              <a:stretch>
                <a:fillRect b="-52967"/>
              </a:stretch>
            </a:blipFill>
          </p:spPr>
          <p:txBody>
            <a:bodyPr/>
            <a:lstStyle/>
            <a:p>
              <a:endParaRPr lang="en-US"/>
            </a:p>
          </p:txBody>
        </p:sp>
        <p:sp>
          <p:nvSpPr>
            <p:cNvPr id="44" name="Freeform 44"/>
            <p:cNvSpPr/>
            <p:nvPr/>
          </p:nvSpPr>
          <p:spPr>
            <a:xfrm>
              <a:off x="12972960" y="1228715"/>
              <a:ext cx="257332" cy="803745"/>
            </a:xfrm>
            <a:custGeom>
              <a:avLst/>
              <a:gdLst/>
              <a:ahLst/>
              <a:cxnLst/>
              <a:rect l="l" t="t" r="r" b="b"/>
              <a:pathLst>
                <a:path w="257332" h="803745">
                  <a:moveTo>
                    <a:pt x="0" y="0"/>
                  </a:moveTo>
                  <a:lnTo>
                    <a:pt x="257332" y="0"/>
                  </a:lnTo>
                  <a:lnTo>
                    <a:pt x="257332" y="803745"/>
                  </a:lnTo>
                  <a:lnTo>
                    <a:pt x="0" y="803745"/>
                  </a:lnTo>
                  <a:lnTo>
                    <a:pt x="0" y="0"/>
                  </a:lnTo>
                  <a:close/>
                </a:path>
              </a:pathLst>
            </a:custGeom>
            <a:blipFill>
              <a:blip r:embed="rId6">
                <a:extLst>
                  <a:ext uri="{96DAC541-7B7A-43D3-8B79-37D633B846F1}">
                    <asvg:svgBlip xmlns:asvg="http://schemas.microsoft.com/office/drawing/2016/SVG/main" r:embed="rId7"/>
                  </a:ext>
                </a:extLst>
              </a:blip>
              <a:stretch>
                <a:fillRect t="-24955" b="-79801"/>
              </a:stretch>
            </a:blipFill>
          </p:spPr>
          <p:txBody>
            <a:bodyPr/>
            <a:lstStyle/>
            <a:p>
              <a:endParaRPr lang="en-US"/>
            </a:p>
          </p:txBody>
        </p:sp>
        <p:sp>
          <p:nvSpPr>
            <p:cNvPr id="45" name="Freeform 45"/>
            <p:cNvSpPr/>
            <p:nvPr/>
          </p:nvSpPr>
          <p:spPr>
            <a:xfrm rot="-10800000">
              <a:off x="11581101" y="1358913"/>
              <a:ext cx="1448327" cy="1448327"/>
            </a:xfrm>
            <a:custGeom>
              <a:avLst/>
              <a:gdLst/>
              <a:ahLst/>
              <a:cxnLst/>
              <a:rect l="l" t="t" r="r" b="b"/>
              <a:pathLst>
                <a:path w="1448327" h="1448327">
                  <a:moveTo>
                    <a:pt x="0" y="0"/>
                  </a:moveTo>
                  <a:lnTo>
                    <a:pt x="1448327" y="0"/>
                  </a:lnTo>
                  <a:lnTo>
                    <a:pt x="1448327" y="1448327"/>
                  </a:lnTo>
                  <a:lnTo>
                    <a:pt x="0" y="14483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6" name="Freeform 46"/>
            <p:cNvSpPr/>
            <p:nvPr/>
          </p:nvSpPr>
          <p:spPr>
            <a:xfrm>
              <a:off x="991127" y="8940772"/>
              <a:ext cx="1662347" cy="892126"/>
            </a:xfrm>
            <a:custGeom>
              <a:avLst/>
              <a:gdLst/>
              <a:ahLst/>
              <a:cxnLst/>
              <a:rect l="l" t="t" r="r" b="b"/>
              <a:pathLst>
                <a:path w="1662347" h="892126">
                  <a:moveTo>
                    <a:pt x="0" y="0"/>
                  </a:moveTo>
                  <a:lnTo>
                    <a:pt x="1662347" y="0"/>
                  </a:lnTo>
                  <a:lnTo>
                    <a:pt x="1662347" y="892126"/>
                  </a:lnTo>
                  <a:lnTo>
                    <a:pt x="0" y="892126"/>
                  </a:lnTo>
                  <a:lnTo>
                    <a:pt x="0" y="0"/>
                  </a:lnTo>
                  <a:close/>
                </a:path>
              </a:pathLst>
            </a:custGeom>
            <a:blipFill>
              <a:blip r:embed="rId11"/>
              <a:stretch>
                <a:fillRect/>
              </a:stretch>
            </a:blipFill>
          </p:spPr>
          <p:txBody>
            <a:bodyPr/>
            <a:lstStyle/>
            <a:p>
              <a:endParaRPr lang="en-US"/>
            </a:p>
          </p:txBody>
        </p:sp>
        <p:sp>
          <p:nvSpPr>
            <p:cNvPr id="47" name="Freeform 47"/>
            <p:cNvSpPr/>
            <p:nvPr/>
          </p:nvSpPr>
          <p:spPr>
            <a:xfrm>
              <a:off x="3030876" y="8383467"/>
              <a:ext cx="1280176" cy="1002805"/>
            </a:xfrm>
            <a:custGeom>
              <a:avLst/>
              <a:gdLst/>
              <a:ahLst/>
              <a:cxnLst/>
              <a:rect l="l" t="t" r="r" b="b"/>
              <a:pathLst>
                <a:path w="1280176" h="1002805">
                  <a:moveTo>
                    <a:pt x="0" y="0"/>
                  </a:moveTo>
                  <a:lnTo>
                    <a:pt x="1280176" y="0"/>
                  </a:lnTo>
                  <a:lnTo>
                    <a:pt x="1280176" y="1002805"/>
                  </a:lnTo>
                  <a:lnTo>
                    <a:pt x="0" y="1002805"/>
                  </a:lnTo>
                  <a:lnTo>
                    <a:pt x="0" y="0"/>
                  </a:lnTo>
                  <a:close/>
                </a:path>
              </a:pathLst>
            </a:custGeom>
            <a:blipFill>
              <a:blip r:embed="rId12"/>
              <a:stretch>
                <a:fillRect/>
              </a:stretch>
            </a:blipFill>
          </p:spPr>
          <p:txBody>
            <a:bodyPr/>
            <a:lstStyle/>
            <a:p>
              <a:endParaRPr lang="en-US"/>
            </a:p>
          </p:txBody>
        </p:sp>
        <p:sp>
          <p:nvSpPr>
            <p:cNvPr id="48" name="Freeform 48"/>
            <p:cNvSpPr/>
            <p:nvPr/>
          </p:nvSpPr>
          <p:spPr>
            <a:xfrm>
              <a:off x="3852445" y="6600132"/>
              <a:ext cx="1280859" cy="1268051"/>
            </a:xfrm>
            <a:custGeom>
              <a:avLst/>
              <a:gdLst/>
              <a:ahLst/>
              <a:cxnLst/>
              <a:rect l="l" t="t" r="r" b="b"/>
              <a:pathLst>
                <a:path w="1280859" h="1268051">
                  <a:moveTo>
                    <a:pt x="0" y="0"/>
                  </a:moveTo>
                  <a:lnTo>
                    <a:pt x="1280859" y="0"/>
                  </a:lnTo>
                  <a:lnTo>
                    <a:pt x="1280859" y="1268051"/>
                  </a:lnTo>
                  <a:lnTo>
                    <a:pt x="0" y="1268051"/>
                  </a:lnTo>
                  <a:lnTo>
                    <a:pt x="0" y="0"/>
                  </a:lnTo>
                  <a:close/>
                </a:path>
              </a:pathLst>
            </a:custGeom>
            <a:blipFill>
              <a:blip r:embed="rId13"/>
              <a:stretch>
                <a:fillRect/>
              </a:stretch>
            </a:blipFill>
          </p:spPr>
          <p:txBody>
            <a:bodyPr/>
            <a:lstStyle/>
            <a:p>
              <a:endParaRPr lang="en-US"/>
            </a:p>
          </p:txBody>
        </p:sp>
        <p:sp>
          <p:nvSpPr>
            <p:cNvPr id="49" name="Freeform 49"/>
            <p:cNvSpPr/>
            <p:nvPr/>
          </p:nvSpPr>
          <p:spPr>
            <a:xfrm>
              <a:off x="2062456" y="6004016"/>
              <a:ext cx="950829" cy="1378702"/>
            </a:xfrm>
            <a:custGeom>
              <a:avLst/>
              <a:gdLst/>
              <a:ahLst/>
              <a:cxnLst/>
              <a:rect l="l" t="t" r="r" b="b"/>
              <a:pathLst>
                <a:path w="950829" h="1378702">
                  <a:moveTo>
                    <a:pt x="0" y="0"/>
                  </a:moveTo>
                  <a:lnTo>
                    <a:pt x="950829" y="0"/>
                  </a:lnTo>
                  <a:lnTo>
                    <a:pt x="950829" y="1378702"/>
                  </a:lnTo>
                  <a:lnTo>
                    <a:pt x="0" y="1378702"/>
                  </a:lnTo>
                  <a:lnTo>
                    <a:pt x="0" y="0"/>
                  </a:lnTo>
                  <a:close/>
                </a:path>
              </a:pathLst>
            </a:custGeom>
            <a:blipFill>
              <a:blip r:embed="rId14"/>
              <a:stretch>
                <a:fillRect/>
              </a:stretch>
            </a:blipFill>
          </p:spPr>
          <p:txBody>
            <a:bodyPr/>
            <a:lstStyle/>
            <a:p>
              <a:endParaRPr lang="en-US"/>
            </a:p>
          </p:txBody>
        </p:sp>
        <p:sp>
          <p:nvSpPr>
            <p:cNvPr id="50" name="Freeform 50"/>
            <p:cNvSpPr/>
            <p:nvPr/>
          </p:nvSpPr>
          <p:spPr>
            <a:xfrm>
              <a:off x="1534691" y="4456671"/>
              <a:ext cx="1160022" cy="1241224"/>
            </a:xfrm>
            <a:custGeom>
              <a:avLst/>
              <a:gdLst/>
              <a:ahLst/>
              <a:cxnLst/>
              <a:rect l="l" t="t" r="r" b="b"/>
              <a:pathLst>
                <a:path w="1160022" h="1241224">
                  <a:moveTo>
                    <a:pt x="0" y="0"/>
                  </a:moveTo>
                  <a:lnTo>
                    <a:pt x="1160022" y="0"/>
                  </a:lnTo>
                  <a:lnTo>
                    <a:pt x="1160022" y="1241224"/>
                  </a:lnTo>
                  <a:lnTo>
                    <a:pt x="0" y="1241224"/>
                  </a:lnTo>
                  <a:lnTo>
                    <a:pt x="0" y="0"/>
                  </a:lnTo>
                  <a:close/>
                </a:path>
              </a:pathLst>
            </a:custGeom>
            <a:blipFill>
              <a:blip r:embed="rId15"/>
              <a:stretch>
                <a:fillRect/>
              </a:stretch>
            </a:blipFill>
          </p:spPr>
          <p:txBody>
            <a:bodyPr/>
            <a:lstStyle/>
            <a:p>
              <a:endParaRPr lang="en-US"/>
            </a:p>
          </p:txBody>
        </p:sp>
        <p:sp>
          <p:nvSpPr>
            <p:cNvPr id="51" name="Freeform 51"/>
            <p:cNvSpPr/>
            <p:nvPr/>
          </p:nvSpPr>
          <p:spPr>
            <a:xfrm>
              <a:off x="3065378" y="3632263"/>
              <a:ext cx="1155636" cy="1194157"/>
            </a:xfrm>
            <a:custGeom>
              <a:avLst/>
              <a:gdLst/>
              <a:ahLst/>
              <a:cxnLst/>
              <a:rect l="l" t="t" r="r" b="b"/>
              <a:pathLst>
                <a:path w="1155636" h="1194157">
                  <a:moveTo>
                    <a:pt x="0" y="0"/>
                  </a:moveTo>
                  <a:lnTo>
                    <a:pt x="1155636" y="0"/>
                  </a:lnTo>
                  <a:lnTo>
                    <a:pt x="1155636" y="1194157"/>
                  </a:lnTo>
                  <a:lnTo>
                    <a:pt x="0" y="1194157"/>
                  </a:lnTo>
                  <a:lnTo>
                    <a:pt x="0" y="0"/>
                  </a:lnTo>
                  <a:close/>
                </a:path>
              </a:pathLst>
            </a:custGeom>
            <a:blipFill>
              <a:blip r:embed="rId16"/>
              <a:stretch>
                <a:fillRect/>
              </a:stretch>
            </a:blipFill>
          </p:spPr>
          <p:txBody>
            <a:bodyPr/>
            <a:lstStyle/>
            <a:p>
              <a:endParaRPr lang="en-US"/>
            </a:p>
          </p:txBody>
        </p:sp>
        <p:sp>
          <p:nvSpPr>
            <p:cNvPr id="52" name="Freeform 52"/>
            <p:cNvSpPr/>
            <p:nvPr/>
          </p:nvSpPr>
          <p:spPr>
            <a:xfrm>
              <a:off x="3788044" y="1797480"/>
              <a:ext cx="1358649" cy="1059746"/>
            </a:xfrm>
            <a:custGeom>
              <a:avLst/>
              <a:gdLst/>
              <a:ahLst/>
              <a:cxnLst/>
              <a:rect l="l" t="t" r="r" b="b"/>
              <a:pathLst>
                <a:path w="1358649" h="1059746">
                  <a:moveTo>
                    <a:pt x="0" y="0"/>
                  </a:moveTo>
                  <a:lnTo>
                    <a:pt x="1358649" y="0"/>
                  </a:lnTo>
                  <a:lnTo>
                    <a:pt x="1358649" y="1059745"/>
                  </a:lnTo>
                  <a:lnTo>
                    <a:pt x="0" y="1059745"/>
                  </a:lnTo>
                  <a:lnTo>
                    <a:pt x="0" y="0"/>
                  </a:lnTo>
                  <a:close/>
                </a:path>
              </a:pathLst>
            </a:custGeom>
            <a:blipFill>
              <a:blip r:embed="rId17"/>
              <a:stretch>
                <a:fillRect/>
              </a:stretch>
            </a:blipFill>
          </p:spPr>
          <p:txBody>
            <a:bodyPr/>
            <a:lstStyle/>
            <a:p>
              <a:endParaRPr lang="en-US"/>
            </a:p>
          </p:txBody>
        </p:sp>
        <p:sp>
          <p:nvSpPr>
            <p:cNvPr id="53" name="Freeform 53"/>
            <p:cNvSpPr/>
            <p:nvPr/>
          </p:nvSpPr>
          <p:spPr>
            <a:xfrm>
              <a:off x="5016171" y="440909"/>
              <a:ext cx="1304994" cy="1109245"/>
            </a:xfrm>
            <a:custGeom>
              <a:avLst/>
              <a:gdLst/>
              <a:ahLst/>
              <a:cxnLst/>
              <a:rect l="l" t="t" r="r" b="b"/>
              <a:pathLst>
                <a:path w="1304994" h="1109245">
                  <a:moveTo>
                    <a:pt x="0" y="0"/>
                  </a:moveTo>
                  <a:lnTo>
                    <a:pt x="1304994" y="0"/>
                  </a:lnTo>
                  <a:lnTo>
                    <a:pt x="1304994" y="1109245"/>
                  </a:lnTo>
                  <a:lnTo>
                    <a:pt x="0" y="1109245"/>
                  </a:lnTo>
                  <a:lnTo>
                    <a:pt x="0" y="0"/>
                  </a:lnTo>
                  <a:close/>
                </a:path>
              </a:pathLst>
            </a:custGeom>
            <a:blipFill>
              <a:blip r:embed="rId18"/>
              <a:stretch>
                <a:fillRect/>
              </a:stretch>
            </a:blipFill>
          </p:spPr>
          <p:txBody>
            <a:bodyPr/>
            <a:lstStyle/>
            <a:p>
              <a:endParaRPr lang="en-US"/>
            </a:p>
          </p:txBody>
        </p:sp>
        <p:sp>
          <p:nvSpPr>
            <p:cNvPr id="54" name="Freeform 54"/>
            <p:cNvSpPr/>
            <p:nvPr/>
          </p:nvSpPr>
          <p:spPr>
            <a:xfrm>
              <a:off x="7171044" y="1458340"/>
              <a:ext cx="1025214" cy="1148240"/>
            </a:xfrm>
            <a:custGeom>
              <a:avLst/>
              <a:gdLst/>
              <a:ahLst/>
              <a:cxnLst/>
              <a:rect l="l" t="t" r="r" b="b"/>
              <a:pathLst>
                <a:path w="1025214" h="1148240">
                  <a:moveTo>
                    <a:pt x="0" y="0"/>
                  </a:moveTo>
                  <a:lnTo>
                    <a:pt x="1025214" y="0"/>
                  </a:lnTo>
                  <a:lnTo>
                    <a:pt x="1025214" y="1148240"/>
                  </a:lnTo>
                  <a:lnTo>
                    <a:pt x="0" y="1148240"/>
                  </a:lnTo>
                  <a:lnTo>
                    <a:pt x="0" y="0"/>
                  </a:lnTo>
                  <a:close/>
                </a:path>
              </a:pathLst>
            </a:custGeom>
            <a:blipFill>
              <a:blip r:embed="rId19"/>
              <a:stretch>
                <a:fillRect/>
              </a:stretch>
            </a:blipFill>
          </p:spPr>
          <p:txBody>
            <a:bodyPr/>
            <a:lstStyle/>
            <a:p>
              <a:endParaRPr lang="en-US"/>
            </a:p>
          </p:txBody>
        </p:sp>
        <p:sp>
          <p:nvSpPr>
            <p:cNvPr id="55" name="Freeform 55"/>
            <p:cNvSpPr/>
            <p:nvPr/>
          </p:nvSpPr>
          <p:spPr>
            <a:xfrm>
              <a:off x="6301298" y="3030229"/>
              <a:ext cx="1407084" cy="1149119"/>
            </a:xfrm>
            <a:custGeom>
              <a:avLst/>
              <a:gdLst/>
              <a:ahLst/>
              <a:cxnLst/>
              <a:rect l="l" t="t" r="r" b="b"/>
              <a:pathLst>
                <a:path w="1407084" h="1149119">
                  <a:moveTo>
                    <a:pt x="0" y="0"/>
                  </a:moveTo>
                  <a:lnTo>
                    <a:pt x="1407084" y="0"/>
                  </a:lnTo>
                  <a:lnTo>
                    <a:pt x="1407084" y="1149119"/>
                  </a:lnTo>
                  <a:lnTo>
                    <a:pt x="0" y="1149119"/>
                  </a:lnTo>
                  <a:lnTo>
                    <a:pt x="0" y="0"/>
                  </a:lnTo>
                  <a:close/>
                </a:path>
              </a:pathLst>
            </a:custGeom>
            <a:blipFill>
              <a:blip r:embed="rId20"/>
              <a:stretch>
                <a:fillRect/>
              </a:stretch>
            </a:blipFill>
          </p:spPr>
          <p:txBody>
            <a:bodyPr/>
            <a:lstStyle/>
            <a:p>
              <a:endParaRPr lang="en-US"/>
            </a:p>
          </p:txBody>
        </p:sp>
        <p:sp>
          <p:nvSpPr>
            <p:cNvPr id="56" name="Freeform 56"/>
            <p:cNvSpPr/>
            <p:nvPr/>
          </p:nvSpPr>
          <p:spPr>
            <a:xfrm>
              <a:off x="6302842" y="5400322"/>
              <a:ext cx="1163731" cy="1163731"/>
            </a:xfrm>
            <a:custGeom>
              <a:avLst/>
              <a:gdLst/>
              <a:ahLst/>
              <a:cxnLst/>
              <a:rect l="l" t="t" r="r" b="b"/>
              <a:pathLst>
                <a:path w="1163731" h="1163731">
                  <a:moveTo>
                    <a:pt x="0" y="0"/>
                  </a:moveTo>
                  <a:lnTo>
                    <a:pt x="1163731" y="0"/>
                  </a:lnTo>
                  <a:lnTo>
                    <a:pt x="1163731" y="1163731"/>
                  </a:lnTo>
                  <a:lnTo>
                    <a:pt x="0" y="1163731"/>
                  </a:lnTo>
                  <a:lnTo>
                    <a:pt x="0" y="0"/>
                  </a:lnTo>
                  <a:close/>
                </a:path>
              </a:pathLst>
            </a:custGeom>
            <a:blipFill>
              <a:blip r:embed="rId21"/>
              <a:stretch>
                <a:fillRect/>
              </a:stretch>
            </a:blipFill>
          </p:spPr>
          <p:txBody>
            <a:bodyPr/>
            <a:lstStyle/>
            <a:p>
              <a:endParaRPr lang="en-US"/>
            </a:p>
          </p:txBody>
        </p:sp>
        <p:sp>
          <p:nvSpPr>
            <p:cNvPr id="57" name="Freeform 57"/>
            <p:cNvSpPr/>
            <p:nvPr/>
          </p:nvSpPr>
          <p:spPr>
            <a:xfrm>
              <a:off x="7852582" y="6704478"/>
              <a:ext cx="1248193" cy="1352209"/>
            </a:xfrm>
            <a:custGeom>
              <a:avLst/>
              <a:gdLst/>
              <a:ahLst/>
              <a:cxnLst/>
              <a:rect l="l" t="t" r="r" b="b"/>
              <a:pathLst>
                <a:path w="1248193" h="1352209">
                  <a:moveTo>
                    <a:pt x="0" y="0"/>
                  </a:moveTo>
                  <a:lnTo>
                    <a:pt x="1248193" y="0"/>
                  </a:lnTo>
                  <a:lnTo>
                    <a:pt x="1248193" y="1352210"/>
                  </a:lnTo>
                  <a:lnTo>
                    <a:pt x="0" y="1352210"/>
                  </a:lnTo>
                  <a:lnTo>
                    <a:pt x="0" y="0"/>
                  </a:lnTo>
                  <a:close/>
                </a:path>
              </a:pathLst>
            </a:custGeom>
            <a:blipFill>
              <a:blip r:embed="rId22"/>
              <a:stretch>
                <a:fillRect/>
              </a:stretch>
            </a:blipFill>
          </p:spPr>
          <p:txBody>
            <a:bodyPr/>
            <a:lstStyle/>
            <a:p>
              <a:endParaRPr lang="en-US"/>
            </a:p>
          </p:txBody>
        </p:sp>
        <p:sp>
          <p:nvSpPr>
            <p:cNvPr id="58" name="Freeform 58"/>
            <p:cNvSpPr/>
            <p:nvPr/>
          </p:nvSpPr>
          <p:spPr>
            <a:xfrm>
              <a:off x="5460766" y="8545981"/>
              <a:ext cx="1339162" cy="1138287"/>
            </a:xfrm>
            <a:custGeom>
              <a:avLst/>
              <a:gdLst/>
              <a:ahLst/>
              <a:cxnLst/>
              <a:rect l="l" t="t" r="r" b="b"/>
              <a:pathLst>
                <a:path w="1339162" h="1138287">
                  <a:moveTo>
                    <a:pt x="0" y="0"/>
                  </a:moveTo>
                  <a:lnTo>
                    <a:pt x="1339162" y="0"/>
                  </a:lnTo>
                  <a:lnTo>
                    <a:pt x="1339162" y="1138287"/>
                  </a:lnTo>
                  <a:lnTo>
                    <a:pt x="0" y="1138287"/>
                  </a:lnTo>
                  <a:lnTo>
                    <a:pt x="0" y="0"/>
                  </a:lnTo>
                  <a:close/>
                </a:path>
              </a:pathLst>
            </a:custGeom>
            <a:blipFill>
              <a:blip r:embed="rId23"/>
              <a:stretch>
                <a:fillRect/>
              </a:stretch>
            </a:blipFill>
          </p:spPr>
          <p:txBody>
            <a:bodyPr/>
            <a:lstStyle/>
            <a:p>
              <a:endParaRPr lang="en-US"/>
            </a:p>
          </p:txBody>
        </p:sp>
        <p:sp>
          <p:nvSpPr>
            <p:cNvPr id="59" name="Freeform 59"/>
            <p:cNvSpPr/>
            <p:nvPr/>
          </p:nvSpPr>
          <p:spPr>
            <a:xfrm>
              <a:off x="6820885" y="10395921"/>
              <a:ext cx="1291376" cy="1347335"/>
            </a:xfrm>
            <a:custGeom>
              <a:avLst/>
              <a:gdLst/>
              <a:ahLst/>
              <a:cxnLst/>
              <a:rect l="l" t="t" r="r" b="b"/>
              <a:pathLst>
                <a:path w="1291376" h="1347335">
                  <a:moveTo>
                    <a:pt x="0" y="0"/>
                  </a:moveTo>
                  <a:lnTo>
                    <a:pt x="1291376" y="0"/>
                  </a:lnTo>
                  <a:lnTo>
                    <a:pt x="1291376" y="1347335"/>
                  </a:lnTo>
                  <a:lnTo>
                    <a:pt x="0" y="1347335"/>
                  </a:lnTo>
                  <a:lnTo>
                    <a:pt x="0" y="0"/>
                  </a:lnTo>
                  <a:close/>
                </a:path>
              </a:pathLst>
            </a:custGeom>
            <a:blipFill>
              <a:blip r:embed="rId24"/>
              <a:stretch>
                <a:fillRect/>
              </a:stretch>
            </a:blipFill>
          </p:spPr>
          <p:txBody>
            <a:bodyPr/>
            <a:lstStyle/>
            <a:p>
              <a:endParaRPr lang="en-US"/>
            </a:p>
          </p:txBody>
        </p:sp>
        <p:sp>
          <p:nvSpPr>
            <p:cNvPr id="60" name="Freeform 60"/>
            <p:cNvSpPr/>
            <p:nvPr/>
          </p:nvSpPr>
          <p:spPr>
            <a:xfrm>
              <a:off x="9087623" y="9353311"/>
              <a:ext cx="1166845" cy="1318535"/>
            </a:xfrm>
            <a:custGeom>
              <a:avLst/>
              <a:gdLst/>
              <a:ahLst/>
              <a:cxnLst/>
              <a:rect l="l" t="t" r="r" b="b"/>
              <a:pathLst>
                <a:path w="1166845" h="1318535">
                  <a:moveTo>
                    <a:pt x="0" y="0"/>
                  </a:moveTo>
                  <a:lnTo>
                    <a:pt x="1166845" y="0"/>
                  </a:lnTo>
                  <a:lnTo>
                    <a:pt x="1166845" y="1318535"/>
                  </a:lnTo>
                  <a:lnTo>
                    <a:pt x="0" y="1318535"/>
                  </a:lnTo>
                  <a:lnTo>
                    <a:pt x="0" y="0"/>
                  </a:lnTo>
                  <a:close/>
                </a:path>
              </a:pathLst>
            </a:custGeom>
            <a:blipFill>
              <a:blip r:embed="rId25"/>
              <a:stretch>
                <a:fillRect/>
              </a:stretch>
            </a:blipFill>
          </p:spPr>
          <p:txBody>
            <a:bodyPr/>
            <a:lstStyle/>
            <a:p>
              <a:endParaRPr lang="en-US"/>
            </a:p>
          </p:txBody>
        </p:sp>
        <p:sp>
          <p:nvSpPr>
            <p:cNvPr id="61" name="Freeform 61"/>
            <p:cNvSpPr/>
            <p:nvPr/>
          </p:nvSpPr>
          <p:spPr>
            <a:xfrm>
              <a:off x="10699501" y="7421745"/>
              <a:ext cx="1293309" cy="1293309"/>
            </a:xfrm>
            <a:custGeom>
              <a:avLst/>
              <a:gdLst/>
              <a:ahLst/>
              <a:cxnLst/>
              <a:rect l="l" t="t" r="r" b="b"/>
              <a:pathLst>
                <a:path w="1293309" h="1293309">
                  <a:moveTo>
                    <a:pt x="0" y="0"/>
                  </a:moveTo>
                  <a:lnTo>
                    <a:pt x="1293310" y="0"/>
                  </a:lnTo>
                  <a:lnTo>
                    <a:pt x="1293310" y="1293309"/>
                  </a:lnTo>
                  <a:lnTo>
                    <a:pt x="0" y="1293309"/>
                  </a:lnTo>
                  <a:lnTo>
                    <a:pt x="0" y="0"/>
                  </a:lnTo>
                  <a:close/>
                </a:path>
              </a:pathLst>
            </a:custGeom>
            <a:blipFill>
              <a:blip r:embed="rId26"/>
              <a:stretch>
                <a:fillRect/>
              </a:stretch>
            </a:blipFill>
          </p:spPr>
          <p:txBody>
            <a:bodyPr/>
            <a:lstStyle/>
            <a:p>
              <a:endParaRPr lang="en-US"/>
            </a:p>
          </p:txBody>
        </p:sp>
        <p:sp>
          <p:nvSpPr>
            <p:cNvPr id="62" name="Freeform 62"/>
            <p:cNvSpPr/>
            <p:nvPr/>
          </p:nvSpPr>
          <p:spPr>
            <a:xfrm>
              <a:off x="9816777" y="5474047"/>
              <a:ext cx="1275267" cy="1487812"/>
            </a:xfrm>
            <a:custGeom>
              <a:avLst/>
              <a:gdLst/>
              <a:ahLst/>
              <a:cxnLst/>
              <a:rect l="l" t="t" r="r" b="b"/>
              <a:pathLst>
                <a:path w="1275267" h="1487812">
                  <a:moveTo>
                    <a:pt x="0" y="0"/>
                  </a:moveTo>
                  <a:lnTo>
                    <a:pt x="1275267" y="0"/>
                  </a:lnTo>
                  <a:lnTo>
                    <a:pt x="1275267" y="1487812"/>
                  </a:lnTo>
                  <a:lnTo>
                    <a:pt x="0" y="1487812"/>
                  </a:lnTo>
                  <a:lnTo>
                    <a:pt x="0" y="0"/>
                  </a:lnTo>
                  <a:close/>
                </a:path>
              </a:pathLst>
            </a:custGeom>
            <a:blipFill>
              <a:blip r:embed="rId27"/>
              <a:stretch>
                <a:fillRect/>
              </a:stretch>
            </a:blipFill>
          </p:spPr>
          <p:txBody>
            <a:bodyPr/>
            <a:lstStyle/>
            <a:p>
              <a:endParaRPr lang="en-US"/>
            </a:p>
          </p:txBody>
        </p:sp>
        <p:sp>
          <p:nvSpPr>
            <p:cNvPr id="63" name="Freeform 63"/>
            <p:cNvSpPr/>
            <p:nvPr/>
          </p:nvSpPr>
          <p:spPr>
            <a:xfrm>
              <a:off x="10038208" y="778026"/>
              <a:ext cx="1322587" cy="1119223"/>
            </a:xfrm>
            <a:custGeom>
              <a:avLst/>
              <a:gdLst/>
              <a:ahLst/>
              <a:cxnLst/>
              <a:rect l="l" t="t" r="r" b="b"/>
              <a:pathLst>
                <a:path w="1322587" h="1119223">
                  <a:moveTo>
                    <a:pt x="0" y="0"/>
                  </a:moveTo>
                  <a:lnTo>
                    <a:pt x="1322587" y="0"/>
                  </a:lnTo>
                  <a:lnTo>
                    <a:pt x="1322587" y="1119223"/>
                  </a:lnTo>
                  <a:lnTo>
                    <a:pt x="0" y="1119223"/>
                  </a:lnTo>
                  <a:lnTo>
                    <a:pt x="0" y="0"/>
                  </a:lnTo>
                  <a:close/>
                </a:path>
              </a:pathLst>
            </a:custGeom>
            <a:blipFill>
              <a:blip r:embed="rId28"/>
              <a:stretch>
                <a:fillRect/>
              </a:stretch>
            </a:blipFill>
          </p:spPr>
          <p:txBody>
            <a:bodyPr/>
            <a:lstStyle/>
            <a:p>
              <a:endParaRPr lang="en-US"/>
            </a:p>
          </p:txBody>
        </p:sp>
        <p:sp>
          <p:nvSpPr>
            <p:cNvPr id="64" name="Freeform 64"/>
            <p:cNvSpPr/>
            <p:nvPr/>
          </p:nvSpPr>
          <p:spPr>
            <a:xfrm>
              <a:off x="8758003" y="2407776"/>
              <a:ext cx="1083874" cy="1083874"/>
            </a:xfrm>
            <a:custGeom>
              <a:avLst/>
              <a:gdLst/>
              <a:ahLst/>
              <a:cxnLst/>
              <a:rect l="l" t="t" r="r" b="b"/>
              <a:pathLst>
                <a:path w="1083874" h="1083874">
                  <a:moveTo>
                    <a:pt x="0" y="0"/>
                  </a:moveTo>
                  <a:lnTo>
                    <a:pt x="1083874" y="0"/>
                  </a:lnTo>
                  <a:lnTo>
                    <a:pt x="1083874" y="1083874"/>
                  </a:lnTo>
                  <a:lnTo>
                    <a:pt x="0" y="1083874"/>
                  </a:lnTo>
                  <a:lnTo>
                    <a:pt x="0" y="0"/>
                  </a:lnTo>
                  <a:close/>
                </a:path>
              </a:pathLst>
            </a:custGeom>
            <a:blipFill>
              <a:blip r:embed="rId29"/>
              <a:stretch>
                <a:fillRect/>
              </a:stretch>
            </a:blipFill>
          </p:spPr>
          <p:txBody>
            <a:bodyPr/>
            <a:lstStyle/>
            <a:p>
              <a:endParaRPr lang="en-US"/>
            </a:p>
          </p:txBody>
        </p:sp>
        <p:sp>
          <p:nvSpPr>
            <p:cNvPr id="65" name="Freeform 65"/>
            <p:cNvSpPr/>
            <p:nvPr/>
          </p:nvSpPr>
          <p:spPr>
            <a:xfrm>
              <a:off x="9609674" y="3792069"/>
              <a:ext cx="1177600" cy="1184143"/>
            </a:xfrm>
            <a:custGeom>
              <a:avLst/>
              <a:gdLst/>
              <a:ahLst/>
              <a:cxnLst/>
              <a:rect l="l" t="t" r="r" b="b"/>
              <a:pathLst>
                <a:path w="1177600" h="1184143">
                  <a:moveTo>
                    <a:pt x="0" y="0"/>
                  </a:moveTo>
                  <a:lnTo>
                    <a:pt x="1177600" y="0"/>
                  </a:lnTo>
                  <a:lnTo>
                    <a:pt x="1177600" y="1184143"/>
                  </a:lnTo>
                  <a:lnTo>
                    <a:pt x="0" y="1184143"/>
                  </a:lnTo>
                  <a:lnTo>
                    <a:pt x="0" y="0"/>
                  </a:lnTo>
                  <a:close/>
                </a:path>
              </a:pathLst>
            </a:custGeom>
            <a:blipFill>
              <a:blip r:embed="rId30"/>
              <a:stretch>
                <a:fillRect l="-12025" t="-10832" r="-6555" b="-4725"/>
              </a:stretch>
            </a:blipFill>
          </p:spPr>
          <p:txBody>
            <a:bodyPr/>
            <a:lstStyle/>
            <a:p>
              <a:endParaRPr lang="en-US"/>
            </a:p>
          </p:txBody>
        </p:sp>
        <p:sp>
          <p:nvSpPr>
            <p:cNvPr id="66" name="Freeform 66"/>
            <p:cNvSpPr/>
            <p:nvPr/>
          </p:nvSpPr>
          <p:spPr>
            <a:xfrm>
              <a:off x="12364482" y="1922172"/>
              <a:ext cx="1298501" cy="1298501"/>
            </a:xfrm>
            <a:custGeom>
              <a:avLst/>
              <a:gdLst/>
              <a:ahLst/>
              <a:cxnLst/>
              <a:rect l="l" t="t" r="r" b="b"/>
              <a:pathLst>
                <a:path w="1298501" h="1298501">
                  <a:moveTo>
                    <a:pt x="0" y="0"/>
                  </a:moveTo>
                  <a:lnTo>
                    <a:pt x="1298502" y="0"/>
                  </a:lnTo>
                  <a:lnTo>
                    <a:pt x="1298502" y="1298502"/>
                  </a:lnTo>
                  <a:lnTo>
                    <a:pt x="0" y="1298502"/>
                  </a:lnTo>
                  <a:lnTo>
                    <a:pt x="0" y="0"/>
                  </a:lnTo>
                  <a:close/>
                </a:path>
              </a:pathLst>
            </a:custGeom>
            <a:blipFill>
              <a:blip r:embed="rId31"/>
              <a:stretch>
                <a:fillRect/>
              </a:stretch>
            </a:blipFill>
          </p:spPr>
          <p:txBody>
            <a:bodyPr/>
            <a:lstStyle/>
            <a:p>
              <a:endParaRPr lang="en-US"/>
            </a:p>
          </p:txBody>
        </p:sp>
        <p:sp>
          <p:nvSpPr>
            <p:cNvPr id="67" name="Freeform 67"/>
            <p:cNvSpPr/>
            <p:nvPr/>
          </p:nvSpPr>
          <p:spPr>
            <a:xfrm rot="5400000">
              <a:off x="14193967" y="263515"/>
              <a:ext cx="257332" cy="1004324"/>
            </a:xfrm>
            <a:custGeom>
              <a:avLst/>
              <a:gdLst/>
              <a:ahLst/>
              <a:cxnLst/>
              <a:rect l="l" t="t" r="r" b="b"/>
              <a:pathLst>
                <a:path w="257332" h="1004324">
                  <a:moveTo>
                    <a:pt x="0" y="0"/>
                  </a:moveTo>
                  <a:lnTo>
                    <a:pt x="257332" y="0"/>
                  </a:lnTo>
                  <a:lnTo>
                    <a:pt x="257332" y="1004324"/>
                  </a:lnTo>
                  <a:lnTo>
                    <a:pt x="0" y="1004324"/>
                  </a:lnTo>
                  <a:lnTo>
                    <a:pt x="0" y="0"/>
                  </a:lnTo>
                  <a:close/>
                </a:path>
              </a:pathLst>
            </a:custGeom>
            <a:blipFill>
              <a:blip r:embed="rId6">
                <a:extLst>
                  <a:ext uri="{96DAC541-7B7A-43D3-8B79-37D633B846F1}">
                    <asvg:svgBlip xmlns:asvg="http://schemas.microsoft.com/office/drawing/2016/SVG/main" r:embed="rId7"/>
                  </a:ext>
                </a:extLst>
              </a:blip>
              <a:stretch>
                <a:fillRect b="-63864"/>
              </a:stretch>
            </a:blipFill>
          </p:spPr>
          <p:txBody>
            <a:bodyPr/>
            <a:lstStyle/>
            <a:p>
              <a:endParaRPr lang="en-US"/>
            </a:p>
          </p:txBody>
        </p:sp>
        <p:sp>
          <p:nvSpPr>
            <p:cNvPr id="68" name="Freeform 68"/>
            <p:cNvSpPr/>
            <p:nvPr/>
          </p:nvSpPr>
          <p:spPr>
            <a:xfrm rot="5400000">
              <a:off x="14921978" y="363805"/>
              <a:ext cx="257332" cy="803745"/>
            </a:xfrm>
            <a:custGeom>
              <a:avLst/>
              <a:gdLst/>
              <a:ahLst/>
              <a:cxnLst/>
              <a:rect l="l" t="t" r="r" b="b"/>
              <a:pathLst>
                <a:path w="257332" h="803745">
                  <a:moveTo>
                    <a:pt x="0" y="0"/>
                  </a:moveTo>
                  <a:lnTo>
                    <a:pt x="257332" y="0"/>
                  </a:lnTo>
                  <a:lnTo>
                    <a:pt x="257332" y="803745"/>
                  </a:lnTo>
                  <a:lnTo>
                    <a:pt x="0" y="803745"/>
                  </a:lnTo>
                  <a:lnTo>
                    <a:pt x="0" y="0"/>
                  </a:lnTo>
                  <a:close/>
                </a:path>
              </a:pathLst>
            </a:custGeom>
            <a:blipFill>
              <a:blip r:embed="rId6">
                <a:extLst>
                  <a:ext uri="{96DAC541-7B7A-43D3-8B79-37D633B846F1}">
                    <asvg:svgBlip xmlns:asvg="http://schemas.microsoft.com/office/drawing/2016/SVG/main" r:embed="rId7"/>
                  </a:ext>
                </a:extLst>
              </a:blip>
              <a:stretch>
                <a:fillRect t="-24955" b="-79801"/>
              </a:stretch>
            </a:blipFill>
          </p:spPr>
          <p:txBody>
            <a:bodyPr/>
            <a:lstStyle/>
            <a:p>
              <a:endParaRPr lang="en-US"/>
            </a:p>
          </p:txBody>
        </p:sp>
        <p:sp>
          <p:nvSpPr>
            <p:cNvPr id="69" name="Freeform 69"/>
            <p:cNvSpPr/>
            <p:nvPr/>
          </p:nvSpPr>
          <p:spPr>
            <a:xfrm rot="5400000">
              <a:off x="15487389" y="363220"/>
              <a:ext cx="257332" cy="803745"/>
            </a:xfrm>
            <a:custGeom>
              <a:avLst/>
              <a:gdLst/>
              <a:ahLst/>
              <a:cxnLst/>
              <a:rect l="l" t="t" r="r" b="b"/>
              <a:pathLst>
                <a:path w="257332" h="803745">
                  <a:moveTo>
                    <a:pt x="0" y="0"/>
                  </a:moveTo>
                  <a:lnTo>
                    <a:pt x="257332" y="0"/>
                  </a:lnTo>
                  <a:lnTo>
                    <a:pt x="257332" y="803745"/>
                  </a:lnTo>
                  <a:lnTo>
                    <a:pt x="0" y="803745"/>
                  </a:lnTo>
                  <a:lnTo>
                    <a:pt x="0" y="0"/>
                  </a:lnTo>
                  <a:close/>
                </a:path>
              </a:pathLst>
            </a:custGeom>
            <a:blipFill>
              <a:blip r:embed="rId6">
                <a:extLst>
                  <a:ext uri="{96DAC541-7B7A-43D3-8B79-37D633B846F1}">
                    <asvg:svgBlip xmlns:asvg="http://schemas.microsoft.com/office/drawing/2016/SVG/main" r:embed="rId7"/>
                  </a:ext>
                </a:extLst>
              </a:blip>
              <a:stretch>
                <a:fillRect t="-24955" b="-79801"/>
              </a:stretch>
            </a:blipFill>
          </p:spPr>
          <p:txBody>
            <a:bodyPr/>
            <a:lstStyle/>
            <a:p>
              <a:endParaRPr lang="en-US"/>
            </a:p>
          </p:txBody>
        </p:sp>
        <p:sp>
          <p:nvSpPr>
            <p:cNvPr id="70" name="Freeform 70"/>
            <p:cNvSpPr/>
            <p:nvPr/>
          </p:nvSpPr>
          <p:spPr>
            <a:xfrm rot="-10800000" flipH="1">
              <a:off x="16721325" y="637011"/>
              <a:ext cx="714083" cy="1333974"/>
            </a:xfrm>
            <a:custGeom>
              <a:avLst/>
              <a:gdLst/>
              <a:ahLst/>
              <a:cxnLst/>
              <a:rect l="l" t="t" r="r" b="b"/>
              <a:pathLst>
                <a:path w="714083" h="1333974">
                  <a:moveTo>
                    <a:pt x="714083" y="0"/>
                  </a:moveTo>
                  <a:lnTo>
                    <a:pt x="0" y="0"/>
                  </a:lnTo>
                  <a:lnTo>
                    <a:pt x="0" y="1333975"/>
                  </a:lnTo>
                  <a:lnTo>
                    <a:pt x="714083" y="1333975"/>
                  </a:lnTo>
                  <a:lnTo>
                    <a:pt x="714083" y="0"/>
                  </a:lnTo>
                  <a:close/>
                </a:path>
              </a:pathLst>
            </a:custGeom>
            <a:blipFill>
              <a:blip r:embed="rId4">
                <a:extLst>
                  <a:ext uri="{96DAC541-7B7A-43D3-8B79-37D633B846F1}">
                    <asvg:svgBlip xmlns:asvg="http://schemas.microsoft.com/office/drawing/2016/SVG/main" r:embed="rId5"/>
                  </a:ext>
                </a:extLst>
              </a:blip>
              <a:stretch>
                <a:fillRect l="-103053"/>
              </a:stretch>
            </a:blipFill>
          </p:spPr>
          <p:txBody>
            <a:bodyPr/>
            <a:lstStyle/>
            <a:p>
              <a:endParaRPr lang="en-US"/>
            </a:p>
          </p:txBody>
        </p:sp>
        <p:sp>
          <p:nvSpPr>
            <p:cNvPr id="71" name="Freeform 71"/>
            <p:cNvSpPr/>
            <p:nvPr/>
          </p:nvSpPr>
          <p:spPr>
            <a:xfrm rot="5400000">
              <a:off x="16274843" y="363220"/>
              <a:ext cx="257332" cy="803745"/>
            </a:xfrm>
            <a:custGeom>
              <a:avLst/>
              <a:gdLst/>
              <a:ahLst/>
              <a:cxnLst/>
              <a:rect l="l" t="t" r="r" b="b"/>
              <a:pathLst>
                <a:path w="257332" h="803745">
                  <a:moveTo>
                    <a:pt x="0" y="0"/>
                  </a:moveTo>
                  <a:lnTo>
                    <a:pt x="257332" y="0"/>
                  </a:lnTo>
                  <a:lnTo>
                    <a:pt x="257332" y="803745"/>
                  </a:lnTo>
                  <a:lnTo>
                    <a:pt x="0" y="803745"/>
                  </a:lnTo>
                  <a:lnTo>
                    <a:pt x="0" y="0"/>
                  </a:lnTo>
                  <a:close/>
                </a:path>
              </a:pathLst>
            </a:custGeom>
            <a:blipFill>
              <a:blip r:embed="rId6">
                <a:extLst>
                  <a:ext uri="{96DAC541-7B7A-43D3-8B79-37D633B846F1}">
                    <asvg:svgBlip xmlns:asvg="http://schemas.microsoft.com/office/drawing/2016/SVG/main" r:embed="rId7"/>
                  </a:ext>
                </a:extLst>
              </a:blip>
              <a:stretch>
                <a:fillRect t="-24955" b="-79801"/>
              </a:stretch>
            </a:blipFill>
          </p:spPr>
          <p:txBody>
            <a:bodyPr/>
            <a:lstStyle/>
            <a:p>
              <a:endParaRPr lang="en-US"/>
            </a:p>
          </p:txBody>
        </p:sp>
        <p:sp>
          <p:nvSpPr>
            <p:cNvPr id="72" name="Freeform 72"/>
            <p:cNvSpPr/>
            <p:nvPr/>
          </p:nvSpPr>
          <p:spPr>
            <a:xfrm>
              <a:off x="14824795" y="0"/>
              <a:ext cx="1146399" cy="1146399"/>
            </a:xfrm>
            <a:custGeom>
              <a:avLst/>
              <a:gdLst/>
              <a:ahLst/>
              <a:cxnLst/>
              <a:rect l="l" t="t" r="r" b="b"/>
              <a:pathLst>
                <a:path w="1146399" h="1146399">
                  <a:moveTo>
                    <a:pt x="0" y="0"/>
                  </a:moveTo>
                  <a:lnTo>
                    <a:pt x="1146399" y="0"/>
                  </a:lnTo>
                  <a:lnTo>
                    <a:pt x="1146399" y="1146399"/>
                  </a:lnTo>
                  <a:lnTo>
                    <a:pt x="0" y="1146399"/>
                  </a:lnTo>
                  <a:lnTo>
                    <a:pt x="0" y="0"/>
                  </a:lnTo>
                  <a:close/>
                </a:path>
              </a:pathLst>
            </a:custGeom>
            <a:blipFill>
              <a:blip r:embed="rId32"/>
              <a:stretch>
                <a:fillRect/>
              </a:stretch>
            </a:blipFill>
          </p:spPr>
          <p:txBody>
            <a:bodyPr/>
            <a:lstStyle/>
            <a:p>
              <a:endParaRPr lang="en-US"/>
            </a:p>
          </p:txBody>
        </p:sp>
        <p:sp>
          <p:nvSpPr>
            <p:cNvPr id="73" name="TextBox 73"/>
            <p:cNvSpPr txBox="1"/>
            <p:nvPr/>
          </p:nvSpPr>
          <p:spPr>
            <a:xfrm>
              <a:off x="0" y="10966356"/>
              <a:ext cx="1067339" cy="563707"/>
            </a:xfrm>
            <a:prstGeom prst="rect">
              <a:avLst/>
            </a:prstGeom>
          </p:spPr>
          <p:txBody>
            <a:bodyPr lIns="0" tIns="0" rIns="0" bIns="0" rtlCol="0" anchor="t">
              <a:spAutoFit/>
            </a:bodyPr>
            <a:lstStyle/>
            <a:p>
              <a:pPr algn="ctr">
                <a:lnSpc>
                  <a:spcPts val="3444"/>
                </a:lnSpc>
              </a:pPr>
              <a:r>
                <a:rPr lang="en-US" sz="2496" spc="114">
                  <a:solidFill>
                    <a:srgbClr val="EE7024"/>
                  </a:solidFill>
                  <a:latin typeface="Londrina Solid"/>
                  <a:ea typeface="Londrina Solid"/>
                  <a:cs typeface="Londrina Solid"/>
                  <a:sym typeface="Londrina Solid"/>
                </a:rPr>
                <a:t>2002</a:t>
              </a:r>
            </a:p>
          </p:txBody>
        </p:sp>
        <p:sp>
          <p:nvSpPr>
            <p:cNvPr id="74" name="TextBox 74"/>
            <p:cNvSpPr txBox="1"/>
            <p:nvPr/>
          </p:nvSpPr>
          <p:spPr>
            <a:xfrm>
              <a:off x="64418" y="9073060"/>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2003</a:t>
              </a:r>
            </a:p>
          </p:txBody>
        </p:sp>
        <p:sp>
          <p:nvSpPr>
            <p:cNvPr id="75" name="TextBox 75"/>
            <p:cNvSpPr txBox="1"/>
            <p:nvPr/>
          </p:nvSpPr>
          <p:spPr>
            <a:xfrm>
              <a:off x="2603625" y="7914613"/>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2004</a:t>
              </a:r>
            </a:p>
          </p:txBody>
        </p:sp>
        <p:sp>
          <p:nvSpPr>
            <p:cNvPr id="76" name="TextBox 76"/>
            <p:cNvSpPr txBox="1"/>
            <p:nvPr/>
          </p:nvSpPr>
          <p:spPr>
            <a:xfrm>
              <a:off x="4311052" y="6106713"/>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2005</a:t>
              </a:r>
            </a:p>
          </p:txBody>
        </p:sp>
        <p:sp>
          <p:nvSpPr>
            <p:cNvPr id="77" name="TextBox 77"/>
            <p:cNvSpPr txBox="1"/>
            <p:nvPr/>
          </p:nvSpPr>
          <p:spPr>
            <a:xfrm>
              <a:off x="919527" y="6663664"/>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2006</a:t>
              </a:r>
            </a:p>
          </p:txBody>
        </p:sp>
        <p:sp>
          <p:nvSpPr>
            <p:cNvPr id="78" name="TextBox 78"/>
            <p:cNvSpPr txBox="1"/>
            <p:nvPr/>
          </p:nvSpPr>
          <p:spPr>
            <a:xfrm>
              <a:off x="385858" y="4743169"/>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2007</a:t>
              </a:r>
            </a:p>
          </p:txBody>
        </p:sp>
        <p:sp>
          <p:nvSpPr>
            <p:cNvPr id="79" name="TextBox 79"/>
            <p:cNvSpPr txBox="1"/>
            <p:nvPr/>
          </p:nvSpPr>
          <p:spPr>
            <a:xfrm>
              <a:off x="3065378" y="3129699"/>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2008</a:t>
              </a:r>
            </a:p>
          </p:txBody>
        </p:sp>
        <p:sp>
          <p:nvSpPr>
            <p:cNvPr id="80" name="TextBox 80"/>
            <p:cNvSpPr txBox="1"/>
            <p:nvPr/>
          </p:nvSpPr>
          <p:spPr>
            <a:xfrm>
              <a:off x="3167735" y="1353271"/>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2009</a:t>
              </a:r>
            </a:p>
          </p:txBody>
        </p:sp>
        <p:sp>
          <p:nvSpPr>
            <p:cNvPr id="81" name="TextBox 81"/>
            <p:cNvSpPr txBox="1"/>
            <p:nvPr/>
          </p:nvSpPr>
          <p:spPr>
            <a:xfrm>
              <a:off x="5146693" y="-36050"/>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2010</a:t>
              </a:r>
            </a:p>
          </p:txBody>
        </p:sp>
        <p:sp>
          <p:nvSpPr>
            <p:cNvPr id="82" name="TextBox 82"/>
            <p:cNvSpPr txBox="1"/>
            <p:nvPr/>
          </p:nvSpPr>
          <p:spPr>
            <a:xfrm>
              <a:off x="7466573" y="1039880"/>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2011</a:t>
              </a:r>
            </a:p>
          </p:txBody>
        </p:sp>
        <p:sp>
          <p:nvSpPr>
            <p:cNvPr id="83" name="TextBox 83"/>
            <p:cNvSpPr txBox="1"/>
            <p:nvPr/>
          </p:nvSpPr>
          <p:spPr>
            <a:xfrm>
              <a:off x="6399234" y="2585362"/>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2012</a:t>
              </a:r>
            </a:p>
          </p:txBody>
        </p:sp>
        <p:sp>
          <p:nvSpPr>
            <p:cNvPr id="84" name="TextBox 84"/>
            <p:cNvSpPr txBox="1"/>
            <p:nvPr/>
          </p:nvSpPr>
          <p:spPr>
            <a:xfrm>
              <a:off x="6332442" y="4854617"/>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2013</a:t>
              </a:r>
            </a:p>
          </p:txBody>
        </p:sp>
        <p:sp>
          <p:nvSpPr>
            <p:cNvPr id="85" name="TextBox 85"/>
            <p:cNvSpPr txBox="1"/>
            <p:nvPr/>
          </p:nvSpPr>
          <p:spPr>
            <a:xfrm>
              <a:off x="8409978" y="6181671"/>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2014</a:t>
              </a:r>
            </a:p>
          </p:txBody>
        </p:sp>
        <p:sp>
          <p:nvSpPr>
            <p:cNvPr id="86" name="TextBox 86"/>
            <p:cNvSpPr txBox="1"/>
            <p:nvPr/>
          </p:nvSpPr>
          <p:spPr>
            <a:xfrm>
              <a:off x="6932903" y="9944562"/>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2016</a:t>
              </a:r>
            </a:p>
          </p:txBody>
        </p:sp>
        <p:sp>
          <p:nvSpPr>
            <p:cNvPr id="87" name="TextBox 87"/>
            <p:cNvSpPr txBox="1"/>
            <p:nvPr/>
          </p:nvSpPr>
          <p:spPr>
            <a:xfrm>
              <a:off x="8409978" y="8887642"/>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2017</a:t>
              </a:r>
            </a:p>
          </p:txBody>
        </p:sp>
        <p:sp>
          <p:nvSpPr>
            <p:cNvPr id="88" name="TextBox 88"/>
            <p:cNvSpPr txBox="1"/>
            <p:nvPr/>
          </p:nvSpPr>
          <p:spPr>
            <a:xfrm>
              <a:off x="11424984" y="6941456"/>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2018</a:t>
              </a:r>
            </a:p>
          </p:txBody>
        </p:sp>
        <p:sp>
          <p:nvSpPr>
            <p:cNvPr id="89" name="TextBox 89"/>
            <p:cNvSpPr txBox="1"/>
            <p:nvPr/>
          </p:nvSpPr>
          <p:spPr>
            <a:xfrm>
              <a:off x="11233170" y="5687728"/>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2019</a:t>
              </a:r>
            </a:p>
          </p:txBody>
        </p:sp>
        <p:sp>
          <p:nvSpPr>
            <p:cNvPr id="90" name="TextBox 90"/>
            <p:cNvSpPr txBox="1"/>
            <p:nvPr/>
          </p:nvSpPr>
          <p:spPr>
            <a:xfrm>
              <a:off x="10198474" y="3399221"/>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2020</a:t>
              </a:r>
            </a:p>
          </p:txBody>
        </p:sp>
        <p:sp>
          <p:nvSpPr>
            <p:cNvPr id="91" name="TextBox 91"/>
            <p:cNvSpPr txBox="1"/>
            <p:nvPr/>
          </p:nvSpPr>
          <p:spPr>
            <a:xfrm>
              <a:off x="5016171" y="8072524"/>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2015</a:t>
              </a:r>
            </a:p>
          </p:txBody>
        </p:sp>
        <p:sp>
          <p:nvSpPr>
            <p:cNvPr id="92" name="TextBox 92"/>
            <p:cNvSpPr txBox="1"/>
            <p:nvPr/>
          </p:nvSpPr>
          <p:spPr>
            <a:xfrm>
              <a:off x="9210283" y="1984835"/>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2021</a:t>
              </a:r>
            </a:p>
          </p:txBody>
        </p:sp>
        <p:sp>
          <p:nvSpPr>
            <p:cNvPr id="93" name="TextBox 93"/>
            <p:cNvSpPr txBox="1"/>
            <p:nvPr/>
          </p:nvSpPr>
          <p:spPr>
            <a:xfrm>
              <a:off x="10165832" y="258778"/>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2022</a:t>
              </a:r>
            </a:p>
          </p:txBody>
        </p:sp>
        <p:sp>
          <p:nvSpPr>
            <p:cNvPr id="94" name="TextBox 94"/>
            <p:cNvSpPr txBox="1"/>
            <p:nvPr/>
          </p:nvSpPr>
          <p:spPr>
            <a:xfrm>
              <a:off x="13129314" y="1439863"/>
              <a:ext cx="1067339" cy="418461"/>
            </a:xfrm>
            <a:prstGeom prst="rect">
              <a:avLst/>
            </a:prstGeom>
          </p:spPr>
          <p:txBody>
            <a:bodyPr lIns="0" tIns="0" rIns="0" bIns="0" rtlCol="0" anchor="t">
              <a:spAutoFit/>
            </a:bodyPr>
            <a:lstStyle/>
            <a:p>
              <a:pPr algn="ctr">
                <a:lnSpc>
                  <a:spcPts val="2606"/>
                </a:lnSpc>
              </a:pPr>
              <a:r>
                <a:rPr lang="en-US" sz="1889" spc="86">
                  <a:solidFill>
                    <a:srgbClr val="EE7024"/>
                  </a:solidFill>
                  <a:latin typeface="Londrina Solid"/>
                  <a:ea typeface="Londrina Solid"/>
                  <a:cs typeface="Londrina Solid"/>
                  <a:sym typeface="Londrina Solid"/>
                </a:rPr>
                <a:t>2023</a:t>
              </a:r>
            </a:p>
          </p:txBody>
        </p:sp>
      </p:grpSp>
      <p:sp>
        <p:nvSpPr>
          <p:cNvPr id="95" name="TextBox 95"/>
          <p:cNvSpPr txBox="1"/>
          <p:nvPr/>
        </p:nvSpPr>
        <p:spPr>
          <a:xfrm>
            <a:off x="1671300" y="930977"/>
            <a:ext cx="10247456"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HISTORY</a:t>
            </a:r>
          </a:p>
        </p:txBody>
      </p:sp>
      <p:grpSp>
        <p:nvGrpSpPr>
          <p:cNvPr id="96" name="Group 96"/>
          <p:cNvGrpSpPr/>
          <p:nvPr/>
        </p:nvGrpSpPr>
        <p:grpSpPr>
          <a:xfrm>
            <a:off x="11173499" y="2498291"/>
            <a:ext cx="6949458" cy="6516257"/>
            <a:chOff x="-7627" y="572011"/>
            <a:chExt cx="9265943" cy="8688342"/>
          </a:xfrm>
        </p:grpSpPr>
        <p:grpSp>
          <p:nvGrpSpPr>
            <p:cNvPr id="97" name="Group 97"/>
            <p:cNvGrpSpPr>
              <a:grpSpLocks noChangeAspect="1"/>
            </p:cNvGrpSpPr>
            <p:nvPr/>
          </p:nvGrpSpPr>
          <p:grpSpPr>
            <a:xfrm>
              <a:off x="-7627" y="572011"/>
              <a:ext cx="8681009" cy="7770029"/>
              <a:chOff x="-11430" y="857250"/>
              <a:chExt cx="13009880" cy="11644630"/>
            </a:xfrm>
          </p:grpSpPr>
          <p:sp>
            <p:nvSpPr>
              <p:cNvPr id="98" name="Freeform 9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99" name="Group 99"/>
            <p:cNvGrpSpPr>
              <a:grpSpLocks noChangeAspect="1"/>
            </p:cNvGrpSpPr>
            <p:nvPr/>
          </p:nvGrpSpPr>
          <p:grpSpPr>
            <a:xfrm>
              <a:off x="577307" y="1490324"/>
              <a:ext cx="8681009" cy="7770029"/>
              <a:chOff x="-11430" y="857250"/>
              <a:chExt cx="13009880" cy="11644630"/>
            </a:xfrm>
          </p:grpSpPr>
          <p:sp>
            <p:nvSpPr>
              <p:cNvPr id="100" name="Freeform 10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01" name="Group 101"/>
            <p:cNvGrpSpPr>
              <a:grpSpLocks noChangeAspect="1"/>
            </p:cNvGrpSpPr>
            <p:nvPr/>
          </p:nvGrpSpPr>
          <p:grpSpPr>
            <a:xfrm>
              <a:off x="139178" y="876616"/>
              <a:ext cx="9115278" cy="8158726"/>
              <a:chOff x="-11430" y="857250"/>
              <a:chExt cx="13009880" cy="11644630"/>
            </a:xfrm>
          </p:grpSpPr>
          <p:sp>
            <p:nvSpPr>
              <p:cNvPr id="102" name="Freeform 10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33"/>
                <a:stretch>
                  <a:fillRect l="-17499" r="-21979"/>
                </a:stretch>
              </a:blipFill>
            </p:spPr>
            <p:txBody>
              <a:bodyPr/>
              <a:lstStyle/>
              <a:p>
                <a:endParaRPr lang="en-US"/>
              </a:p>
            </p:txBody>
          </p:sp>
        </p:grpSp>
      </p:grpSp>
      <p:sp>
        <p:nvSpPr>
          <p:cNvPr id="103" name="TextBox 103"/>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553190" y="1247775"/>
            <a:ext cx="16112455" cy="743793"/>
          </a:xfrm>
          <a:prstGeom prst="rect">
            <a:avLst/>
          </a:prstGeom>
        </p:spPr>
        <p:txBody>
          <a:bodyPr wrap="square" lIns="0" tIns="0" rIns="0" bIns="0" rtlCol="0" anchor="t">
            <a:spAutoFit/>
          </a:bodyPr>
          <a:lstStyle/>
          <a:p>
            <a:pPr>
              <a:lnSpc>
                <a:spcPts val="5800"/>
              </a:lnSpc>
            </a:pPr>
            <a:r>
              <a:rPr lang="en-US" sz="5800" b="1">
                <a:solidFill>
                  <a:srgbClr val="1B4175"/>
                </a:solidFill>
                <a:latin typeface="Montserrat Heavy"/>
                <a:ea typeface="Montserrat Heavy"/>
                <a:cs typeface="Montserrat Heavy"/>
                <a:sym typeface="Montserrat Heavy"/>
              </a:rPr>
              <a:t>THANK YOU TO OUR (2024) SPONSORS</a:t>
            </a:r>
          </a:p>
        </p:txBody>
      </p:sp>
      <p:sp>
        <p:nvSpPr>
          <p:cNvPr id="6" name="Freeform 6"/>
          <p:cNvSpPr/>
          <p:nvPr/>
        </p:nvSpPr>
        <p:spPr>
          <a:xfrm>
            <a:off x="4440677" y="3224781"/>
            <a:ext cx="1044057" cy="980774"/>
          </a:xfrm>
          <a:custGeom>
            <a:avLst/>
            <a:gdLst/>
            <a:ahLst/>
            <a:cxnLst/>
            <a:rect l="l" t="t" r="r" b="b"/>
            <a:pathLst>
              <a:path w="1044057" h="980774">
                <a:moveTo>
                  <a:pt x="0" y="0"/>
                </a:moveTo>
                <a:lnTo>
                  <a:pt x="1044057" y="0"/>
                </a:lnTo>
                <a:lnTo>
                  <a:pt x="1044057" y="980774"/>
                </a:lnTo>
                <a:lnTo>
                  <a:pt x="0" y="980774"/>
                </a:lnTo>
                <a:lnTo>
                  <a:pt x="0" y="0"/>
                </a:lnTo>
                <a:close/>
              </a:path>
            </a:pathLst>
          </a:custGeom>
          <a:blipFill>
            <a:blip r:embed="rId5"/>
            <a:stretch>
              <a:fillRect l="-15588" t="-17050" r="-10385" b="-17050"/>
            </a:stretch>
          </a:blipFill>
        </p:spPr>
        <p:txBody>
          <a:bodyPr/>
          <a:lstStyle/>
          <a:p>
            <a:endParaRPr lang="en-US"/>
          </a:p>
        </p:txBody>
      </p:sp>
      <p:sp>
        <p:nvSpPr>
          <p:cNvPr id="7" name="Freeform 7"/>
          <p:cNvSpPr/>
          <p:nvPr/>
        </p:nvSpPr>
        <p:spPr>
          <a:xfrm>
            <a:off x="5906728" y="3392593"/>
            <a:ext cx="1509121" cy="645149"/>
          </a:xfrm>
          <a:custGeom>
            <a:avLst/>
            <a:gdLst/>
            <a:ahLst/>
            <a:cxnLst/>
            <a:rect l="l" t="t" r="r" b="b"/>
            <a:pathLst>
              <a:path w="1509121" h="645149">
                <a:moveTo>
                  <a:pt x="0" y="0"/>
                </a:moveTo>
                <a:lnTo>
                  <a:pt x="1509121" y="0"/>
                </a:lnTo>
                <a:lnTo>
                  <a:pt x="1509121" y="645150"/>
                </a:lnTo>
                <a:lnTo>
                  <a:pt x="0" y="645150"/>
                </a:lnTo>
                <a:lnTo>
                  <a:pt x="0" y="0"/>
                </a:lnTo>
                <a:close/>
              </a:path>
            </a:pathLst>
          </a:custGeom>
          <a:blipFill>
            <a:blip r:embed="rId6"/>
            <a:stretch>
              <a:fillRect/>
            </a:stretch>
          </a:blipFill>
        </p:spPr>
        <p:txBody>
          <a:bodyPr/>
          <a:lstStyle/>
          <a:p>
            <a:endParaRPr lang="en-US"/>
          </a:p>
        </p:txBody>
      </p:sp>
      <p:sp>
        <p:nvSpPr>
          <p:cNvPr id="8" name="Freeform 8"/>
          <p:cNvSpPr/>
          <p:nvPr/>
        </p:nvSpPr>
        <p:spPr>
          <a:xfrm>
            <a:off x="8320356" y="3287533"/>
            <a:ext cx="855270" cy="855270"/>
          </a:xfrm>
          <a:custGeom>
            <a:avLst/>
            <a:gdLst/>
            <a:ahLst/>
            <a:cxnLst/>
            <a:rect l="l" t="t" r="r" b="b"/>
            <a:pathLst>
              <a:path w="855270" h="855270">
                <a:moveTo>
                  <a:pt x="0" y="0"/>
                </a:moveTo>
                <a:lnTo>
                  <a:pt x="855270" y="0"/>
                </a:lnTo>
                <a:lnTo>
                  <a:pt x="855270" y="855270"/>
                </a:lnTo>
                <a:lnTo>
                  <a:pt x="0" y="855270"/>
                </a:lnTo>
                <a:lnTo>
                  <a:pt x="0" y="0"/>
                </a:lnTo>
                <a:close/>
              </a:path>
            </a:pathLst>
          </a:custGeom>
          <a:blipFill>
            <a:blip r:embed="rId7"/>
            <a:stretch>
              <a:fillRect/>
            </a:stretch>
          </a:blipFill>
        </p:spPr>
        <p:txBody>
          <a:bodyPr/>
          <a:lstStyle/>
          <a:p>
            <a:endParaRPr lang="en-US"/>
          </a:p>
        </p:txBody>
      </p:sp>
      <p:sp>
        <p:nvSpPr>
          <p:cNvPr id="9" name="Freeform 9"/>
          <p:cNvSpPr/>
          <p:nvPr/>
        </p:nvSpPr>
        <p:spPr>
          <a:xfrm>
            <a:off x="14009969" y="7738177"/>
            <a:ext cx="1281171" cy="791123"/>
          </a:xfrm>
          <a:custGeom>
            <a:avLst/>
            <a:gdLst/>
            <a:ahLst/>
            <a:cxnLst/>
            <a:rect l="l" t="t" r="r" b="b"/>
            <a:pathLst>
              <a:path w="1281171" h="791123">
                <a:moveTo>
                  <a:pt x="0" y="0"/>
                </a:moveTo>
                <a:lnTo>
                  <a:pt x="1281171" y="0"/>
                </a:lnTo>
                <a:lnTo>
                  <a:pt x="1281171" y="791123"/>
                </a:lnTo>
                <a:lnTo>
                  <a:pt x="0" y="791123"/>
                </a:lnTo>
                <a:lnTo>
                  <a:pt x="0" y="0"/>
                </a:lnTo>
                <a:close/>
              </a:path>
            </a:pathLst>
          </a:custGeom>
          <a:blipFill>
            <a:blip r:embed="rId8"/>
            <a:stretch>
              <a:fillRect/>
            </a:stretch>
          </a:blipFill>
        </p:spPr>
        <p:txBody>
          <a:bodyPr/>
          <a:lstStyle/>
          <a:p>
            <a:endParaRPr lang="en-US"/>
          </a:p>
        </p:txBody>
      </p:sp>
      <p:sp>
        <p:nvSpPr>
          <p:cNvPr id="10" name="Freeform 10"/>
          <p:cNvSpPr/>
          <p:nvPr/>
        </p:nvSpPr>
        <p:spPr>
          <a:xfrm>
            <a:off x="16862239" y="7696538"/>
            <a:ext cx="968227" cy="764900"/>
          </a:xfrm>
          <a:custGeom>
            <a:avLst/>
            <a:gdLst/>
            <a:ahLst/>
            <a:cxnLst/>
            <a:rect l="l" t="t" r="r" b="b"/>
            <a:pathLst>
              <a:path w="968227" h="764900">
                <a:moveTo>
                  <a:pt x="0" y="0"/>
                </a:moveTo>
                <a:lnTo>
                  <a:pt x="968228" y="0"/>
                </a:lnTo>
                <a:lnTo>
                  <a:pt x="968228" y="764899"/>
                </a:lnTo>
                <a:lnTo>
                  <a:pt x="0" y="764899"/>
                </a:lnTo>
                <a:lnTo>
                  <a:pt x="0" y="0"/>
                </a:lnTo>
                <a:close/>
              </a:path>
            </a:pathLst>
          </a:custGeom>
          <a:blipFill>
            <a:blip r:embed="rId9"/>
            <a:stretch>
              <a:fillRect/>
            </a:stretch>
          </a:blipFill>
        </p:spPr>
        <p:txBody>
          <a:bodyPr/>
          <a:lstStyle/>
          <a:p>
            <a:endParaRPr lang="en-US"/>
          </a:p>
        </p:txBody>
      </p:sp>
      <p:sp>
        <p:nvSpPr>
          <p:cNvPr id="11" name="Freeform 11"/>
          <p:cNvSpPr/>
          <p:nvPr/>
        </p:nvSpPr>
        <p:spPr>
          <a:xfrm>
            <a:off x="12858552" y="7640610"/>
            <a:ext cx="867987" cy="876754"/>
          </a:xfrm>
          <a:custGeom>
            <a:avLst/>
            <a:gdLst/>
            <a:ahLst/>
            <a:cxnLst/>
            <a:rect l="l" t="t" r="r" b="b"/>
            <a:pathLst>
              <a:path w="867987" h="876754">
                <a:moveTo>
                  <a:pt x="0" y="0"/>
                </a:moveTo>
                <a:lnTo>
                  <a:pt x="867986" y="0"/>
                </a:lnTo>
                <a:lnTo>
                  <a:pt x="867986" y="876755"/>
                </a:lnTo>
                <a:lnTo>
                  <a:pt x="0" y="876755"/>
                </a:lnTo>
                <a:lnTo>
                  <a:pt x="0" y="0"/>
                </a:lnTo>
                <a:close/>
              </a:path>
            </a:pathLst>
          </a:custGeom>
          <a:blipFill>
            <a:blip r:embed="rId10"/>
            <a:stretch>
              <a:fillRect/>
            </a:stretch>
          </a:blipFill>
        </p:spPr>
        <p:txBody>
          <a:bodyPr/>
          <a:lstStyle/>
          <a:p>
            <a:endParaRPr lang="en-US"/>
          </a:p>
        </p:txBody>
      </p:sp>
      <p:sp>
        <p:nvSpPr>
          <p:cNvPr id="12" name="Freeform 12"/>
          <p:cNvSpPr/>
          <p:nvPr/>
        </p:nvSpPr>
        <p:spPr>
          <a:xfrm>
            <a:off x="9784001" y="9251666"/>
            <a:ext cx="1535466" cy="372350"/>
          </a:xfrm>
          <a:custGeom>
            <a:avLst/>
            <a:gdLst/>
            <a:ahLst/>
            <a:cxnLst/>
            <a:rect l="l" t="t" r="r" b="b"/>
            <a:pathLst>
              <a:path w="1535466" h="372350">
                <a:moveTo>
                  <a:pt x="0" y="0"/>
                </a:moveTo>
                <a:lnTo>
                  <a:pt x="1535465" y="0"/>
                </a:lnTo>
                <a:lnTo>
                  <a:pt x="1535465" y="372351"/>
                </a:lnTo>
                <a:lnTo>
                  <a:pt x="0" y="372351"/>
                </a:lnTo>
                <a:lnTo>
                  <a:pt x="0" y="0"/>
                </a:lnTo>
                <a:close/>
              </a:path>
            </a:pathLst>
          </a:custGeom>
          <a:blipFill>
            <a:blip r:embed="rId11"/>
            <a:stretch>
              <a:fillRect/>
            </a:stretch>
          </a:blipFill>
        </p:spPr>
        <p:txBody>
          <a:bodyPr/>
          <a:lstStyle/>
          <a:p>
            <a:endParaRPr lang="en-US"/>
          </a:p>
        </p:txBody>
      </p:sp>
      <p:sp>
        <p:nvSpPr>
          <p:cNvPr id="13" name="Freeform 13"/>
          <p:cNvSpPr/>
          <p:nvPr/>
        </p:nvSpPr>
        <p:spPr>
          <a:xfrm>
            <a:off x="2152138" y="6851404"/>
            <a:ext cx="1681108" cy="661209"/>
          </a:xfrm>
          <a:custGeom>
            <a:avLst/>
            <a:gdLst/>
            <a:ahLst/>
            <a:cxnLst/>
            <a:rect l="l" t="t" r="r" b="b"/>
            <a:pathLst>
              <a:path w="1681108" h="661209">
                <a:moveTo>
                  <a:pt x="0" y="0"/>
                </a:moveTo>
                <a:lnTo>
                  <a:pt x="1681108" y="0"/>
                </a:lnTo>
                <a:lnTo>
                  <a:pt x="1681108" y="661209"/>
                </a:lnTo>
                <a:lnTo>
                  <a:pt x="0" y="661209"/>
                </a:lnTo>
                <a:lnTo>
                  <a:pt x="0" y="0"/>
                </a:lnTo>
                <a:close/>
              </a:path>
            </a:pathLst>
          </a:custGeom>
          <a:blipFill>
            <a:blip r:embed="rId12"/>
            <a:stretch>
              <a:fillRect l="-8115" r="-6564" b="-20637"/>
            </a:stretch>
          </a:blipFill>
        </p:spPr>
        <p:txBody>
          <a:bodyPr/>
          <a:lstStyle/>
          <a:p>
            <a:endParaRPr lang="en-US"/>
          </a:p>
        </p:txBody>
      </p:sp>
      <p:sp>
        <p:nvSpPr>
          <p:cNvPr id="14" name="Freeform 14"/>
          <p:cNvSpPr/>
          <p:nvPr/>
        </p:nvSpPr>
        <p:spPr>
          <a:xfrm>
            <a:off x="13204652" y="3419702"/>
            <a:ext cx="1470479" cy="822307"/>
          </a:xfrm>
          <a:custGeom>
            <a:avLst/>
            <a:gdLst/>
            <a:ahLst/>
            <a:cxnLst/>
            <a:rect l="l" t="t" r="r" b="b"/>
            <a:pathLst>
              <a:path w="1470479" h="822307">
                <a:moveTo>
                  <a:pt x="0" y="0"/>
                </a:moveTo>
                <a:lnTo>
                  <a:pt x="1470479" y="0"/>
                </a:lnTo>
                <a:lnTo>
                  <a:pt x="1470479" y="822307"/>
                </a:lnTo>
                <a:lnTo>
                  <a:pt x="0" y="822307"/>
                </a:lnTo>
                <a:lnTo>
                  <a:pt x="0" y="0"/>
                </a:lnTo>
                <a:close/>
              </a:path>
            </a:pathLst>
          </a:custGeom>
          <a:blipFill>
            <a:blip r:embed="rId13"/>
            <a:stretch>
              <a:fillRect/>
            </a:stretch>
          </a:blipFill>
        </p:spPr>
        <p:txBody>
          <a:bodyPr/>
          <a:lstStyle/>
          <a:p>
            <a:endParaRPr lang="en-US"/>
          </a:p>
        </p:txBody>
      </p:sp>
      <p:sp>
        <p:nvSpPr>
          <p:cNvPr id="15" name="Freeform 15"/>
          <p:cNvSpPr/>
          <p:nvPr/>
        </p:nvSpPr>
        <p:spPr>
          <a:xfrm>
            <a:off x="15057638" y="3422364"/>
            <a:ext cx="747086" cy="905666"/>
          </a:xfrm>
          <a:custGeom>
            <a:avLst/>
            <a:gdLst/>
            <a:ahLst/>
            <a:cxnLst/>
            <a:rect l="l" t="t" r="r" b="b"/>
            <a:pathLst>
              <a:path w="747086" h="905666">
                <a:moveTo>
                  <a:pt x="0" y="0"/>
                </a:moveTo>
                <a:lnTo>
                  <a:pt x="747086" y="0"/>
                </a:lnTo>
                <a:lnTo>
                  <a:pt x="747086" y="905666"/>
                </a:lnTo>
                <a:lnTo>
                  <a:pt x="0" y="905666"/>
                </a:lnTo>
                <a:lnTo>
                  <a:pt x="0" y="0"/>
                </a:lnTo>
                <a:close/>
              </a:path>
            </a:pathLst>
          </a:custGeom>
          <a:blipFill>
            <a:blip r:embed="rId14"/>
            <a:stretch>
              <a:fillRect l="-15280" r="-15149"/>
            </a:stretch>
          </a:blipFill>
        </p:spPr>
        <p:txBody>
          <a:bodyPr/>
          <a:lstStyle/>
          <a:p>
            <a:endParaRPr lang="en-US"/>
          </a:p>
        </p:txBody>
      </p:sp>
      <p:sp>
        <p:nvSpPr>
          <p:cNvPr id="16" name="Freeform 16"/>
          <p:cNvSpPr/>
          <p:nvPr/>
        </p:nvSpPr>
        <p:spPr>
          <a:xfrm>
            <a:off x="4873021" y="8937501"/>
            <a:ext cx="1223425" cy="559207"/>
          </a:xfrm>
          <a:custGeom>
            <a:avLst/>
            <a:gdLst/>
            <a:ahLst/>
            <a:cxnLst/>
            <a:rect l="l" t="t" r="r" b="b"/>
            <a:pathLst>
              <a:path w="1223425" h="559207">
                <a:moveTo>
                  <a:pt x="0" y="0"/>
                </a:moveTo>
                <a:lnTo>
                  <a:pt x="1223425" y="0"/>
                </a:lnTo>
                <a:lnTo>
                  <a:pt x="1223425" y="559207"/>
                </a:lnTo>
                <a:lnTo>
                  <a:pt x="0" y="559207"/>
                </a:lnTo>
                <a:lnTo>
                  <a:pt x="0" y="0"/>
                </a:lnTo>
                <a:close/>
              </a:path>
            </a:pathLst>
          </a:custGeom>
          <a:blipFill>
            <a:blip r:embed="rId15"/>
            <a:stretch>
              <a:fillRect/>
            </a:stretch>
          </a:blipFill>
        </p:spPr>
        <p:txBody>
          <a:bodyPr/>
          <a:lstStyle/>
          <a:p>
            <a:endParaRPr lang="en-US"/>
          </a:p>
        </p:txBody>
      </p:sp>
      <p:sp>
        <p:nvSpPr>
          <p:cNvPr id="17" name="Freeform 17"/>
          <p:cNvSpPr/>
          <p:nvPr/>
        </p:nvSpPr>
        <p:spPr>
          <a:xfrm>
            <a:off x="13432926" y="5738287"/>
            <a:ext cx="1915351" cy="486499"/>
          </a:xfrm>
          <a:custGeom>
            <a:avLst/>
            <a:gdLst/>
            <a:ahLst/>
            <a:cxnLst/>
            <a:rect l="l" t="t" r="r" b="b"/>
            <a:pathLst>
              <a:path w="1915351" h="486499">
                <a:moveTo>
                  <a:pt x="0" y="0"/>
                </a:moveTo>
                <a:lnTo>
                  <a:pt x="1915351" y="0"/>
                </a:lnTo>
                <a:lnTo>
                  <a:pt x="1915351" y="486499"/>
                </a:lnTo>
                <a:lnTo>
                  <a:pt x="0" y="486499"/>
                </a:lnTo>
                <a:lnTo>
                  <a:pt x="0" y="0"/>
                </a:lnTo>
                <a:close/>
              </a:path>
            </a:pathLst>
          </a:custGeom>
          <a:blipFill>
            <a:blip r:embed="rId16"/>
            <a:stretch>
              <a:fillRect/>
            </a:stretch>
          </a:blipFill>
        </p:spPr>
        <p:txBody>
          <a:bodyPr/>
          <a:lstStyle/>
          <a:p>
            <a:endParaRPr lang="en-US"/>
          </a:p>
        </p:txBody>
      </p:sp>
      <p:sp>
        <p:nvSpPr>
          <p:cNvPr id="18" name="Freeform 18"/>
          <p:cNvSpPr/>
          <p:nvPr/>
        </p:nvSpPr>
        <p:spPr>
          <a:xfrm>
            <a:off x="15582781" y="5673461"/>
            <a:ext cx="1553028" cy="551325"/>
          </a:xfrm>
          <a:custGeom>
            <a:avLst/>
            <a:gdLst/>
            <a:ahLst/>
            <a:cxnLst/>
            <a:rect l="l" t="t" r="r" b="b"/>
            <a:pathLst>
              <a:path w="1553028" h="551325">
                <a:moveTo>
                  <a:pt x="0" y="0"/>
                </a:moveTo>
                <a:lnTo>
                  <a:pt x="1553028" y="0"/>
                </a:lnTo>
                <a:lnTo>
                  <a:pt x="1553028" y="551325"/>
                </a:lnTo>
                <a:lnTo>
                  <a:pt x="0" y="551325"/>
                </a:lnTo>
                <a:lnTo>
                  <a:pt x="0" y="0"/>
                </a:lnTo>
                <a:close/>
              </a:path>
            </a:pathLst>
          </a:custGeom>
          <a:blipFill>
            <a:blip r:embed="rId17"/>
            <a:stretch>
              <a:fillRect/>
            </a:stretch>
          </a:blipFill>
        </p:spPr>
        <p:txBody>
          <a:bodyPr/>
          <a:lstStyle/>
          <a:p>
            <a:endParaRPr lang="en-US"/>
          </a:p>
        </p:txBody>
      </p:sp>
      <p:sp>
        <p:nvSpPr>
          <p:cNvPr id="19" name="Freeform 19"/>
          <p:cNvSpPr/>
          <p:nvPr/>
        </p:nvSpPr>
        <p:spPr>
          <a:xfrm>
            <a:off x="2006782" y="8918130"/>
            <a:ext cx="1597403" cy="563085"/>
          </a:xfrm>
          <a:custGeom>
            <a:avLst/>
            <a:gdLst/>
            <a:ahLst/>
            <a:cxnLst/>
            <a:rect l="l" t="t" r="r" b="b"/>
            <a:pathLst>
              <a:path w="1597403" h="563085">
                <a:moveTo>
                  <a:pt x="0" y="0"/>
                </a:moveTo>
                <a:lnTo>
                  <a:pt x="1597403" y="0"/>
                </a:lnTo>
                <a:lnTo>
                  <a:pt x="1597403" y="563085"/>
                </a:lnTo>
                <a:lnTo>
                  <a:pt x="0" y="563085"/>
                </a:lnTo>
                <a:lnTo>
                  <a:pt x="0" y="0"/>
                </a:lnTo>
                <a:close/>
              </a:path>
            </a:pathLst>
          </a:custGeom>
          <a:blipFill>
            <a:blip r:embed="rId18"/>
            <a:stretch>
              <a:fillRect/>
            </a:stretch>
          </a:blipFill>
        </p:spPr>
        <p:txBody>
          <a:bodyPr/>
          <a:lstStyle/>
          <a:p>
            <a:endParaRPr lang="en-US"/>
          </a:p>
        </p:txBody>
      </p:sp>
      <p:sp>
        <p:nvSpPr>
          <p:cNvPr id="20" name="Freeform 20"/>
          <p:cNvSpPr/>
          <p:nvPr/>
        </p:nvSpPr>
        <p:spPr>
          <a:xfrm>
            <a:off x="8342587" y="8753694"/>
            <a:ext cx="926820" cy="926820"/>
          </a:xfrm>
          <a:custGeom>
            <a:avLst/>
            <a:gdLst/>
            <a:ahLst/>
            <a:cxnLst/>
            <a:rect l="l" t="t" r="r" b="b"/>
            <a:pathLst>
              <a:path w="926820" h="926820">
                <a:moveTo>
                  <a:pt x="0" y="0"/>
                </a:moveTo>
                <a:lnTo>
                  <a:pt x="926820" y="0"/>
                </a:lnTo>
                <a:lnTo>
                  <a:pt x="926820" y="926820"/>
                </a:lnTo>
                <a:lnTo>
                  <a:pt x="0" y="926820"/>
                </a:lnTo>
                <a:lnTo>
                  <a:pt x="0" y="0"/>
                </a:lnTo>
                <a:close/>
              </a:path>
            </a:pathLst>
          </a:custGeom>
          <a:blipFill>
            <a:blip r:embed="rId19"/>
            <a:stretch>
              <a:fillRect/>
            </a:stretch>
          </a:blipFill>
        </p:spPr>
        <p:txBody>
          <a:bodyPr/>
          <a:lstStyle/>
          <a:p>
            <a:endParaRPr lang="en-US"/>
          </a:p>
        </p:txBody>
      </p:sp>
      <p:sp>
        <p:nvSpPr>
          <p:cNvPr id="21" name="Freeform 21"/>
          <p:cNvSpPr/>
          <p:nvPr/>
        </p:nvSpPr>
        <p:spPr>
          <a:xfrm>
            <a:off x="3845282" y="8797795"/>
            <a:ext cx="664047" cy="653337"/>
          </a:xfrm>
          <a:custGeom>
            <a:avLst/>
            <a:gdLst/>
            <a:ahLst/>
            <a:cxnLst/>
            <a:rect l="l" t="t" r="r" b="b"/>
            <a:pathLst>
              <a:path w="664047" h="653337">
                <a:moveTo>
                  <a:pt x="0" y="0"/>
                </a:moveTo>
                <a:lnTo>
                  <a:pt x="664047" y="0"/>
                </a:lnTo>
                <a:lnTo>
                  <a:pt x="664047" y="653337"/>
                </a:lnTo>
                <a:lnTo>
                  <a:pt x="0" y="653337"/>
                </a:lnTo>
                <a:lnTo>
                  <a:pt x="0" y="0"/>
                </a:lnTo>
                <a:close/>
              </a:path>
            </a:pathLst>
          </a:custGeom>
          <a:blipFill>
            <a:blip r:embed="rId20"/>
            <a:stretch>
              <a:fillRect/>
            </a:stretch>
          </a:blipFill>
        </p:spPr>
        <p:txBody>
          <a:bodyPr/>
          <a:lstStyle/>
          <a:p>
            <a:endParaRPr lang="en-US"/>
          </a:p>
        </p:txBody>
      </p:sp>
      <p:grpSp>
        <p:nvGrpSpPr>
          <p:cNvPr id="22" name="Group 22"/>
          <p:cNvGrpSpPr/>
          <p:nvPr/>
        </p:nvGrpSpPr>
        <p:grpSpPr>
          <a:xfrm>
            <a:off x="1768089" y="5875989"/>
            <a:ext cx="9910461" cy="777702"/>
            <a:chOff x="0" y="-47625"/>
            <a:chExt cx="2412546" cy="189320"/>
          </a:xfrm>
        </p:grpSpPr>
        <p:sp>
          <p:nvSpPr>
            <p:cNvPr id="23" name="Freeform 23"/>
            <p:cNvSpPr/>
            <p:nvPr/>
          </p:nvSpPr>
          <p:spPr>
            <a:xfrm>
              <a:off x="0" y="0"/>
              <a:ext cx="2412546" cy="141695"/>
            </a:xfrm>
            <a:custGeom>
              <a:avLst/>
              <a:gdLst/>
              <a:ahLst/>
              <a:cxnLst/>
              <a:rect l="l" t="t" r="r" b="b"/>
              <a:pathLst>
                <a:path w="2412546" h="141695">
                  <a:moveTo>
                    <a:pt x="2412546" y="0"/>
                  </a:moveTo>
                  <a:lnTo>
                    <a:pt x="0" y="0"/>
                  </a:lnTo>
                  <a:lnTo>
                    <a:pt x="101600" y="70847"/>
                  </a:lnTo>
                  <a:lnTo>
                    <a:pt x="0" y="141695"/>
                  </a:lnTo>
                  <a:lnTo>
                    <a:pt x="2412546" y="141695"/>
                  </a:lnTo>
                  <a:lnTo>
                    <a:pt x="2310946" y="70847"/>
                  </a:lnTo>
                  <a:lnTo>
                    <a:pt x="2412546" y="0"/>
                  </a:lnTo>
                  <a:close/>
                </a:path>
              </a:pathLst>
            </a:custGeom>
            <a:solidFill>
              <a:srgbClr val="858CA4">
                <a:alpha val="49804"/>
              </a:srgbClr>
            </a:solidFill>
          </p:spPr>
          <p:txBody>
            <a:bodyPr/>
            <a:lstStyle/>
            <a:p>
              <a:endParaRPr lang="en-US"/>
            </a:p>
          </p:txBody>
        </p:sp>
        <p:sp>
          <p:nvSpPr>
            <p:cNvPr id="24" name="TextBox 24"/>
            <p:cNvSpPr txBox="1"/>
            <p:nvPr/>
          </p:nvSpPr>
          <p:spPr>
            <a:xfrm>
              <a:off x="88900" y="-47625"/>
              <a:ext cx="2234746" cy="189320"/>
            </a:xfrm>
            <a:prstGeom prst="rect">
              <a:avLst/>
            </a:prstGeom>
          </p:spPr>
          <p:txBody>
            <a:bodyPr lIns="50800" tIns="50800" rIns="50800" bIns="50800" rtlCol="0" anchor="ctr"/>
            <a:lstStyle/>
            <a:p>
              <a:pPr algn="ctr">
                <a:lnSpc>
                  <a:spcPts val="2520"/>
                </a:lnSpc>
              </a:pPr>
              <a:endParaRPr/>
            </a:p>
          </p:txBody>
        </p:sp>
      </p:grpSp>
      <p:grpSp>
        <p:nvGrpSpPr>
          <p:cNvPr id="25" name="Group 25"/>
          <p:cNvGrpSpPr/>
          <p:nvPr/>
        </p:nvGrpSpPr>
        <p:grpSpPr>
          <a:xfrm>
            <a:off x="1879517" y="7824898"/>
            <a:ext cx="9910461" cy="777702"/>
            <a:chOff x="0" y="-47625"/>
            <a:chExt cx="2412546" cy="189320"/>
          </a:xfrm>
        </p:grpSpPr>
        <p:sp>
          <p:nvSpPr>
            <p:cNvPr id="26" name="Freeform 26"/>
            <p:cNvSpPr/>
            <p:nvPr/>
          </p:nvSpPr>
          <p:spPr>
            <a:xfrm>
              <a:off x="0" y="0"/>
              <a:ext cx="2412546" cy="141695"/>
            </a:xfrm>
            <a:custGeom>
              <a:avLst/>
              <a:gdLst/>
              <a:ahLst/>
              <a:cxnLst/>
              <a:rect l="l" t="t" r="r" b="b"/>
              <a:pathLst>
                <a:path w="2412546" h="141695">
                  <a:moveTo>
                    <a:pt x="2412546" y="0"/>
                  </a:moveTo>
                  <a:lnTo>
                    <a:pt x="0" y="0"/>
                  </a:lnTo>
                  <a:lnTo>
                    <a:pt x="101600" y="70847"/>
                  </a:lnTo>
                  <a:lnTo>
                    <a:pt x="0" y="141695"/>
                  </a:lnTo>
                  <a:lnTo>
                    <a:pt x="2412546" y="141695"/>
                  </a:lnTo>
                  <a:lnTo>
                    <a:pt x="2310946" y="70847"/>
                  </a:lnTo>
                  <a:lnTo>
                    <a:pt x="2412546" y="0"/>
                  </a:lnTo>
                  <a:close/>
                </a:path>
              </a:pathLst>
            </a:custGeom>
            <a:solidFill>
              <a:srgbClr val="C2A656">
                <a:alpha val="49804"/>
              </a:srgbClr>
            </a:solidFill>
          </p:spPr>
          <p:txBody>
            <a:bodyPr/>
            <a:lstStyle/>
            <a:p>
              <a:endParaRPr lang="en-US"/>
            </a:p>
          </p:txBody>
        </p:sp>
        <p:sp>
          <p:nvSpPr>
            <p:cNvPr id="27" name="TextBox 27"/>
            <p:cNvSpPr txBox="1"/>
            <p:nvPr/>
          </p:nvSpPr>
          <p:spPr>
            <a:xfrm>
              <a:off x="88900" y="-47625"/>
              <a:ext cx="2234746" cy="189320"/>
            </a:xfrm>
            <a:prstGeom prst="rect">
              <a:avLst/>
            </a:prstGeom>
          </p:spPr>
          <p:txBody>
            <a:bodyPr lIns="50800" tIns="50800" rIns="50800" bIns="50800" rtlCol="0" anchor="ctr"/>
            <a:lstStyle/>
            <a:p>
              <a:pPr algn="ctr">
                <a:lnSpc>
                  <a:spcPts val="2520"/>
                </a:lnSpc>
              </a:pPr>
              <a:endParaRPr/>
            </a:p>
          </p:txBody>
        </p:sp>
      </p:grpSp>
      <p:grpSp>
        <p:nvGrpSpPr>
          <p:cNvPr id="28" name="Group 28"/>
          <p:cNvGrpSpPr/>
          <p:nvPr/>
        </p:nvGrpSpPr>
        <p:grpSpPr>
          <a:xfrm>
            <a:off x="12761132" y="2352845"/>
            <a:ext cx="4939692" cy="787575"/>
            <a:chOff x="0" y="-47625"/>
            <a:chExt cx="1187419" cy="189320"/>
          </a:xfrm>
        </p:grpSpPr>
        <p:sp>
          <p:nvSpPr>
            <p:cNvPr id="29" name="Freeform 29"/>
            <p:cNvSpPr/>
            <p:nvPr/>
          </p:nvSpPr>
          <p:spPr>
            <a:xfrm>
              <a:off x="0" y="0"/>
              <a:ext cx="1187419" cy="141695"/>
            </a:xfrm>
            <a:custGeom>
              <a:avLst/>
              <a:gdLst/>
              <a:ahLst/>
              <a:cxnLst/>
              <a:rect l="l" t="t" r="r" b="b"/>
              <a:pathLst>
                <a:path w="1187419" h="141695">
                  <a:moveTo>
                    <a:pt x="1187419" y="0"/>
                  </a:moveTo>
                  <a:lnTo>
                    <a:pt x="0" y="0"/>
                  </a:lnTo>
                  <a:lnTo>
                    <a:pt x="101600" y="70847"/>
                  </a:lnTo>
                  <a:lnTo>
                    <a:pt x="0" y="141695"/>
                  </a:lnTo>
                  <a:lnTo>
                    <a:pt x="1187419" y="141695"/>
                  </a:lnTo>
                  <a:lnTo>
                    <a:pt x="1085819" y="70847"/>
                  </a:lnTo>
                  <a:lnTo>
                    <a:pt x="1187419" y="0"/>
                  </a:lnTo>
                  <a:close/>
                </a:path>
              </a:pathLst>
            </a:custGeom>
            <a:solidFill>
              <a:srgbClr val="A6A6A6">
                <a:alpha val="49804"/>
              </a:srgbClr>
            </a:solidFill>
          </p:spPr>
          <p:txBody>
            <a:bodyPr/>
            <a:lstStyle/>
            <a:p>
              <a:endParaRPr lang="en-US"/>
            </a:p>
          </p:txBody>
        </p:sp>
        <p:sp>
          <p:nvSpPr>
            <p:cNvPr id="30" name="TextBox 30"/>
            <p:cNvSpPr txBox="1"/>
            <p:nvPr/>
          </p:nvSpPr>
          <p:spPr>
            <a:xfrm>
              <a:off x="88900" y="-47625"/>
              <a:ext cx="1009619" cy="189320"/>
            </a:xfrm>
            <a:prstGeom prst="rect">
              <a:avLst/>
            </a:prstGeom>
          </p:spPr>
          <p:txBody>
            <a:bodyPr lIns="50800" tIns="50800" rIns="50800" bIns="50800" rtlCol="0" anchor="ctr"/>
            <a:lstStyle/>
            <a:p>
              <a:pPr algn="ctr">
                <a:lnSpc>
                  <a:spcPts val="2520"/>
                </a:lnSpc>
              </a:pPr>
              <a:endParaRPr/>
            </a:p>
          </p:txBody>
        </p:sp>
      </p:grpSp>
      <p:sp>
        <p:nvSpPr>
          <p:cNvPr id="31" name="Freeform 31"/>
          <p:cNvSpPr/>
          <p:nvPr/>
        </p:nvSpPr>
        <p:spPr>
          <a:xfrm>
            <a:off x="4304462" y="6871695"/>
            <a:ext cx="685841" cy="685841"/>
          </a:xfrm>
          <a:custGeom>
            <a:avLst/>
            <a:gdLst/>
            <a:ahLst/>
            <a:cxnLst/>
            <a:rect l="l" t="t" r="r" b="b"/>
            <a:pathLst>
              <a:path w="685841" h="685841">
                <a:moveTo>
                  <a:pt x="0" y="0"/>
                </a:moveTo>
                <a:lnTo>
                  <a:pt x="685841" y="0"/>
                </a:lnTo>
                <a:lnTo>
                  <a:pt x="685841" y="685842"/>
                </a:lnTo>
                <a:lnTo>
                  <a:pt x="0" y="685842"/>
                </a:lnTo>
                <a:lnTo>
                  <a:pt x="0" y="0"/>
                </a:lnTo>
                <a:close/>
              </a:path>
            </a:pathLst>
          </a:custGeom>
          <a:blipFill>
            <a:blip r:embed="rId21"/>
            <a:stretch>
              <a:fillRect/>
            </a:stretch>
          </a:blipFill>
        </p:spPr>
        <p:txBody>
          <a:bodyPr/>
          <a:lstStyle/>
          <a:p>
            <a:endParaRPr lang="en-US"/>
          </a:p>
        </p:txBody>
      </p:sp>
      <p:sp>
        <p:nvSpPr>
          <p:cNvPr id="32" name="Freeform 32"/>
          <p:cNvSpPr/>
          <p:nvPr/>
        </p:nvSpPr>
        <p:spPr>
          <a:xfrm>
            <a:off x="5596373" y="6928500"/>
            <a:ext cx="1402188" cy="572232"/>
          </a:xfrm>
          <a:custGeom>
            <a:avLst/>
            <a:gdLst/>
            <a:ahLst/>
            <a:cxnLst/>
            <a:rect l="l" t="t" r="r" b="b"/>
            <a:pathLst>
              <a:path w="1402188" h="572232">
                <a:moveTo>
                  <a:pt x="0" y="0"/>
                </a:moveTo>
                <a:lnTo>
                  <a:pt x="1402189" y="0"/>
                </a:lnTo>
                <a:lnTo>
                  <a:pt x="1402189" y="572232"/>
                </a:lnTo>
                <a:lnTo>
                  <a:pt x="0" y="572232"/>
                </a:lnTo>
                <a:lnTo>
                  <a:pt x="0" y="0"/>
                </a:lnTo>
                <a:close/>
              </a:path>
            </a:pathLst>
          </a:custGeom>
          <a:blipFill>
            <a:blip r:embed="rId22"/>
            <a:stretch>
              <a:fillRect t="-23902" b="-23120"/>
            </a:stretch>
          </a:blipFill>
        </p:spPr>
        <p:txBody>
          <a:bodyPr/>
          <a:lstStyle/>
          <a:p>
            <a:endParaRPr lang="en-US"/>
          </a:p>
        </p:txBody>
      </p:sp>
      <p:sp>
        <p:nvSpPr>
          <p:cNvPr id="33" name="Freeform 33"/>
          <p:cNvSpPr/>
          <p:nvPr/>
        </p:nvSpPr>
        <p:spPr>
          <a:xfrm>
            <a:off x="7446269" y="6944836"/>
            <a:ext cx="1316943" cy="555895"/>
          </a:xfrm>
          <a:custGeom>
            <a:avLst/>
            <a:gdLst/>
            <a:ahLst/>
            <a:cxnLst/>
            <a:rect l="l" t="t" r="r" b="b"/>
            <a:pathLst>
              <a:path w="1316943" h="555895">
                <a:moveTo>
                  <a:pt x="0" y="0"/>
                </a:moveTo>
                <a:lnTo>
                  <a:pt x="1316943" y="0"/>
                </a:lnTo>
                <a:lnTo>
                  <a:pt x="1316943" y="555896"/>
                </a:lnTo>
                <a:lnTo>
                  <a:pt x="0" y="555896"/>
                </a:lnTo>
                <a:lnTo>
                  <a:pt x="0" y="0"/>
                </a:lnTo>
                <a:close/>
              </a:path>
            </a:pathLst>
          </a:custGeom>
          <a:blipFill>
            <a:blip r:embed="rId23"/>
            <a:stretch>
              <a:fillRect/>
            </a:stretch>
          </a:blipFill>
        </p:spPr>
        <p:txBody>
          <a:bodyPr/>
          <a:lstStyle/>
          <a:p>
            <a:endParaRPr lang="en-US"/>
          </a:p>
        </p:txBody>
      </p:sp>
      <p:sp>
        <p:nvSpPr>
          <p:cNvPr id="34" name="Freeform 34"/>
          <p:cNvSpPr/>
          <p:nvPr/>
        </p:nvSpPr>
        <p:spPr>
          <a:xfrm>
            <a:off x="9244230" y="7020019"/>
            <a:ext cx="2134365" cy="405529"/>
          </a:xfrm>
          <a:custGeom>
            <a:avLst/>
            <a:gdLst/>
            <a:ahLst/>
            <a:cxnLst/>
            <a:rect l="l" t="t" r="r" b="b"/>
            <a:pathLst>
              <a:path w="2134365" h="405529">
                <a:moveTo>
                  <a:pt x="0" y="0"/>
                </a:moveTo>
                <a:lnTo>
                  <a:pt x="2134364" y="0"/>
                </a:lnTo>
                <a:lnTo>
                  <a:pt x="2134364" y="405530"/>
                </a:lnTo>
                <a:lnTo>
                  <a:pt x="0" y="405530"/>
                </a:lnTo>
                <a:lnTo>
                  <a:pt x="0" y="0"/>
                </a:lnTo>
                <a:close/>
              </a:path>
            </a:pathLst>
          </a:custGeom>
          <a:blipFill>
            <a:blip r:embed="rId24"/>
            <a:stretch>
              <a:fillRect/>
            </a:stretch>
          </a:blipFill>
        </p:spPr>
        <p:txBody>
          <a:bodyPr/>
          <a:lstStyle/>
          <a:p>
            <a:endParaRPr lang="en-US"/>
          </a:p>
        </p:txBody>
      </p:sp>
      <p:sp>
        <p:nvSpPr>
          <p:cNvPr id="35" name="Freeform 35"/>
          <p:cNvSpPr/>
          <p:nvPr/>
        </p:nvSpPr>
        <p:spPr>
          <a:xfrm>
            <a:off x="9555321" y="8797795"/>
            <a:ext cx="1992824" cy="219211"/>
          </a:xfrm>
          <a:custGeom>
            <a:avLst/>
            <a:gdLst/>
            <a:ahLst/>
            <a:cxnLst/>
            <a:rect l="l" t="t" r="r" b="b"/>
            <a:pathLst>
              <a:path w="1992824" h="219211">
                <a:moveTo>
                  <a:pt x="0" y="0"/>
                </a:moveTo>
                <a:lnTo>
                  <a:pt x="1992825" y="0"/>
                </a:lnTo>
                <a:lnTo>
                  <a:pt x="1992825" y="219211"/>
                </a:lnTo>
                <a:lnTo>
                  <a:pt x="0" y="219211"/>
                </a:lnTo>
                <a:lnTo>
                  <a:pt x="0" y="0"/>
                </a:lnTo>
                <a:close/>
              </a:path>
            </a:pathLst>
          </a:custGeom>
          <a:blipFill>
            <a:blip r:embed="rId25"/>
            <a:stretch>
              <a:fillRect/>
            </a:stretch>
          </a:blipFill>
        </p:spPr>
        <p:txBody>
          <a:bodyPr/>
          <a:lstStyle/>
          <a:p>
            <a:endParaRPr lang="en-US"/>
          </a:p>
        </p:txBody>
      </p:sp>
      <p:sp>
        <p:nvSpPr>
          <p:cNvPr id="36" name="Freeform 36"/>
          <p:cNvSpPr/>
          <p:nvPr/>
        </p:nvSpPr>
        <p:spPr>
          <a:xfrm>
            <a:off x="6297467" y="8835473"/>
            <a:ext cx="1755177" cy="728399"/>
          </a:xfrm>
          <a:custGeom>
            <a:avLst/>
            <a:gdLst/>
            <a:ahLst/>
            <a:cxnLst/>
            <a:rect l="l" t="t" r="r" b="b"/>
            <a:pathLst>
              <a:path w="1755177" h="728399">
                <a:moveTo>
                  <a:pt x="0" y="0"/>
                </a:moveTo>
                <a:lnTo>
                  <a:pt x="1755178" y="0"/>
                </a:lnTo>
                <a:lnTo>
                  <a:pt x="1755178" y="728399"/>
                </a:lnTo>
                <a:lnTo>
                  <a:pt x="0" y="728399"/>
                </a:lnTo>
                <a:lnTo>
                  <a:pt x="0" y="0"/>
                </a:lnTo>
                <a:close/>
              </a:path>
            </a:pathLst>
          </a:custGeom>
          <a:blipFill>
            <a:blip r:embed="rId26"/>
            <a:stretch>
              <a:fillRect/>
            </a:stretch>
          </a:blipFill>
        </p:spPr>
        <p:txBody>
          <a:bodyPr/>
          <a:lstStyle/>
          <a:p>
            <a:endParaRPr lang="en-US"/>
          </a:p>
        </p:txBody>
      </p:sp>
      <p:sp>
        <p:nvSpPr>
          <p:cNvPr id="37" name="Freeform 37"/>
          <p:cNvSpPr/>
          <p:nvPr/>
        </p:nvSpPr>
        <p:spPr>
          <a:xfrm>
            <a:off x="16338682" y="3444882"/>
            <a:ext cx="797127" cy="797127"/>
          </a:xfrm>
          <a:custGeom>
            <a:avLst/>
            <a:gdLst/>
            <a:ahLst/>
            <a:cxnLst/>
            <a:rect l="l" t="t" r="r" b="b"/>
            <a:pathLst>
              <a:path w="797127" h="797127">
                <a:moveTo>
                  <a:pt x="0" y="0"/>
                </a:moveTo>
                <a:lnTo>
                  <a:pt x="797127" y="0"/>
                </a:lnTo>
                <a:lnTo>
                  <a:pt x="797127" y="797127"/>
                </a:lnTo>
                <a:lnTo>
                  <a:pt x="0" y="797127"/>
                </a:lnTo>
                <a:lnTo>
                  <a:pt x="0" y="0"/>
                </a:lnTo>
                <a:close/>
              </a:path>
            </a:pathLst>
          </a:custGeom>
          <a:blipFill>
            <a:blip r:embed="rId27"/>
            <a:stretch>
              <a:fillRect/>
            </a:stretch>
          </a:blipFill>
        </p:spPr>
        <p:txBody>
          <a:bodyPr/>
          <a:lstStyle/>
          <a:p>
            <a:endParaRPr lang="en-US"/>
          </a:p>
        </p:txBody>
      </p:sp>
      <p:grpSp>
        <p:nvGrpSpPr>
          <p:cNvPr id="38" name="Group 38"/>
          <p:cNvGrpSpPr/>
          <p:nvPr/>
        </p:nvGrpSpPr>
        <p:grpSpPr>
          <a:xfrm>
            <a:off x="12894229" y="4510909"/>
            <a:ext cx="4673499" cy="787575"/>
            <a:chOff x="0" y="-47625"/>
            <a:chExt cx="1123430" cy="189320"/>
          </a:xfrm>
        </p:grpSpPr>
        <p:sp>
          <p:nvSpPr>
            <p:cNvPr id="39" name="Freeform 39"/>
            <p:cNvSpPr/>
            <p:nvPr/>
          </p:nvSpPr>
          <p:spPr>
            <a:xfrm>
              <a:off x="0" y="0"/>
              <a:ext cx="1123430" cy="141695"/>
            </a:xfrm>
            <a:custGeom>
              <a:avLst/>
              <a:gdLst/>
              <a:ahLst/>
              <a:cxnLst/>
              <a:rect l="l" t="t" r="r" b="b"/>
              <a:pathLst>
                <a:path w="1123430" h="141695">
                  <a:moveTo>
                    <a:pt x="1123430" y="0"/>
                  </a:moveTo>
                  <a:lnTo>
                    <a:pt x="0" y="0"/>
                  </a:lnTo>
                  <a:lnTo>
                    <a:pt x="101600" y="70847"/>
                  </a:lnTo>
                  <a:lnTo>
                    <a:pt x="0" y="141695"/>
                  </a:lnTo>
                  <a:lnTo>
                    <a:pt x="1123430" y="141695"/>
                  </a:lnTo>
                  <a:lnTo>
                    <a:pt x="1021830" y="70847"/>
                  </a:lnTo>
                  <a:lnTo>
                    <a:pt x="1123430" y="0"/>
                  </a:lnTo>
                  <a:close/>
                </a:path>
              </a:pathLst>
            </a:custGeom>
            <a:solidFill>
              <a:srgbClr val="9B6814">
                <a:alpha val="49804"/>
              </a:srgbClr>
            </a:solidFill>
          </p:spPr>
          <p:txBody>
            <a:bodyPr/>
            <a:lstStyle/>
            <a:p>
              <a:endParaRPr lang="en-US"/>
            </a:p>
          </p:txBody>
        </p:sp>
        <p:sp>
          <p:nvSpPr>
            <p:cNvPr id="40" name="TextBox 40"/>
            <p:cNvSpPr txBox="1"/>
            <p:nvPr/>
          </p:nvSpPr>
          <p:spPr>
            <a:xfrm>
              <a:off x="88900" y="-47625"/>
              <a:ext cx="945630" cy="189320"/>
            </a:xfrm>
            <a:prstGeom prst="rect">
              <a:avLst/>
            </a:prstGeom>
          </p:spPr>
          <p:txBody>
            <a:bodyPr lIns="50800" tIns="50800" rIns="50800" bIns="50800" rtlCol="0" anchor="ctr"/>
            <a:lstStyle/>
            <a:p>
              <a:pPr algn="ctr">
                <a:lnSpc>
                  <a:spcPts val="2520"/>
                </a:lnSpc>
              </a:pPr>
              <a:endParaRPr/>
            </a:p>
          </p:txBody>
        </p:sp>
      </p:grpSp>
      <p:grpSp>
        <p:nvGrpSpPr>
          <p:cNvPr id="41" name="Group 41"/>
          <p:cNvGrpSpPr/>
          <p:nvPr/>
        </p:nvGrpSpPr>
        <p:grpSpPr>
          <a:xfrm>
            <a:off x="1690350" y="2355329"/>
            <a:ext cx="9961847" cy="777702"/>
            <a:chOff x="0" y="-47625"/>
            <a:chExt cx="2425055" cy="189320"/>
          </a:xfrm>
        </p:grpSpPr>
        <p:sp>
          <p:nvSpPr>
            <p:cNvPr id="42" name="Freeform 42"/>
            <p:cNvSpPr/>
            <p:nvPr/>
          </p:nvSpPr>
          <p:spPr>
            <a:xfrm>
              <a:off x="0" y="0"/>
              <a:ext cx="2425055" cy="141695"/>
            </a:xfrm>
            <a:custGeom>
              <a:avLst/>
              <a:gdLst/>
              <a:ahLst/>
              <a:cxnLst/>
              <a:rect l="l" t="t" r="r" b="b"/>
              <a:pathLst>
                <a:path w="2425055" h="141695">
                  <a:moveTo>
                    <a:pt x="2425055" y="0"/>
                  </a:moveTo>
                  <a:lnTo>
                    <a:pt x="0" y="0"/>
                  </a:lnTo>
                  <a:lnTo>
                    <a:pt x="101600" y="70847"/>
                  </a:lnTo>
                  <a:lnTo>
                    <a:pt x="0" y="141695"/>
                  </a:lnTo>
                  <a:lnTo>
                    <a:pt x="2425055" y="141695"/>
                  </a:lnTo>
                  <a:lnTo>
                    <a:pt x="2323455" y="70847"/>
                  </a:lnTo>
                  <a:lnTo>
                    <a:pt x="2425055" y="0"/>
                  </a:lnTo>
                  <a:close/>
                </a:path>
              </a:pathLst>
            </a:custGeom>
            <a:solidFill>
              <a:srgbClr val="80BC42">
                <a:alpha val="49804"/>
              </a:srgbClr>
            </a:solidFill>
          </p:spPr>
          <p:txBody>
            <a:bodyPr/>
            <a:lstStyle/>
            <a:p>
              <a:endParaRPr lang="en-US"/>
            </a:p>
          </p:txBody>
        </p:sp>
        <p:sp>
          <p:nvSpPr>
            <p:cNvPr id="43" name="TextBox 43"/>
            <p:cNvSpPr txBox="1"/>
            <p:nvPr/>
          </p:nvSpPr>
          <p:spPr>
            <a:xfrm>
              <a:off x="88900" y="-47625"/>
              <a:ext cx="2247255" cy="189320"/>
            </a:xfrm>
            <a:prstGeom prst="rect">
              <a:avLst/>
            </a:prstGeom>
          </p:spPr>
          <p:txBody>
            <a:bodyPr lIns="50800" tIns="50800" rIns="50800" bIns="50800" rtlCol="0" anchor="ctr"/>
            <a:lstStyle/>
            <a:p>
              <a:pPr algn="ctr">
                <a:lnSpc>
                  <a:spcPts val="2520"/>
                </a:lnSpc>
              </a:pPr>
              <a:endParaRPr/>
            </a:p>
          </p:txBody>
        </p:sp>
      </p:grpSp>
      <p:grpSp>
        <p:nvGrpSpPr>
          <p:cNvPr id="44" name="Group 44"/>
          <p:cNvGrpSpPr/>
          <p:nvPr/>
        </p:nvGrpSpPr>
        <p:grpSpPr>
          <a:xfrm>
            <a:off x="12354825" y="6607690"/>
            <a:ext cx="5752307" cy="787575"/>
            <a:chOff x="0" y="-47625"/>
            <a:chExt cx="1382757" cy="189320"/>
          </a:xfrm>
        </p:grpSpPr>
        <p:sp>
          <p:nvSpPr>
            <p:cNvPr id="45" name="Freeform 45"/>
            <p:cNvSpPr/>
            <p:nvPr/>
          </p:nvSpPr>
          <p:spPr>
            <a:xfrm>
              <a:off x="0" y="0"/>
              <a:ext cx="1382757" cy="141695"/>
            </a:xfrm>
            <a:custGeom>
              <a:avLst/>
              <a:gdLst/>
              <a:ahLst/>
              <a:cxnLst/>
              <a:rect l="l" t="t" r="r" b="b"/>
              <a:pathLst>
                <a:path w="1382757" h="141695">
                  <a:moveTo>
                    <a:pt x="1382757" y="0"/>
                  </a:moveTo>
                  <a:lnTo>
                    <a:pt x="0" y="0"/>
                  </a:lnTo>
                  <a:lnTo>
                    <a:pt x="101600" y="70847"/>
                  </a:lnTo>
                  <a:lnTo>
                    <a:pt x="0" y="141695"/>
                  </a:lnTo>
                  <a:lnTo>
                    <a:pt x="1382757" y="141695"/>
                  </a:lnTo>
                  <a:lnTo>
                    <a:pt x="1281157" y="70847"/>
                  </a:lnTo>
                  <a:lnTo>
                    <a:pt x="1382757" y="0"/>
                  </a:lnTo>
                  <a:close/>
                </a:path>
              </a:pathLst>
            </a:custGeom>
            <a:solidFill>
              <a:srgbClr val="EF8921">
                <a:alpha val="49804"/>
              </a:srgbClr>
            </a:solidFill>
          </p:spPr>
          <p:txBody>
            <a:bodyPr/>
            <a:lstStyle/>
            <a:p>
              <a:endParaRPr lang="en-US"/>
            </a:p>
          </p:txBody>
        </p:sp>
        <p:sp>
          <p:nvSpPr>
            <p:cNvPr id="46" name="TextBox 46"/>
            <p:cNvSpPr txBox="1"/>
            <p:nvPr/>
          </p:nvSpPr>
          <p:spPr>
            <a:xfrm>
              <a:off x="88900" y="-47625"/>
              <a:ext cx="1204957" cy="189320"/>
            </a:xfrm>
            <a:prstGeom prst="rect">
              <a:avLst/>
            </a:prstGeom>
          </p:spPr>
          <p:txBody>
            <a:bodyPr lIns="50800" tIns="50800" rIns="50800" bIns="50800" rtlCol="0" anchor="ctr"/>
            <a:lstStyle/>
            <a:p>
              <a:pPr algn="ctr">
                <a:lnSpc>
                  <a:spcPts val="2520"/>
                </a:lnSpc>
              </a:pPr>
              <a:endParaRPr/>
            </a:p>
          </p:txBody>
        </p:sp>
      </p:grpSp>
      <p:sp>
        <p:nvSpPr>
          <p:cNvPr id="47" name="Freeform 47"/>
          <p:cNvSpPr/>
          <p:nvPr/>
        </p:nvSpPr>
        <p:spPr>
          <a:xfrm>
            <a:off x="2736879" y="5137770"/>
            <a:ext cx="1031941" cy="722222"/>
          </a:xfrm>
          <a:custGeom>
            <a:avLst/>
            <a:gdLst/>
            <a:ahLst/>
            <a:cxnLst/>
            <a:rect l="l" t="t" r="r" b="b"/>
            <a:pathLst>
              <a:path w="1031941" h="722222">
                <a:moveTo>
                  <a:pt x="0" y="0"/>
                </a:moveTo>
                <a:lnTo>
                  <a:pt x="1031941" y="0"/>
                </a:lnTo>
                <a:lnTo>
                  <a:pt x="1031941" y="722222"/>
                </a:lnTo>
                <a:lnTo>
                  <a:pt x="0" y="722222"/>
                </a:lnTo>
                <a:lnTo>
                  <a:pt x="0" y="0"/>
                </a:lnTo>
                <a:close/>
              </a:path>
            </a:pathLst>
          </a:custGeom>
          <a:blipFill>
            <a:blip r:embed="rId28"/>
            <a:stretch>
              <a:fillRect/>
            </a:stretch>
          </a:blipFill>
        </p:spPr>
        <p:txBody>
          <a:bodyPr/>
          <a:lstStyle/>
          <a:p>
            <a:endParaRPr lang="en-US"/>
          </a:p>
        </p:txBody>
      </p:sp>
      <p:sp>
        <p:nvSpPr>
          <p:cNvPr id="48" name="Freeform 48"/>
          <p:cNvSpPr/>
          <p:nvPr/>
        </p:nvSpPr>
        <p:spPr>
          <a:xfrm>
            <a:off x="4647382" y="5159083"/>
            <a:ext cx="1136875" cy="654564"/>
          </a:xfrm>
          <a:custGeom>
            <a:avLst/>
            <a:gdLst/>
            <a:ahLst/>
            <a:cxnLst/>
            <a:rect l="l" t="t" r="r" b="b"/>
            <a:pathLst>
              <a:path w="1136875" h="654564">
                <a:moveTo>
                  <a:pt x="0" y="0"/>
                </a:moveTo>
                <a:lnTo>
                  <a:pt x="1136875" y="0"/>
                </a:lnTo>
                <a:lnTo>
                  <a:pt x="1136875" y="654564"/>
                </a:lnTo>
                <a:lnTo>
                  <a:pt x="0" y="654564"/>
                </a:lnTo>
                <a:lnTo>
                  <a:pt x="0" y="0"/>
                </a:lnTo>
                <a:close/>
              </a:path>
            </a:pathLst>
          </a:custGeom>
          <a:blipFill>
            <a:blip r:embed="rId29"/>
            <a:stretch>
              <a:fillRect/>
            </a:stretch>
          </a:blipFill>
        </p:spPr>
        <p:txBody>
          <a:bodyPr/>
          <a:lstStyle/>
          <a:p>
            <a:endParaRPr lang="en-US"/>
          </a:p>
        </p:txBody>
      </p:sp>
      <p:sp>
        <p:nvSpPr>
          <p:cNvPr id="49" name="Freeform 49"/>
          <p:cNvSpPr/>
          <p:nvPr/>
        </p:nvSpPr>
        <p:spPr>
          <a:xfrm>
            <a:off x="8790807" y="5227827"/>
            <a:ext cx="1971098" cy="517075"/>
          </a:xfrm>
          <a:custGeom>
            <a:avLst/>
            <a:gdLst/>
            <a:ahLst/>
            <a:cxnLst/>
            <a:rect l="l" t="t" r="r" b="b"/>
            <a:pathLst>
              <a:path w="1971098" h="517075">
                <a:moveTo>
                  <a:pt x="0" y="0"/>
                </a:moveTo>
                <a:lnTo>
                  <a:pt x="1971098" y="0"/>
                </a:lnTo>
                <a:lnTo>
                  <a:pt x="1971098" y="517075"/>
                </a:lnTo>
                <a:lnTo>
                  <a:pt x="0" y="517075"/>
                </a:lnTo>
                <a:lnTo>
                  <a:pt x="0" y="0"/>
                </a:lnTo>
                <a:close/>
              </a:path>
            </a:pathLst>
          </a:custGeom>
          <a:blipFill>
            <a:blip r:embed="rId30"/>
            <a:stretch>
              <a:fillRect l="-5391" t="-20553" r="-6065" b="-20553"/>
            </a:stretch>
          </a:blipFill>
        </p:spPr>
        <p:txBody>
          <a:bodyPr/>
          <a:lstStyle/>
          <a:p>
            <a:endParaRPr lang="en-US"/>
          </a:p>
        </p:txBody>
      </p:sp>
      <p:grpSp>
        <p:nvGrpSpPr>
          <p:cNvPr id="50" name="Group 50"/>
          <p:cNvGrpSpPr/>
          <p:nvPr/>
        </p:nvGrpSpPr>
        <p:grpSpPr>
          <a:xfrm>
            <a:off x="1707767" y="4223047"/>
            <a:ext cx="9961847" cy="777702"/>
            <a:chOff x="0" y="-47625"/>
            <a:chExt cx="2425055" cy="189320"/>
          </a:xfrm>
        </p:grpSpPr>
        <p:sp>
          <p:nvSpPr>
            <p:cNvPr id="51" name="Freeform 51"/>
            <p:cNvSpPr/>
            <p:nvPr/>
          </p:nvSpPr>
          <p:spPr>
            <a:xfrm>
              <a:off x="0" y="0"/>
              <a:ext cx="2425055" cy="141695"/>
            </a:xfrm>
            <a:custGeom>
              <a:avLst/>
              <a:gdLst/>
              <a:ahLst/>
              <a:cxnLst/>
              <a:rect l="l" t="t" r="r" b="b"/>
              <a:pathLst>
                <a:path w="2425055" h="141695">
                  <a:moveTo>
                    <a:pt x="2425055" y="0"/>
                  </a:moveTo>
                  <a:lnTo>
                    <a:pt x="0" y="0"/>
                  </a:lnTo>
                  <a:lnTo>
                    <a:pt x="101600" y="70847"/>
                  </a:lnTo>
                  <a:lnTo>
                    <a:pt x="0" y="141695"/>
                  </a:lnTo>
                  <a:lnTo>
                    <a:pt x="2425055" y="141695"/>
                  </a:lnTo>
                  <a:lnTo>
                    <a:pt x="2323455" y="70847"/>
                  </a:lnTo>
                  <a:lnTo>
                    <a:pt x="2425055" y="0"/>
                  </a:lnTo>
                  <a:close/>
                </a:path>
              </a:pathLst>
            </a:custGeom>
            <a:solidFill>
              <a:srgbClr val="1DAFDE">
                <a:alpha val="49804"/>
              </a:srgbClr>
            </a:solidFill>
          </p:spPr>
          <p:txBody>
            <a:bodyPr/>
            <a:lstStyle/>
            <a:p>
              <a:endParaRPr lang="en-US"/>
            </a:p>
          </p:txBody>
        </p:sp>
        <p:sp>
          <p:nvSpPr>
            <p:cNvPr id="52" name="TextBox 52"/>
            <p:cNvSpPr txBox="1"/>
            <p:nvPr/>
          </p:nvSpPr>
          <p:spPr>
            <a:xfrm>
              <a:off x="88900" y="-47625"/>
              <a:ext cx="2247255" cy="189320"/>
            </a:xfrm>
            <a:prstGeom prst="rect">
              <a:avLst/>
            </a:prstGeom>
          </p:spPr>
          <p:txBody>
            <a:bodyPr lIns="50800" tIns="50800" rIns="50800" bIns="50800" rtlCol="0" anchor="ctr"/>
            <a:lstStyle/>
            <a:p>
              <a:pPr algn="ctr">
                <a:lnSpc>
                  <a:spcPts val="2520"/>
                </a:lnSpc>
              </a:pPr>
              <a:endParaRPr/>
            </a:p>
          </p:txBody>
        </p:sp>
      </p:grpSp>
      <p:sp>
        <p:nvSpPr>
          <p:cNvPr id="53" name="Freeform 53"/>
          <p:cNvSpPr/>
          <p:nvPr/>
        </p:nvSpPr>
        <p:spPr>
          <a:xfrm>
            <a:off x="6601994" y="5258247"/>
            <a:ext cx="1627710" cy="456236"/>
          </a:xfrm>
          <a:custGeom>
            <a:avLst/>
            <a:gdLst/>
            <a:ahLst/>
            <a:cxnLst/>
            <a:rect l="l" t="t" r="r" b="b"/>
            <a:pathLst>
              <a:path w="1627710" h="456236">
                <a:moveTo>
                  <a:pt x="0" y="0"/>
                </a:moveTo>
                <a:lnTo>
                  <a:pt x="1627710" y="0"/>
                </a:lnTo>
                <a:lnTo>
                  <a:pt x="1627710" y="456236"/>
                </a:lnTo>
                <a:lnTo>
                  <a:pt x="0" y="456236"/>
                </a:lnTo>
                <a:lnTo>
                  <a:pt x="0" y="0"/>
                </a:lnTo>
                <a:close/>
              </a:path>
            </a:pathLst>
          </a:custGeom>
          <a:blipFill>
            <a:blip r:embed="rId31"/>
            <a:stretch>
              <a:fillRect l="-9965" t="-31536" r="-10075" b="-26922"/>
            </a:stretch>
          </a:blipFill>
        </p:spPr>
        <p:txBody>
          <a:bodyPr/>
          <a:lstStyle/>
          <a:p>
            <a:endParaRPr lang="en-US"/>
          </a:p>
        </p:txBody>
      </p:sp>
      <p:sp>
        <p:nvSpPr>
          <p:cNvPr id="54" name="Freeform 54"/>
          <p:cNvSpPr/>
          <p:nvPr/>
        </p:nvSpPr>
        <p:spPr>
          <a:xfrm>
            <a:off x="15574571" y="7666737"/>
            <a:ext cx="905330" cy="905330"/>
          </a:xfrm>
          <a:custGeom>
            <a:avLst/>
            <a:gdLst/>
            <a:ahLst/>
            <a:cxnLst/>
            <a:rect l="l" t="t" r="r" b="b"/>
            <a:pathLst>
              <a:path w="905330" h="905330">
                <a:moveTo>
                  <a:pt x="0" y="0"/>
                </a:moveTo>
                <a:lnTo>
                  <a:pt x="905331" y="0"/>
                </a:lnTo>
                <a:lnTo>
                  <a:pt x="905331" y="905330"/>
                </a:lnTo>
                <a:lnTo>
                  <a:pt x="0" y="905330"/>
                </a:lnTo>
                <a:lnTo>
                  <a:pt x="0" y="0"/>
                </a:lnTo>
                <a:close/>
              </a:path>
            </a:pathLst>
          </a:custGeom>
          <a:blipFill>
            <a:blip r:embed="rId32"/>
            <a:stretch>
              <a:fillRect/>
            </a:stretch>
          </a:blipFill>
        </p:spPr>
        <p:txBody>
          <a:bodyPr/>
          <a:lstStyle/>
          <a:p>
            <a:endParaRPr lang="en-US"/>
          </a:p>
        </p:txBody>
      </p:sp>
      <p:sp>
        <p:nvSpPr>
          <p:cNvPr id="55" name="TextBox 55"/>
          <p:cNvSpPr txBox="1"/>
          <p:nvPr/>
        </p:nvSpPr>
        <p:spPr>
          <a:xfrm>
            <a:off x="3763769" y="9453099"/>
            <a:ext cx="827073" cy="183314"/>
          </a:xfrm>
          <a:prstGeom prst="rect">
            <a:avLst/>
          </a:prstGeom>
        </p:spPr>
        <p:txBody>
          <a:bodyPr lIns="0" tIns="0" rIns="0" bIns="0" rtlCol="0" anchor="t">
            <a:spAutoFit/>
          </a:bodyPr>
          <a:lstStyle/>
          <a:p>
            <a:pPr algn="ctr">
              <a:lnSpc>
                <a:spcPts val="1444"/>
              </a:lnSpc>
            </a:pPr>
            <a:r>
              <a:rPr lang="en-US" sz="1031" b="1">
                <a:solidFill>
                  <a:srgbClr val="000000"/>
                </a:solidFill>
                <a:latin typeface="Cooper BT Bold"/>
                <a:ea typeface="Cooper BT Bold"/>
                <a:cs typeface="Cooper BT Bold"/>
                <a:sym typeface="Cooper BT Bold"/>
              </a:rPr>
              <a:t>Martin Klein</a:t>
            </a:r>
          </a:p>
        </p:txBody>
      </p:sp>
      <p:sp>
        <p:nvSpPr>
          <p:cNvPr id="56" name="TextBox 56"/>
          <p:cNvSpPr txBox="1"/>
          <p:nvPr/>
        </p:nvSpPr>
        <p:spPr>
          <a:xfrm>
            <a:off x="1780079" y="8035696"/>
            <a:ext cx="9919596" cy="498584"/>
          </a:xfrm>
          <a:prstGeom prst="rect">
            <a:avLst/>
          </a:prstGeom>
        </p:spPr>
        <p:txBody>
          <a:bodyPr lIns="0" tIns="0" rIns="0" bIns="0" rtlCol="0" anchor="t">
            <a:spAutoFit/>
          </a:bodyPr>
          <a:lstStyle/>
          <a:p>
            <a:pPr algn="ctr">
              <a:lnSpc>
                <a:spcPts val="4009"/>
              </a:lnSpc>
            </a:pPr>
            <a:r>
              <a:rPr lang="en-US" sz="2863" b="1" spc="-85">
                <a:solidFill>
                  <a:srgbClr val="1B4175"/>
                </a:solidFill>
                <a:latin typeface="Barlow Condensed Bold"/>
                <a:ea typeface="Barlow Condensed Bold"/>
                <a:cs typeface="Barlow Condensed Bold"/>
                <a:sym typeface="Barlow Condensed Bold"/>
              </a:rPr>
              <a:t>GOLD SPONSORS</a:t>
            </a:r>
          </a:p>
        </p:txBody>
      </p:sp>
      <p:sp>
        <p:nvSpPr>
          <p:cNvPr id="57" name="TextBox 57"/>
          <p:cNvSpPr txBox="1"/>
          <p:nvPr/>
        </p:nvSpPr>
        <p:spPr>
          <a:xfrm>
            <a:off x="12761132" y="2566787"/>
            <a:ext cx="4939692" cy="494541"/>
          </a:xfrm>
          <a:prstGeom prst="rect">
            <a:avLst/>
          </a:prstGeom>
        </p:spPr>
        <p:txBody>
          <a:bodyPr lIns="0" tIns="0" rIns="0" bIns="0" rtlCol="0" anchor="t">
            <a:spAutoFit/>
          </a:bodyPr>
          <a:lstStyle/>
          <a:p>
            <a:pPr algn="ctr">
              <a:lnSpc>
                <a:spcPts val="4060"/>
              </a:lnSpc>
            </a:pPr>
            <a:r>
              <a:rPr lang="en-US" sz="2900" b="1" spc="-87">
                <a:solidFill>
                  <a:srgbClr val="1B4175"/>
                </a:solidFill>
                <a:latin typeface="Barlow Condensed Bold"/>
                <a:ea typeface="Barlow Condensed Bold"/>
                <a:cs typeface="Barlow Condensed Bold"/>
                <a:sym typeface="Barlow Condensed Bold"/>
              </a:rPr>
              <a:t>SILVER SPONSORS</a:t>
            </a:r>
          </a:p>
        </p:txBody>
      </p:sp>
      <p:sp>
        <p:nvSpPr>
          <p:cNvPr id="58" name="TextBox 58"/>
          <p:cNvSpPr txBox="1"/>
          <p:nvPr/>
        </p:nvSpPr>
        <p:spPr>
          <a:xfrm>
            <a:off x="1879517" y="6063474"/>
            <a:ext cx="9674972" cy="498584"/>
          </a:xfrm>
          <a:prstGeom prst="rect">
            <a:avLst/>
          </a:prstGeom>
        </p:spPr>
        <p:txBody>
          <a:bodyPr lIns="0" tIns="0" rIns="0" bIns="0" rtlCol="0" anchor="t">
            <a:spAutoFit/>
          </a:bodyPr>
          <a:lstStyle/>
          <a:p>
            <a:pPr algn="ctr">
              <a:lnSpc>
                <a:spcPts val="4009"/>
              </a:lnSpc>
            </a:pPr>
            <a:r>
              <a:rPr lang="en-US" sz="2863" b="1" spc="-85">
                <a:solidFill>
                  <a:srgbClr val="1B4175"/>
                </a:solidFill>
                <a:latin typeface="Barlow Condensed Bold"/>
                <a:ea typeface="Barlow Condensed Bold"/>
                <a:cs typeface="Barlow Condensed Bold"/>
                <a:sym typeface="Barlow Condensed Bold"/>
              </a:rPr>
              <a:t>PLATINUM SPONSORS</a:t>
            </a:r>
          </a:p>
        </p:txBody>
      </p:sp>
      <p:sp>
        <p:nvSpPr>
          <p:cNvPr id="59" name="TextBox 59"/>
          <p:cNvSpPr txBox="1"/>
          <p:nvPr/>
        </p:nvSpPr>
        <p:spPr>
          <a:xfrm>
            <a:off x="12894346" y="4723320"/>
            <a:ext cx="4673264" cy="494541"/>
          </a:xfrm>
          <a:prstGeom prst="rect">
            <a:avLst/>
          </a:prstGeom>
        </p:spPr>
        <p:txBody>
          <a:bodyPr lIns="0" tIns="0" rIns="0" bIns="0" rtlCol="0" anchor="t">
            <a:spAutoFit/>
          </a:bodyPr>
          <a:lstStyle/>
          <a:p>
            <a:pPr algn="ctr">
              <a:lnSpc>
                <a:spcPts val="4060"/>
              </a:lnSpc>
            </a:pPr>
            <a:r>
              <a:rPr lang="en-US" sz="2900" b="1" spc="-87">
                <a:solidFill>
                  <a:srgbClr val="1B4175"/>
                </a:solidFill>
                <a:latin typeface="Barlow Condensed Bold"/>
                <a:ea typeface="Barlow Condensed Bold"/>
                <a:cs typeface="Barlow Condensed Bold"/>
                <a:sym typeface="Barlow Condensed Bold"/>
              </a:rPr>
              <a:t>BRONZE SPONSORS</a:t>
            </a:r>
          </a:p>
        </p:txBody>
      </p:sp>
      <p:sp>
        <p:nvSpPr>
          <p:cNvPr id="60" name="TextBox 60"/>
          <p:cNvSpPr txBox="1"/>
          <p:nvPr/>
        </p:nvSpPr>
        <p:spPr>
          <a:xfrm>
            <a:off x="1768089" y="2544296"/>
            <a:ext cx="9786400" cy="498584"/>
          </a:xfrm>
          <a:prstGeom prst="rect">
            <a:avLst/>
          </a:prstGeom>
        </p:spPr>
        <p:txBody>
          <a:bodyPr lIns="0" tIns="0" rIns="0" bIns="0" rtlCol="0" anchor="t">
            <a:spAutoFit/>
          </a:bodyPr>
          <a:lstStyle/>
          <a:p>
            <a:pPr algn="ctr">
              <a:lnSpc>
                <a:spcPts val="4009"/>
              </a:lnSpc>
            </a:pPr>
            <a:r>
              <a:rPr lang="en-US" sz="2863" b="1" spc="-85">
                <a:solidFill>
                  <a:srgbClr val="1B4175"/>
                </a:solidFill>
                <a:latin typeface="Barlow Condensed Bold"/>
                <a:ea typeface="Barlow Condensed Bold"/>
                <a:cs typeface="Barlow Condensed Bold"/>
                <a:sym typeface="Barlow Condensed Bold"/>
              </a:rPr>
              <a:t>FOUNDING SPONSORS</a:t>
            </a:r>
          </a:p>
        </p:txBody>
      </p:sp>
      <p:sp>
        <p:nvSpPr>
          <p:cNvPr id="61" name="TextBox 61"/>
          <p:cNvSpPr txBox="1"/>
          <p:nvPr/>
        </p:nvSpPr>
        <p:spPr>
          <a:xfrm>
            <a:off x="12354825" y="6817723"/>
            <a:ext cx="5752307" cy="494541"/>
          </a:xfrm>
          <a:prstGeom prst="rect">
            <a:avLst/>
          </a:prstGeom>
        </p:spPr>
        <p:txBody>
          <a:bodyPr lIns="0" tIns="0" rIns="0" bIns="0" rtlCol="0" anchor="t">
            <a:spAutoFit/>
          </a:bodyPr>
          <a:lstStyle/>
          <a:p>
            <a:pPr algn="ctr">
              <a:lnSpc>
                <a:spcPts val="4060"/>
              </a:lnSpc>
            </a:pPr>
            <a:r>
              <a:rPr lang="en-US" sz="2900" b="1" spc="-87">
                <a:solidFill>
                  <a:srgbClr val="1B4175"/>
                </a:solidFill>
                <a:latin typeface="Barlow Condensed Bold"/>
                <a:ea typeface="Barlow Condensed Bold"/>
                <a:cs typeface="Barlow Condensed Bold"/>
                <a:sym typeface="Barlow Condensed Bold"/>
              </a:rPr>
              <a:t>OTHER SUPPORTERS</a:t>
            </a:r>
          </a:p>
        </p:txBody>
      </p:sp>
      <p:sp>
        <p:nvSpPr>
          <p:cNvPr id="62" name="TextBox 62"/>
          <p:cNvSpPr txBox="1"/>
          <p:nvPr/>
        </p:nvSpPr>
        <p:spPr>
          <a:xfrm>
            <a:off x="1707767" y="4412014"/>
            <a:ext cx="9961847" cy="498584"/>
          </a:xfrm>
          <a:prstGeom prst="rect">
            <a:avLst/>
          </a:prstGeom>
        </p:spPr>
        <p:txBody>
          <a:bodyPr lIns="0" tIns="0" rIns="0" bIns="0" rtlCol="0" anchor="t">
            <a:spAutoFit/>
          </a:bodyPr>
          <a:lstStyle/>
          <a:p>
            <a:pPr algn="ctr">
              <a:lnSpc>
                <a:spcPts val="4009"/>
              </a:lnSpc>
            </a:pPr>
            <a:r>
              <a:rPr lang="en-US" sz="2863" b="1" spc="-85">
                <a:solidFill>
                  <a:srgbClr val="1B4175"/>
                </a:solidFill>
                <a:latin typeface="Barlow Condensed Bold"/>
                <a:ea typeface="Barlow Condensed Bold"/>
                <a:cs typeface="Barlow Condensed Bold"/>
                <a:sym typeface="Barlow Condensed Bold"/>
              </a:rPr>
              <a:t>DIAMOND SPONSORS</a:t>
            </a:r>
          </a:p>
        </p:txBody>
      </p:sp>
      <p:sp>
        <p:nvSpPr>
          <p:cNvPr id="63" name="TextBox 63"/>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grpSp>
        <p:nvGrpSpPr>
          <p:cNvPr id="2" name="Group 2"/>
          <p:cNvGrpSpPr/>
          <p:nvPr/>
        </p:nvGrpSpPr>
        <p:grpSpPr>
          <a:xfrm>
            <a:off x="-1581251" y="-255561"/>
            <a:ext cx="22499996" cy="13718708"/>
            <a:chOff x="0" y="0"/>
            <a:chExt cx="26264448" cy="14811522"/>
          </a:xfrm>
        </p:grpSpPr>
        <p:sp>
          <p:nvSpPr>
            <p:cNvPr id="3" name="Freeform 3"/>
            <p:cNvSpPr/>
            <p:nvPr/>
          </p:nvSpPr>
          <p:spPr>
            <a:xfrm>
              <a:off x="6226870" y="217422"/>
              <a:ext cx="6072576" cy="4045854"/>
            </a:xfrm>
            <a:custGeom>
              <a:avLst/>
              <a:gdLst/>
              <a:ahLst/>
              <a:cxnLst/>
              <a:rect l="l" t="t" r="r" b="b"/>
              <a:pathLst>
                <a:path w="6072576" h="4045854">
                  <a:moveTo>
                    <a:pt x="0" y="0"/>
                  </a:moveTo>
                  <a:lnTo>
                    <a:pt x="6072576" y="0"/>
                  </a:lnTo>
                  <a:lnTo>
                    <a:pt x="6072576" y="4045853"/>
                  </a:lnTo>
                  <a:lnTo>
                    <a:pt x="0" y="4045853"/>
                  </a:lnTo>
                  <a:lnTo>
                    <a:pt x="0" y="0"/>
                  </a:lnTo>
                  <a:close/>
                </a:path>
              </a:pathLst>
            </a:custGeom>
            <a:blipFill>
              <a:blip r:embed="rId2">
                <a:alphaModFix amt="32999"/>
              </a:blip>
              <a:stretch>
                <a:fillRect/>
              </a:stretch>
            </a:blipFill>
          </p:spPr>
          <p:txBody>
            <a:bodyPr/>
            <a:lstStyle/>
            <a:p>
              <a:endParaRPr lang="en-US"/>
            </a:p>
          </p:txBody>
        </p:sp>
        <p:sp>
          <p:nvSpPr>
            <p:cNvPr id="4" name="Freeform 4"/>
            <p:cNvSpPr/>
            <p:nvPr/>
          </p:nvSpPr>
          <p:spPr>
            <a:xfrm>
              <a:off x="828117" y="0"/>
              <a:ext cx="5684367" cy="4263275"/>
            </a:xfrm>
            <a:custGeom>
              <a:avLst/>
              <a:gdLst/>
              <a:ahLst/>
              <a:cxnLst/>
              <a:rect l="l" t="t" r="r" b="b"/>
              <a:pathLst>
                <a:path w="5684367" h="4263275">
                  <a:moveTo>
                    <a:pt x="0" y="0"/>
                  </a:moveTo>
                  <a:lnTo>
                    <a:pt x="5684367" y="0"/>
                  </a:lnTo>
                  <a:lnTo>
                    <a:pt x="5684367" y="4263275"/>
                  </a:lnTo>
                  <a:lnTo>
                    <a:pt x="0" y="4263275"/>
                  </a:lnTo>
                  <a:lnTo>
                    <a:pt x="0" y="0"/>
                  </a:lnTo>
                  <a:close/>
                </a:path>
              </a:pathLst>
            </a:custGeom>
            <a:blipFill>
              <a:blip r:embed="rId3">
                <a:alphaModFix amt="32999"/>
              </a:blip>
              <a:stretch>
                <a:fillRect l="-6285" r="-6285"/>
              </a:stretch>
            </a:blipFill>
          </p:spPr>
          <p:txBody>
            <a:bodyPr/>
            <a:lstStyle/>
            <a:p>
              <a:endParaRPr lang="en-US"/>
            </a:p>
          </p:txBody>
        </p:sp>
        <p:sp>
          <p:nvSpPr>
            <p:cNvPr id="5" name="Freeform 5"/>
            <p:cNvSpPr/>
            <p:nvPr/>
          </p:nvSpPr>
          <p:spPr>
            <a:xfrm>
              <a:off x="534221" y="3800317"/>
              <a:ext cx="2421096" cy="3627109"/>
            </a:xfrm>
            <a:custGeom>
              <a:avLst/>
              <a:gdLst/>
              <a:ahLst/>
              <a:cxnLst/>
              <a:rect l="l" t="t" r="r" b="b"/>
              <a:pathLst>
                <a:path w="2421096" h="3627109">
                  <a:moveTo>
                    <a:pt x="0" y="0"/>
                  </a:moveTo>
                  <a:lnTo>
                    <a:pt x="2421096" y="0"/>
                  </a:lnTo>
                  <a:lnTo>
                    <a:pt x="2421096" y="3627109"/>
                  </a:lnTo>
                  <a:lnTo>
                    <a:pt x="0" y="3627109"/>
                  </a:lnTo>
                  <a:lnTo>
                    <a:pt x="0" y="0"/>
                  </a:lnTo>
                  <a:close/>
                </a:path>
              </a:pathLst>
            </a:custGeom>
            <a:blipFill>
              <a:blip r:embed="rId4">
                <a:alphaModFix amt="32999"/>
              </a:blip>
              <a:stretch>
                <a:fillRect l="-62564" r="-62564"/>
              </a:stretch>
            </a:blipFill>
          </p:spPr>
          <p:txBody>
            <a:bodyPr/>
            <a:lstStyle/>
            <a:p>
              <a:endParaRPr lang="en-US"/>
            </a:p>
          </p:txBody>
        </p:sp>
        <p:sp>
          <p:nvSpPr>
            <p:cNvPr id="6" name="Freeform 6"/>
            <p:cNvSpPr/>
            <p:nvPr/>
          </p:nvSpPr>
          <p:spPr>
            <a:xfrm>
              <a:off x="2955317" y="4263275"/>
              <a:ext cx="4884645" cy="3254395"/>
            </a:xfrm>
            <a:custGeom>
              <a:avLst/>
              <a:gdLst/>
              <a:ahLst/>
              <a:cxnLst/>
              <a:rect l="l" t="t" r="r" b="b"/>
              <a:pathLst>
                <a:path w="4884645" h="3254395">
                  <a:moveTo>
                    <a:pt x="0" y="0"/>
                  </a:moveTo>
                  <a:lnTo>
                    <a:pt x="4884645" y="0"/>
                  </a:lnTo>
                  <a:lnTo>
                    <a:pt x="4884645" y="3254395"/>
                  </a:lnTo>
                  <a:lnTo>
                    <a:pt x="0" y="3254395"/>
                  </a:lnTo>
                  <a:lnTo>
                    <a:pt x="0" y="0"/>
                  </a:lnTo>
                  <a:close/>
                </a:path>
              </a:pathLst>
            </a:custGeom>
            <a:blipFill>
              <a:blip r:embed="rId5">
                <a:alphaModFix amt="32999"/>
              </a:blip>
              <a:stretch>
                <a:fillRect t="-6216" b="-6216"/>
              </a:stretch>
            </a:blipFill>
          </p:spPr>
          <p:txBody>
            <a:bodyPr/>
            <a:lstStyle/>
            <a:p>
              <a:endParaRPr lang="en-US"/>
            </a:p>
          </p:txBody>
        </p:sp>
        <p:sp>
          <p:nvSpPr>
            <p:cNvPr id="7" name="Freeform 7"/>
            <p:cNvSpPr/>
            <p:nvPr/>
          </p:nvSpPr>
          <p:spPr>
            <a:xfrm>
              <a:off x="7839962" y="3800317"/>
              <a:ext cx="3018135" cy="4530034"/>
            </a:xfrm>
            <a:custGeom>
              <a:avLst/>
              <a:gdLst/>
              <a:ahLst/>
              <a:cxnLst/>
              <a:rect l="l" t="t" r="r" b="b"/>
              <a:pathLst>
                <a:path w="3018135" h="4530034">
                  <a:moveTo>
                    <a:pt x="0" y="0"/>
                  </a:moveTo>
                  <a:lnTo>
                    <a:pt x="3018135" y="0"/>
                  </a:lnTo>
                  <a:lnTo>
                    <a:pt x="3018135" y="4530033"/>
                  </a:lnTo>
                  <a:lnTo>
                    <a:pt x="0" y="4530033"/>
                  </a:lnTo>
                  <a:lnTo>
                    <a:pt x="0" y="0"/>
                  </a:lnTo>
                  <a:close/>
                </a:path>
              </a:pathLst>
            </a:custGeom>
            <a:blipFill>
              <a:blip r:embed="rId6">
                <a:alphaModFix amt="32999"/>
              </a:blip>
              <a:stretch>
                <a:fillRect l="-62775" r="-62775"/>
              </a:stretch>
            </a:blipFill>
          </p:spPr>
          <p:txBody>
            <a:bodyPr/>
            <a:lstStyle/>
            <a:p>
              <a:endParaRPr lang="en-US"/>
            </a:p>
          </p:txBody>
        </p:sp>
        <p:sp>
          <p:nvSpPr>
            <p:cNvPr id="8" name="Freeform 8"/>
            <p:cNvSpPr/>
            <p:nvPr/>
          </p:nvSpPr>
          <p:spPr>
            <a:xfrm>
              <a:off x="14526158" y="4244307"/>
              <a:ext cx="5456259" cy="3642053"/>
            </a:xfrm>
            <a:custGeom>
              <a:avLst/>
              <a:gdLst/>
              <a:ahLst/>
              <a:cxnLst/>
              <a:rect l="l" t="t" r="r" b="b"/>
              <a:pathLst>
                <a:path w="5456259" h="3642053">
                  <a:moveTo>
                    <a:pt x="0" y="0"/>
                  </a:moveTo>
                  <a:lnTo>
                    <a:pt x="5456259" y="0"/>
                  </a:lnTo>
                  <a:lnTo>
                    <a:pt x="5456259" y="3642053"/>
                  </a:lnTo>
                  <a:lnTo>
                    <a:pt x="0" y="3642053"/>
                  </a:lnTo>
                  <a:lnTo>
                    <a:pt x="0" y="0"/>
                  </a:lnTo>
                  <a:close/>
                </a:path>
              </a:pathLst>
            </a:custGeom>
            <a:blipFill>
              <a:blip r:embed="rId7">
                <a:alphaModFix amt="32999"/>
              </a:blip>
              <a:stretch>
                <a:fillRect l="-153" r="-153"/>
              </a:stretch>
            </a:blipFill>
          </p:spPr>
          <p:txBody>
            <a:bodyPr/>
            <a:lstStyle/>
            <a:p>
              <a:endParaRPr lang="en-US"/>
            </a:p>
          </p:txBody>
        </p:sp>
        <p:sp>
          <p:nvSpPr>
            <p:cNvPr id="9" name="Freeform 9"/>
            <p:cNvSpPr/>
            <p:nvPr/>
          </p:nvSpPr>
          <p:spPr>
            <a:xfrm>
              <a:off x="11900715" y="217422"/>
              <a:ext cx="2695550" cy="4045854"/>
            </a:xfrm>
            <a:custGeom>
              <a:avLst/>
              <a:gdLst/>
              <a:ahLst/>
              <a:cxnLst/>
              <a:rect l="l" t="t" r="r" b="b"/>
              <a:pathLst>
                <a:path w="2695550" h="4045854">
                  <a:moveTo>
                    <a:pt x="0" y="0"/>
                  </a:moveTo>
                  <a:lnTo>
                    <a:pt x="2695550" y="0"/>
                  </a:lnTo>
                  <a:lnTo>
                    <a:pt x="2695550" y="4045853"/>
                  </a:lnTo>
                  <a:lnTo>
                    <a:pt x="0" y="4045853"/>
                  </a:lnTo>
                  <a:lnTo>
                    <a:pt x="0" y="0"/>
                  </a:lnTo>
                  <a:close/>
                </a:path>
              </a:pathLst>
            </a:custGeom>
            <a:blipFill>
              <a:blip r:embed="rId8">
                <a:alphaModFix amt="32999"/>
              </a:blip>
              <a:stretch>
                <a:fillRect l="-62640" r="-62640"/>
              </a:stretch>
            </a:blipFill>
          </p:spPr>
          <p:txBody>
            <a:bodyPr/>
            <a:lstStyle/>
            <a:p>
              <a:endParaRPr lang="en-US"/>
            </a:p>
          </p:txBody>
        </p:sp>
        <p:sp>
          <p:nvSpPr>
            <p:cNvPr id="10" name="Freeform 10"/>
            <p:cNvSpPr/>
            <p:nvPr/>
          </p:nvSpPr>
          <p:spPr>
            <a:xfrm>
              <a:off x="21428001" y="3918464"/>
              <a:ext cx="4039031" cy="5972689"/>
            </a:xfrm>
            <a:custGeom>
              <a:avLst/>
              <a:gdLst/>
              <a:ahLst/>
              <a:cxnLst/>
              <a:rect l="l" t="t" r="r" b="b"/>
              <a:pathLst>
                <a:path w="4039031" h="5972689">
                  <a:moveTo>
                    <a:pt x="0" y="0"/>
                  </a:moveTo>
                  <a:lnTo>
                    <a:pt x="4039031" y="0"/>
                  </a:lnTo>
                  <a:lnTo>
                    <a:pt x="4039031" y="5972688"/>
                  </a:lnTo>
                  <a:lnTo>
                    <a:pt x="0" y="5972688"/>
                  </a:lnTo>
                  <a:lnTo>
                    <a:pt x="0" y="0"/>
                  </a:lnTo>
                  <a:close/>
                </a:path>
              </a:pathLst>
            </a:custGeom>
            <a:blipFill>
              <a:blip r:embed="rId9">
                <a:alphaModFix amt="32999"/>
              </a:blip>
              <a:stretch>
                <a:fillRect l="-61107" r="-61107"/>
              </a:stretch>
            </a:blipFill>
          </p:spPr>
          <p:txBody>
            <a:bodyPr/>
            <a:lstStyle/>
            <a:p>
              <a:endParaRPr lang="en-US"/>
            </a:p>
          </p:txBody>
        </p:sp>
        <p:sp>
          <p:nvSpPr>
            <p:cNvPr id="11" name="Freeform 11"/>
            <p:cNvSpPr/>
            <p:nvPr/>
          </p:nvSpPr>
          <p:spPr>
            <a:xfrm>
              <a:off x="21849147" y="8845736"/>
              <a:ext cx="3362970" cy="5490563"/>
            </a:xfrm>
            <a:custGeom>
              <a:avLst/>
              <a:gdLst/>
              <a:ahLst/>
              <a:cxnLst/>
              <a:rect l="l" t="t" r="r" b="b"/>
              <a:pathLst>
                <a:path w="3362970" h="5490563">
                  <a:moveTo>
                    <a:pt x="0" y="0"/>
                  </a:moveTo>
                  <a:lnTo>
                    <a:pt x="3362970" y="0"/>
                  </a:lnTo>
                  <a:lnTo>
                    <a:pt x="3362970" y="5490563"/>
                  </a:lnTo>
                  <a:lnTo>
                    <a:pt x="0" y="5490563"/>
                  </a:lnTo>
                  <a:lnTo>
                    <a:pt x="0" y="0"/>
                  </a:lnTo>
                  <a:close/>
                </a:path>
              </a:pathLst>
            </a:custGeom>
            <a:blipFill>
              <a:blip r:embed="rId10">
                <a:alphaModFix amt="32999"/>
              </a:blip>
              <a:stretch>
                <a:fillRect l="-72672" r="-72672"/>
              </a:stretch>
            </a:blipFill>
          </p:spPr>
          <p:txBody>
            <a:bodyPr/>
            <a:lstStyle/>
            <a:p>
              <a:endParaRPr lang="en-US"/>
            </a:p>
          </p:txBody>
        </p:sp>
        <p:sp>
          <p:nvSpPr>
            <p:cNvPr id="12" name="Freeform 12"/>
            <p:cNvSpPr/>
            <p:nvPr/>
          </p:nvSpPr>
          <p:spPr>
            <a:xfrm>
              <a:off x="534221" y="7427426"/>
              <a:ext cx="6523137" cy="4346040"/>
            </a:xfrm>
            <a:custGeom>
              <a:avLst/>
              <a:gdLst/>
              <a:ahLst/>
              <a:cxnLst/>
              <a:rect l="l" t="t" r="r" b="b"/>
              <a:pathLst>
                <a:path w="6523137" h="4346040">
                  <a:moveTo>
                    <a:pt x="0" y="0"/>
                  </a:moveTo>
                  <a:lnTo>
                    <a:pt x="6523137" y="0"/>
                  </a:lnTo>
                  <a:lnTo>
                    <a:pt x="6523137" y="4346040"/>
                  </a:lnTo>
                  <a:lnTo>
                    <a:pt x="0" y="4346040"/>
                  </a:lnTo>
                  <a:lnTo>
                    <a:pt x="0" y="0"/>
                  </a:lnTo>
                  <a:close/>
                </a:path>
              </a:pathLst>
            </a:custGeom>
            <a:blipFill>
              <a:blip r:embed="rId11">
                <a:alphaModFix amt="32999"/>
              </a:blip>
              <a:stretch>
                <a:fillRect/>
              </a:stretch>
            </a:blipFill>
          </p:spPr>
          <p:txBody>
            <a:bodyPr/>
            <a:lstStyle/>
            <a:p>
              <a:endParaRPr lang="en-US"/>
            </a:p>
          </p:txBody>
        </p:sp>
        <p:sp>
          <p:nvSpPr>
            <p:cNvPr id="13" name="Freeform 13"/>
            <p:cNvSpPr/>
            <p:nvPr/>
          </p:nvSpPr>
          <p:spPr>
            <a:xfrm>
              <a:off x="5397640" y="7517670"/>
              <a:ext cx="5898838" cy="3686774"/>
            </a:xfrm>
            <a:custGeom>
              <a:avLst/>
              <a:gdLst/>
              <a:ahLst/>
              <a:cxnLst/>
              <a:rect l="l" t="t" r="r" b="b"/>
              <a:pathLst>
                <a:path w="5898838" h="3686774">
                  <a:moveTo>
                    <a:pt x="0" y="0"/>
                  </a:moveTo>
                  <a:lnTo>
                    <a:pt x="5898838" y="0"/>
                  </a:lnTo>
                  <a:lnTo>
                    <a:pt x="5898838" y="3686774"/>
                  </a:lnTo>
                  <a:lnTo>
                    <a:pt x="0" y="3686774"/>
                  </a:lnTo>
                  <a:lnTo>
                    <a:pt x="0" y="0"/>
                  </a:lnTo>
                  <a:close/>
                </a:path>
              </a:pathLst>
            </a:custGeom>
            <a:blipFill>
              <a:blip r:embed="rId12">
                <a:alphaModFix amt="32999"/>
              </a:blip>
              <a:stretch>
                <a:fillRect t="-3300" b="-3300"/>
              </a:stretch>
            </a:blipFill>
          </p:spPr>
          <p:txBody>
            <a:bodyPr/>
            <a:lstStyle/>
            <a:p>
              <a:endParaRPr lang="en-US"/>
            </a:p>
          </p:txBody>
        </p:sp>
        <p:sp>
          <p:nvSpPr>
            <p:cNvPr id="14" name="Freeform 14"/>
            <p:cNvSpPr/>
            <p:nvPr/>
          </p:nvSpPr>
          <p:spPr>
            <a:xfrm>
              <a:off x="0" y="10541258"/>
              <a:ext cx="7591580" cy="4270264"/>
            </a:xfrm>
            <a:custGeom>
              <a:avLst/>
              <a:gdLst/>
              <a:ahLst/>
              <a:cxnLst/>
              <a:rect l="l" t="t" r="r" b="b"/>
              <a:pathLst>
                <a:path w="7591580" h="4270264">
                  <a:moveTo>
                    <a:pt x="0" y="0"/>
                  </a:moveTo>
                  <a:lnTo>
                    <a:pt x="7591580" y="0"/>
                  </a:lnTo>
                  <a:lnTo>
                    <a:pt x="7591580" y="4270264"/>
                  </a:lnTo>
                  <a:lnTo>
                    <a:pt x="0" y="4270264"/>
                  </a:lnTo>
                  <a:lnTo>
                    <a:pt x="0" y="0"/>
                  </a:lnTo>
                  <a:close/>
                </a:path>
              </a:pathLst>
            </a:custGeom>
            <a:blipFill>
              <a:blip r:embed="rId13">
                <a:alphaModFix amt="32999"/>
              </a:blip>
              <a:stretch>
                <a:fillRect t="-9222" b="-9222"/>
              </a:stretch>
            </a:blipFill>
          </p:spPr>
          <p:txBody>
            <a:bodyPr/>
            <a:lstStyle/>
            <a:p>
              <a:endParaRPr lang="en-US"/>
            </a:p>
          </p:txBody>
        </p:sp>
        <p:sp>
          <p:nvSpPr>
            <p:cNvPr id="15" name="Freeform 15"/>
            <p:cNvSpPr/>
            <p:nvPr/>
          </p:nvSpPr>
          <p:spPr>
            <a:xfrm>
              <a:off x="17453093" y="11204444"/>
              <a:ext cx="4976109" cy="3315333"/>
            </a:xfrm>
            <a:custGeom>
              <a:avLst/>
              <a:gdLst/>
              <a:ahLst/>
              <a:cxnLst/>
              <a:rect l="l" t="t" r="r" b="b"/>
              <a:pathLst>
                <a:path w="4976109" h="3315333">
                  <a:moveTo>
                    <a:pt x="0" y="0"/>
                  </a:moveTo>
                  <a:lnTo>
                    <a:pt x="4976109" y="0"/>
                  </a:lnTo>
                  <a:lnTo>
                    <a:pt x="4976109" y="3315333"/>
                  </a:lnTo>
                  <a:lnTo>
                    <a:pt x="0" y="3315333"/>
                  </a:lnTo>
                  <a:lnTo>
                    <a:pt x="0" y="0"/>
                  </a:lnTo>
                  <a:close/>
                </a:path>
              </a:pathLst>
            </a:custGeom>
            <a:blipFill>
              <a:blip r:embed="rId14">
                <a:alphaModFix amt="32999"/>
              </a:blip>
              <a:stretch>
                <a:fillRect/>
              </a:stretch>
            </a:blipFill>
          </p:spPr>
          <p:txBody>
            <a:bodyPr/>
            <a:lstStyle/>
            <a:p>
              <a:endParaRPr lang="en-US"/>
            </a:p>
          </p:txBody>
        </p:sp>
        <p:sp>
          <p:nvSpPr>
            <p:cNvPr id="16" name="Freeform 16"/>
            <p:cNvSpPr/>
            <p:nvPr/>
          </p:nvSpPr>
          <p:spPr>
            <a:xfrm>
              <a:off x="10858097" y="3771272"/>
              <a:ext cx="3883687" cy="5829174"/>
            </a:xfrm>
            <a:custGeom>
              <a:avLst/>
              <a:gdLst/>
              <a:ahLst/>
              <a:cxnLst/>
              <a:rect l="l" t="t" r="r" b="b"/>
              <a:pathLst>
                <a:path w="3883687" h="5829174">
                  <a:moveTo>
                    <a:pt x="0" y="0"/>
                  </a:moveTo>
                  <a:lnTo>
                    <a:pt x="3883687" y="0"/>
                  </a:lnTo>
                  <a:lnTo>
                    <a:pt x="3883687" y="5829174"/>
                  </a:lnTo>
                  <a:lnTo>
                    <a:pt x="0" y="5829174"/>
                  </a:lnTo>
                  <a:lnTo>
                    <a:pt x="0" y="0"/>
                  </a:lnTo>
                  <a:close/>
                </a:path>
              </a:pathLst>
            </a:custGeom>
            <a:blipFill>
              <a:blip r:embed="rId15">
                <a:alphaModFix amt="32999"/>
              </a:blip>
              <a:stretch>
                <a:fillRect l="-95219" r="-30331"/>
              </a:stretch>
            </a:blipFill>
          </p:spPr>
          <p:txBody>
            <a:bodyPr/>
            <a:lstStyle/>
            <a:p>
              <a:endParaRPr lang="en-US"/>
            </a:p>
          </p:txBody>
        </p:sp>
        <p:sp>
          <p:nvSpPr>
            <p:cNvPr id="17" name="Freeform 17"/>
            <p:cNvSpPr/>
            <p:nvPr/>
          </p:nvSpPr>
          <p:spPr>
            <a:xfrm>
              <a:off x="14152385" y="331990"/>
              <a:ext cx="4788408" cy="4034234"/>
            </a:xfrm>
            <a:custGeom>
              <a:avLst/>
              <a:gdLst/>
              <a:ahLst/>
              <a:cxnLst/>
              <a:rect l="l" t="t" r="r" b="b"/>
              <a:pathLst>
                <a:path w="4788408" h="4034234">
                  <a:moveTo>
                    <a:pt x="0" y="0"/>
                  </a:moveTo>
                  <a:lnTo>
                    <a:pt x="4788408" y="0"/>
                  </a:lnTo>
                  <a:lnTo>
                    <a:pt x="4788408" y="4034234"/>
                  </a:lnTo>
                  <a:lnTo>
                    <a:pt x="0" y="4034234"/>
                  </a:lnTo>
                  <a:lnTo>
                    <a:pt x="0" y="0"/>
                  </a:lnTo>
                  <a:close/>
                </a:path>
              </a:pathLst>
            </a:custGeom>
            <a:blipFill>
              <a:blip r:embed="rId16">
                <a:alphaModFix amt="32999"/>
              </a:blip>
              <a:stretch>
                <a:fillRect l="-13302" r="-13302"/>
              </a:stretch>
            </a:blipFill>
          </p:spPr>
          <p:txBody>
            <a:bodyPr/>
            <a:lstStyle/>
            <a:p>
              <a:endParaRPr lang="en-US"/>
            </a:p>
          </p:txBody>
        </p:sp>
        <p:sp>
          <p:nvSpPr>
            <p:cNvPr id="18" name="Freeform 18"/>
            <p:cNvSpPr/>
            <p:nvPr/>
          </p:nvSpPr>
          <p:spPr>
            <a:xfrm>
              <a:off x="14741784" y="7886360"/>
              <a:ext cx="5898817" cy="3318084"/>
            </a:xfrm>
            <a:custGeom>
              <a:avLst/>
              <a:gdLst/>
              <a:ahLst/>
              <a:cxnLst/>
              <a:rect l="l" t="t" r="r" b="b"/>
              <a:pathLst>
                <a:path w="5898817" h="3318084">
                  <a:moveTo>
                    <a:pt x="0" y="0"/>
                  </a:moveTo>
                  <a:lnTo>
                    <a:pt x="5898817" y="0"/>
                  </a:lnTo>
                  <a:lnTo>
                    <a:pt x="5898817" y="3318084"/>
                  </a:lnTo>
                  <a:lnTo>
                    <a:pt x="0" y="3318084"/>
                  </a:lnTo>
                  <a:lnTo>
                    <a:pt x="0" y="0"/>
                  </a:lnTo>
                  <a:close/>
                </a:path>
              </a:pathLst>
            </a:custGeom>
            <a:blipFill>
              <a:blip r:embed="rId11">
                <a:alphaModFix amt="32999"/>
              </a:blip>
              <a:stretch>
                <a:fillRect t="-9151" b="-9151"/>
              </a:stretch>
            </a:blipFill>
          </p:spPr>
          <p:txBody>
            <a:bodyPr/>
            <a:lstStyle/>
            <a:p>
              <a:endParaRPr lang="en-US"/>
            </a:p>
          </p:txBody>
        </p:sp>
        <p:sp>
          <p:nvSpPr>
            <p:cNvPr id="19" name="Freeform 19"/>
            <p:cNvSpPr/>
            <p:nvPr/>
          </p:nvSpPr>
          <p:spPr>
            <a:xfrm>
              <a:off x="18005684" y="8577861"/>
              <a:ext cx="3953465" cy="2626584"/>
            </a:xfrm>
            <a:custGeom>
              <a:avLst/>
              <a:gdLst/>
              <a:ahLst/>
              <a:cxnLst/>
              <a:rect l="l" t="t" r="r" b="b"/>
              <a:pathLst>
                <a:path w="3953465" h="2626584">
                  <a:moveTo>
                    <a:pt x="0" y="0"/>
                  </a:moveTo>
                  <a:lnTo>
                    <a:pt x="3953466" y="0"/>
                  </a:lnTo>
                  <a:lnTo>
                    <a:pt x="3953466" y="2626583"/>
                  </a:lnTo>
                  <a:lnTo>
                    <a:pt x="0" y="2626583"/>
                  </a:lnTo>
                  <a:lnTo>
                    <a:pt x="0" y="0"/>
                  </a:lnTo>
                  <a:close/>
                </a:path>
              </a:pathLst>
            </a:custGeom>
            <a:blipFill>
              <a:blip r:embed="rId17">
                <a:alphaModFix amt="32999"/>
              </a:blip>
              <a:stretch>
                <a:fillRect t="-50344" b="-50344"/>
              </a:stretch>
            </a:blipFill>
          </p:spPr>
          <p:txBody>
            <a:bodyPr/>
            <a:lstStyle/>
            <a:p>
              <a:endParaRPr lang="en-US"/>
            </a:p>
          </p:txBody>
        </p:sp>
        <p:sp>
          <p:nvSpPr>
            <p:cNvPr id="20" name="Freeform 20"/>
            <p:cNvSpPr/>
            <p:nvPr/>
          </p:nvSpPr>
          <p:spPr>
            <a:xfrm>
              <a:off x="7057358" y="11204444"/>
              <a:ext cx="4674410" cy="3131854"/>
            </a:xfrm>
            <a:custGeom>
              <a:avLst/>
              <a:gdLst/>
              <a:ahLst/>
              <a:cxnLst/>
              <a:rect l="l" t="t" r="r" b="b"/>
              <a:pathLst>
                <a:path w="4674410" h="3131854">
                  <a:moveTo>
                    <a:pt x="0" y="0"/>
                  </a:moveTo>
                  <a:lnTo>
                    <a:pt x="4674410" y="0"/>
                  </a:lnTo>
                  <a:lnTo>
                    <a:pt x="4674410" y="3131855"/>
                  </a:lnTo>
                  <a:lnTo>
                    <a:pt x="0" y="3131855"/>
                  </a:lnTo>
                  <a:lnTo>
                    <a:pt x="0" y="0"/>
                  </a:lnTo>
                  <a:close/>
                </a:path>
              </a:pathLst>
            </a:custGeom>
            <a:blipFill>
              <a:blip r:embed="rId18">
                <a:alphaModFix amt="32999"/>
              </a:blip>
              <a:stretch>
                <a:fillRect l="-341" r="-341"/>
              </a:stretch>
            </a:blipFill>
          </p:spPr>
          <p:txBody>
            <a:bodyPr/>
            <a:lstStyle/>
            <a:p>
              <a:endParaRPr lang="en-US"/>
            </a:p>
          </p:txBody>
        </p:sp>
        <p:sp>
          <p:nvSpPr>
            <p:cNvPr id="21" name="Freeform 21"/>
            <p:cNvSpPr/>
            <p:nvPr/>
          </p:nvSpPr>
          <p:spPr>
            <a:xfrm>
              <a:off x="18805784" y="331990"/>
              <a:ext cx="7458664" cy="4008936"/>
            </a:xfrm>
            <a:custGeom>
              <a:avLst/>
              <a:gdLst/>
              <a:ahLst/>
              <a:cxnLst/>
              <a:rect l="l" t="t" r="r" b="b"/>
              <a:pathLst>
                <a:path w="7458664" h="4008936">
                  <a:moveTo>
                    <a:pt x="0" y="0"/>
                  </a:moveTo>
                  <a:lnTo>
                    <a:pt x="7458665" y="0"/>
                  </a:lnTo>
                  <a:lnTo>
                    <a:pt x="7458665" y="4008936"/>
                  </a:lnTo>
                  <a:lnTo>
                    <a:pt x="0" y="4008936"/>
                  </a:lnTo>
                  <a:lnTo>
                    <a:pt x="0" y="0"/>
                  </a:lnTo>
                  <a:close/>
                </a:path>
              </a:pathLst>
            </a:custGeom>
            <a:blipFill>
              <a:blip r:embed="rId19">
                <a:alphaModFix amt="32999"/>
              </a:blip>
              <a:stretch>
                <a:fillRect t="-11978" b="-11978"/>
              </a:stretch>
            </a:blipFill>
          </p:spPr>
          <p:txBody>
            <a:bodyPr/>
            <a:lstStyle/>
            <a:p>
              <a:endParaRPr lang="en-US"/>
            </a:p>
          </p:txBody>
        </p:sp>
        <p:sp>
          <p:nvSpPr>
            <p:cNvPr id="22" name="Freeform 22"/>
            <p:cNvSpPr/>
            <p:nvPr/>
          </p:nvSpPr>
          <p:spPr>
            <a:xfrm>
              <a:off x="11296478" y="9600446"/>
              <a:ext cx="6151639" cy="4447544"/>
            </a:xfrm>
            <a:custGeom>
              <a:avLst/>
              <a:gdLst/>
              <a:ahLst/>
              <a:cxnLst/>
              <a:rect l="l" t="t" r="r" b="b"/>
              <a:pathLst>
                <a:path w="6151639" h="4447544">
                  <a:moveTo>
                    <a:pt x="0" y="0"/>
                  </a:moveTo>
                  <a:lnTo>
                    <a:pt x="6151639" y="0"/>
                  </a:lnTo>
                  <a:lnTo>
                    <a:pt x="6151639" y="4447544"/>
                  </a:lnTo>
                  <a:lnTo>
                    <a:pt x="0" y="4447544"/>
                  </a:lnTo>
                  <a:lnTo>
                    <a:pt x="0" y="0"/>
                  </a:lnTo>
                  <a:close/>
                </a:path>
              </a:pathLst>
            </a:custGeom>
            <a:blipFill>
              <a:blip r:embed="rId20">
                <a:alphaModFix amt="32999"/>
              </a:blip>
              <a:stretch>
                <a:fillRect l="-4257" r="-4257"/>
              </a:stretch>
            </a:blipFill>
          </p:spPr>
          <p:txBody>
            <a:bodyPr/>
            <a:lstStyle/>
            <a:p>
              <a:endParaRPr lang="en-US"/>
            </a:p>
          </p:txBody>
        </p:sp>
        <p:sp>
          <p:nvSpPr>
            <p:cNvPr id="23" name="Freeform 23"/>
            <p:cNvSpPr/>
            <p:nvPr/>
          </p:nvSpPr>
          <p:spPr>
            <a:xfrm>
              <a:off x="19285065" y="4340926"/>
              <a:ext cx="2822857" cy="4236934"/>
            </a:xfrm>
            <a:custGeom>
              <a:avLst/>
              <a:gdLst/>
              <a:ahLst/>
              <a:cxnLst/>
              <a:rect l="l" t="t" r="r" b="b"/>
              <a:pathLst>
                <a:path w="2822857" h="4236934">
                  <a:moveTo>
                    <a:pt x="0" y="0"/>
                  </a:moveTo>
                  <a:lnTo>
                    <a:pt x="2822857" y="0"/>
                  </a:lnTo>
                  <a:lnTo>
                    <a:pt x="2822857" y="4236935"/>
                  </a:lnTo>
                  <a:lnTo>
                    <a:pt x="0" y="4236935"/>
                  </a:lnTo>
                  <a:lnTo>
                    <a:pt x="0" y="0"/>
                  </a:lnTo>
                  <a:close/>
                </a:path>
              </a:pathLst>
            </a:custGeom>
            <a:blipFill>
              <a:blip r:embed="rId21">
                <a:alphaModFix amt="32999"/>
              </a:blip>
              <a:stretch>
                <a:fillRect l="-62429" r="-62429"/>
              </a:stretch>
            </a:blipFill>
          </p:spPr>
          <p:txBody>
            <a:bodyPr/>
            <a:lstStyle/>
            <a:p>
              <a:endParaRPr lang="en-US"/>
            </a:p>
          </p:txBody>
        </p:sp>
      </p:grpSp>
      <p:sp>
        <p:nvSpPr>
          <p:cNvPr id="24" name="Freeform 24"/>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22"/>
            <a:stretch>
              <a:fillRect/>
            </a:stretch>
          </a:blipFill>
        </p:spPr>
        <p:txBody>
          <a:bodyPr/>
          <a:lstStyle/>
          <a:p>
            <a:endParaRPr lang="en-US"/>
          </a:p>
        </p:txBody>
      </p:sp>
      <p:sp>
        <p:nvSpPr>
          <p:cNvPr id="25" name="Freeform 25"/>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23"/>
            <a:stretch>
              <a:fillRect/>
            </a:stretch>
          </a:blipFill>
        </p:spPr>
        <p:txBody>
          <a:bodyPr/>
          <a:lstStyle/>
          <a:p>
            <a:endParaRPr lang="en-US"/>
          </a:p>
        </p:txBody>
      </p:sp>
      <p:sp>
        <p:nvSpPr>
          <p:cNvPr id="26" name="TextBox 26"/>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27" name="TextBox 27"/>
          <p:cNvSpPr txBox="1"/>
          <p:nvPr/>
        </p:nvSpPr>
        <p:spPr>
          <a:xfrm>
            <a:off x="2063278" y="4034173"/>
            <a:ext cx="14329605" cy="1636081"/>
          </a:xfrm>
          <a:prstGeom prst="rect">
            <a:avLst/>
          </a:prstGeom>
        </p:spPr>
        <p:txBody>
          <a:bodyPr lIns="0" tIns="0" rIns="0" bIns="0" rtlCol="0" anchor="t">
            <a:spAutoFit/>
          </a:bodyPr>
          <a:lstStyle/>
          <a:p>
            <a:pPr algn="ctr">
              <a:lnSpc>
                <a:spcPts val="12287"/>
              </a:lnSpc>
            </a:pPr>
            <a:r>
              <a:rPr lang="en-US" sz="12287" b="1">
                <a:solidFill>
                  <a:srgbClr val="1B4175"/>
                </a:solidFill>
                <a:latin typeface="Montserrat Heavy"/>
                <a:ea typeface="Montserrat Heavy"/>
                <a:cs typeface="Montserrat Heavy"/>
                <a:sym typeface="Montserrat Heavy"/>
              </a:rPr>
              <a:t>#WATERGAME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Freeform 5"/>
          <p:cNvSpPr/>
          <p:nvPr/>
        </p:nvSpPr>
        <p:spPr>
          <a:xfrm>
            <a:off x="1018064" y="2370887"/>
            <a:ext cx="3178831" cy="3178831"/>
          </a:xfrm>
          <a:custGeom>
            <a:avLst/>
            <a:gdLst/>
            <a:ahLst/>
            <a:cxnLst/>
            <a:rect l="l" t="t" r="r" b="b"/>
            <a:pathLst>
              <a:path w="3178831" h="3178831">
                <a:moveTo>
                  <a:pt x="0" y="0"/>
                </a:moveTo>
                <a:lnTo>
                  <a:pt x="3178831" y="0"/>
                </a:lnTo>
                <a:lnTo>
                  <a:pt x="3178831" y="3178831"/>
                </a:lnTo>
                <a:lnTo>
                  <a:pt x="0" y="3178831"/>
                </a:lnTo>
                <a:lnTo>
                  <a:pt x="0" y="0"/>
                </a:lnTo>
                <a:close/>
              </a:path>
            </a:pathLst>
          </a:custGeom>
          <a:blipFill>
            <a:blip r:embed="rId5"/>
            <a:stretch>
              <a:fillRect/>
            </a:stretch>
          </a:blipFill>
        </p:spPr>
        <p:txBody>
          <a:bodyPr/>
          <a:lstStyle/>
          <a:p>
            <a:endParaRPr lang="en-US"/>
          </a:p>
        </p:txBody>
      </p:sp>
      <p:sp>
        <p:nvSpPr>
          <p:cNvPr id="6" name="Freeform 6"/>
          <p:cNvSpPr/>
          <p:nvPr/>
        </p:nvSpPr>
        <p:spPr>
          <a:xfrm>
            <a:off x="4464577" y="2370887"/>
            <a:ext cx="3178831" cy="3178831"/>
          </a:xfrm>
          <a:custGeom>
            <a:avLst/>
            <a:gdLst/>
            <a:ahLst/>
            <a:cxnLst/>
            <a:rect l="l" t="t" r="r" b="b"/>
            <a:pathLst>
              <a:path w="3178831" h="3178831">
                <a:moveTo>
                  <a:pt x="0" y="0"/>
                </a:moveTo>
                <a:lnTo>
                  <a:pt x="3178831" y="0"/>
                </a:lnTo>
                <a:lnTo>
                  <a:pt x="3178831" y="3178831"/>
                </a:lnTo>
                <a:lnTo>
                  <a:pt x="0" y="3178831"/>
                </a:lnTo>
                <a:lnTo>
                  <a:pt x="0" y="0"/>
                </a:lnTo>
                <a:close/>
              </a:path>
            </a:pathLst>
          </a:custGeom>
          <a:blipFill>
            <a:blip r:embed="rId6"/>
            <a:stretch>
              <a:fillRect/>
            </a:stretch>
          </a:blipFill>
        </p:spPr>
        <p:txBody>
          <a:bodyPr/>
          <a:lstStyle/>
          <a:p>
            <a:endParaRPr lang="en-US"/>
          </a:p>
        </p:txBody>
      </p:sp>
      <p:sp>
        <p:nvSpPr>
          <p:cNvPr id="7" name="Freeform 7"/>
          <p:cNvSpPr/>
          <p:nvPr/>
        </p:nvSpPr>
        <p:spPr>
          <a:xfrm>
            <a:off x="7911089" y="2370887"/>
            <a:ext cx="3178831" cy="3178831"/>
          </a:xfrm>
          <a:custGeom>
            <a:avLst/>
            <a:gdLst/>
            <a:ahLst/>
            <a:cxnLst/>
            <a:rect l="l" t="t" r="r" b="b"/>
            <a:pathLst>
              <a:path w="3178831" h="3178831">
                <a:moveTo>
                  <a:pt x="0" y="0"/>
                </a:moveTo>
                <a:lnTo>
                  <a:pt x="3178832" y="0"/>
                </a:lnTo>
                <a:lnTo>
                  <a:pt x="3178832" y="3178831"/>
                </a:lnTo>
                <a:lnTo>
                  <a:pt x="0" y="3178831"/>
                </a:lnTo>
                <a:lnTo>
                  <a:pt x="0" y="0"/>
                </a:lnTo>
                <a:close/>
              </a:path>
            </a:pathLst>
          </a:custGeom>
          <a:blipFill>
            <a:blip r:embed="rId7"/>
            <a:stretch>
              <a:fillRect/>
            </a:stretch>
          </a:blipFill>
        </p:spPr>
        <p:txBody>
          <a:bodyPr/>
          <a:lstStyle/>
          <a:p>
            <a:endParaRPr lang="en-US"/>
          </a:p>
        </p:txBody>
      </p:sp>
      <p:sp>
        <p:nvSpPr>
          <p:cNvPr id="8" name="Freeform 8"/>
          <p:cNvSpPr/>
          <p:nvPr/>
        </p:nvSpPr>
        <p:spPr>
          <a:xfrm>
            <a:off x="11356621" y="2370887"/>
            <a:ext cx="3178831" cy="3178831"/>
          </a:xfrm>
          <a:custGeom>
            <a:avLst/>
            <a:gdLst/>
            <a:ahLst/>
            <a:cxnLst/>
            <a:rect l="l" t="t" r="r" b="b"/>
            <a:pathLst>
              <a:path w="3178831" h="3178831">
                <a:moveTo>
                  <a:pt x="0" y="0"/>
                </a:moveTo>
                <a:lnTo>
                  <a:pt x="3178831" y="0"/>
                </a:lnTo>
                <a:lnTo>
                  <a:pt x="3178831" y="3178831"/>
                </a:lnTo>
                <a:lnTo>
                  <a:pt x="0" y="3178831"/>
                </a:lnTo>
                <a:lnTo>
                  <a:pt x="0" y="0"/>
                </a:lnTo>
                <a:close/>
              </a:path>
            </a:pathLst>
          </a:custGeom>
          <a:blipFill>
            <a:blip r:embed="rId8"/>
            <a:stretch>
              <a:fillRect/>
            </a:stretch>
          </a:blipFill>
        </p:spPr>
        <p:txBody>
          <a:bodyPr/>
          <a:lstStyle/>
          <a:p>
            <a:endParaRPr lang="en-US"/>
          </a:p>
        </p:txBody>
      </p:sp>
      <p:sp>
        <p:nvSpPr>
          <p:cNvPr id="9" name="Freeform 9"/>
          <p:cNvSpPr/>
          <p:nvPr/>
        </p:nvSpPr>
        <p:spPr>
          <a:xfrm>
            <a:off x="14802152" y="2370887"/>
            <a:ext cx="3178831" cy="3178831"/>
          </a:xfrm>
          <a:custGeom>
            <a:avLst/>
            <a:gdLst/>
            <a:ahLst/>
            <a:cxnLst/>
            <a:rect l="l" t="t" r="r" b="b"/>
            <a:pathLst>
              <a:path w="3178831" h="3178831">
                <a:moveTo>
                  <a:pt x="0" y="0"/>
                </a:moveTo>
                <a:lnTo>
                  <a:pt x="3178831" y="0"/>
                </a:lnTo>
                <a:lnTo>
                  <a:pt x="3178831" y="3178831"/>
                </a:lnTo>
                <a:lnTo>
                  <a:pt x="0" y="3178831"/>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11" name="TextBox 11"/>
          <p:cNvSpPr txBox="1"/>
          <p:nvPr/>
        </p:nvSpPr>
        <p:spPr>
          <a:xfrm>
            <a:off x="1690350" y="1133475"/>
            <a:ext cx="11159434"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COMPETITION STRUCTURE</a:t>
            </a:r>
          </a:p>
        </p:txBody>
      </p:sp>
      <p:sp>
        <p:nvSpPr>
          <p:cNvPr id="12" name="TextBox 12"/>
          <p:cNvSpPr txBox="1"/>
          <p:nvPr/>
        </p:nvSpPr>
        <p:spPr>
          <a:xfrm>
            <a:off x="1689626" y="5840252"/>
            <a:ext cx="7453650" cy="475735"/>
          </a:xfrm>
          <a:prstGeom prst="rect">
            <a:avLst/>
          </a:prstGeom>
        </p:spPr>
        <p:txBody>
          <a:bodyPr lIns="0" tIns="0" rIns="0" bIns="0" rtlCol="0" anchor="t">
            <a:spAutoFit/>
          </a:bodyPr>
          <a:lstStyle/>
          <a:p>
            <a:pPr algn="l">
              <a:lnSpc>
                <a:spcPts val="3771"/>
              </a:lnSpc>
            </a:pPr>
            <a:r>
              <a:rPr lang="en-US" sz="3428" b="1">
                <a:solidFill>
                  <a:srgbClr val="EF8921"/>
                </a:solidFill>
                <a:latin typeface="Montserrat Heavy"/>
                <a:ea typeface="Montserrat Heavy"/>
                <a:cs typeface="Montserrat Heavy"/>
                <a:sym typeface="Montserrat Heavy"/>
              </a:rPr>
              <a:t>There’s a class for everyone.</a:t>
            </a:r>
          </a:p>
        </p:txBody>
      </p:sp>
      <p:sp>
        <p:nvSpPr>
          <p:cNvPr id="13" name="TextBox 13"/>
          <p:cNvSpPr txBox="1"/>
          <p:nvPr/>
        </p:nvSpPr>
        <p:spPr>
          <a:xfrm>
            <a:off x="1689626" y="6693847"/>
            <a:ext cx="7453650" cy="2154436"/>
          </a:xfrm>
          <a:prstGeom prst="rect">
            <a:avLst/>
          </a:prstGeom>
        </p:spPr>
        <p:txBody>
          <a:bodyPr lIns="0" tIns="0" rIns="0" bIns="0" rtlCol="0" anchor="t">
            <a:spAutoFit/>
          </a:bodyPr>
          <a:lstStyle/>
          <a:p>
            <a:pPr marL="469900" lvl="1" indent="-234950" algn="l">
              <a:lnSpc>
                <a:spcPts val="2396"/>
              </a:lnSpc>
              <a:buFont typeface="Arial"/>
              <a:buChar char="•"/>
            </a:pPr>
            <a:r>
              <a:rPr lang="en-US" sz="2150" b="1">
                <a:solidFill>
                  <a:srgbClr val="1B4175"/>
                </a:solidFill>
                <a:latin typeface="Montserrat Bold"/>
                <a:ea typeface="Montserrat Bold"/>
                <a:cs typeface="Montserrat Bold"/>
                <a:sym typeface="Montserrat Bold"/>
              </a:rPr>
              <a:t>The competition is organized into five classes (levels) that range from beginner to advanced.</a:t>
            </a:r>
            <a:endParaRPr lang="en-US" sz="2150"/>
          </a:p>
          <a:p>
            <a:pPr algn="l">
              <a:lnSpc>
                <a:spcPts val="2396"/>
              </a:lnSpc>
            </a:pPr>
            <a:endParaRPr lang="en-US" sz="2178" b="1">
              <a:solidFill>
                <a:srgbClr val="1B4175"/>
              </a:solidFill>
              <a:latin typeface="Montserrat Bold"/>
              <a:ea typeface="Montserrat Bold"/>
              <a:cs typeface="Montserrat Bold"/>
              <a:sym typeface="Montserrat Bold"/>
            </a:endParaRPr>
          </a:p>
          <a:p>
            <a:pPr marL="469900" lvl="1" indent="-234950">
              <a:lnSpc>
                <a:spcPts val="2396"/>
              </a:lnSpc>
              <a:buFont typeface="Arial"/>
              <a:buChar char="•"/>
            </a:pPr>
            <a:r>
              <a:rPr lang="en-US" sz="2150" b="1">
                <a:solidFill>
                  <a:srgbClr val="1B4175"/>
                </a:solidFill>
                <a:latin typeface="Montserrat Bold"/>
                <a:ea typeface="Montserrat Bold"/>
                <a:cs typeface="Montserrat Bold"/>
                <a:sym typeface="Montserrat Bold"/>
              </a:rPr>
              <a:t>This allows students to progress to the next level as they build upon their knowledge and skills and allows us to scale the mission tasks, design specifications, and rules appropriately. </a:t>
            </a:r>
            <a:endParaRPr lang="en-US" sz="2150" b="1">
              <a:solidFill>
                <a:srgbClr val="1B4175"/>
              </a:solidFill>
              <a:latin typeface="Montserrat Bold"/>
              <a:ea typeface="Montserrat Bold"/>
              <a:cs typeface="Montserrat Bold"/>
            </a:endParaRPr>
          </a:p>
        </p:txBody>
      </p:sp>
      <p:sp>
        <p:nvSpPr>
          <p:cNvPr id="14" name="TextBox 14"/>
          <p:cNvSpPr txBox="1"/>
          <p:nvPr/>
        </p:nvSpPr>
        <p:spPr>
          <a:xfrm>
            <a:off x="9499523" y="6691937"/>
            <a:ext cx="6882152" cy="2769989"/>
          </a:xfrm>
          <a:prstGeom prst="rect">
            <a:avLst/>
          </a:prstGeom>
        </p:spPr>
        <p:txBody>
          <a:bodyPr wrap="square" lIns="0" tIns="0" rIns="0" bIns="0" rtlCol="0" anchor="t">
            <a:spAutoFit/>
          </a:bodyPr>
          <a:lstStyle/>
          <a:p>
            <a:pPr marL="469900" lvl="1" indent="-234950" algn="l">
              <a:lnSpc>
                <a:spcPts val="2396"/>
              </a:lnSpc>
              <a:buFont typeface="Arial"/>
              <a:buChar char="•"/>
            </a:pPr>
            <a:r>
              <a:rPr lang="en-US" sz="2150" b="1">
                <a:solidFill>
                  <a:srgbClr val="1B4175"/>
                </a:solidFill>
                <a:latin typeface="Montserrat Bold"/>
                <a:ea typeface="Montserrat Bold"/>
                <a:cs typeface="Montserrat Bold"/>
                <a:sym typeface="Montserrat Bold"/>
              </a:rPr>
              <a:t>RANGER, PIONEER, and EXPLORER classes all compete at the World Championship.</a:t>
            </a:r>
            <a:endParaRPr lang="en-US" sz="2150"/>
          </a:p>
          <a:p>
            <a:pPr algn="l">
              <a:lnSpc>
                <a:spcPts val="2396"/>
              </a:lnSpc>
            </a:pPr>
            <a:endParaRPr lang="en-US" sz="2178" b="1">
              <a:solidFill>
                <a:srgbClr val="1B4175"/>
              </a:solidFill>
              <a:latin typeface="Montserrat Bold"/>
              <a:ea typeface="Montserrat Bold"/>
              <a:cs typeface="Montserrat Bold"/>
              <a:sym typeface="Montserrat Bold"/>
            </a:endParaRPr>
          </a:p>
          <a:p>
            <a:pPr marL="469900" lvl="1" indent="-234950">
              <a:lnSpc>
                <a:spcPts val="2396"/>
              </a:lnSpc>
              <a:buFont typeface="Arial"/>
              <a:buChar char="•"/>
            </a:pPr>
            <a:r>
              <a:rPr lang="en-US" sz="2150" b="1">
                <a:solidFill>
                  <a:srgbClr val="1B4175"/>
                </a:solidFill>
                <a:latin typeface="Montserrat Bold"/>
                <a:ea typeface="Montserrat Bold"/>
                <a:cs typeface="Montserrat Bold"/>
                <a:sym typeface="Montserrat Bold"/>
              </a:rPr>
              <a:t>Competition class level breakdown: </a:t>
            </a:r>
          </a:p>
          <a:p>
            <a:pPr marL="927100" lvl="2" indent="-234950">
              <a:lnSpc>
                <a:spcPts val="2396"/>
              </a:lnSpc>
              <a:buFont typeface="Wingdings"/>
              <a:buChar char="§"/>
            </a:pPr>
            <a:r>
              <a:rPr lang="en-US" sz="2150" b="1">
                <a:solidFill>
                  <a:srgbClr val="80BC42"/>
                </a:solidFill>
                <a:latin typeface="Montserrat Bold"/>
                <a:ea typeface="Montserrat Bold"/>
                <a:cs typeface="Montserrat Bold"/>
                <a:sym typeface="Montserrat Bold"/>
              </a:rPr>
              <a:t>SCOUT: Beginner</a:t>
            </a:r>
            <a:endParaRPr lang="en-US" sz="2150" b="1">
              <a:solidFill>
                <a:srgbClr val="1B4175"/>
              </a:solidFill>
              <a:latin typeface="Montserrat Bold"/>
              <a:ea typeface="Montserrat Bold"/>
              <a:cs typeface="Montserrat Bold"/>
            </a:endParaRPr>
          </a:p>
          <a:p>
            <a:pPr marL="927100" lvl="2" indent="-234950">
              <a:lnSpc>
                <a:spcPts val="2396"/>
              </a:lnSpc>
              <a:buFont typeface="Wingdings"/>
              <a:buChar char="§"/>
            </a:pPr>
            <a:r>
              <a:rPr lang="en-US" sz="2150" b="1">
                <a:solidFill>
                  <a:srgbClr val="2796C6"/>
                </a:solidFill>
                <a:latin typeface="Montserrat Bold"/>
                <a:ea typeface="Montserrat Bold"/>
                <a:cs typeface="Montserrat Bold"/>
                <a:sym typeface="Montserrat Bold"/>
              </a:rPr>
              <a:t>NAVIGATOR: Beginner/Intermediate</a:t>
            </a:r>
            <a:r>
              <a:rPr lang="en-US" sz="2150" b="1">
                <a:solidFill>
                  <a:srgbClr val="1B4175"/>
                </a:solidFill>
                <a:latin typeface="Montserrat Bold"/>
                <a:ea typeface="Montserrat Bold"/>
                <a:cs typeface="Montserrat Bold"/>
                <a:sym typeface="Montserrat Bold"/>
              </a:rPr>
              <a:t> </a:t>
            </a:r>
            <a:r>
              <a:rPr lang="en-US" sz="2150" b="1">
                <a:solidFill>
                  <a:srgbClr val="EE7024"/>
                </a:solidFill>
                <a:latin typeface="Montserrat Bold"/>
                <a:ea typeface="Montserrat Bold"/>
                <a:cs typeface="Montserrat Bold"/>
                <a:sym typeface="Montserrat Bold"/>
              </a:rPr>
              <a:t>RANGER: Intermediate</a:t>
            </a:r>
            <a:endParaRPr lang="en-US" sz="2150" b="1">
              <a:solidFill>
                <a:srgbClr val="1B4175"/>
              </a:solidFill>
              <a:latin typeface="Montserrat Bold"/>
            </a:endParaRPr>
          </a:p>
          <a:p>
            <a:pPr marL="927100" lvl="2" indent="-234950">
              <a:lnSpc>
                <a:spcPts val="2396"/>
              </a:lnSpc>
              <a:buFont typeface="Wingdings"/>
              <a:buChar char="§"/>
            </a:pPr>
            <a:r>
              <a:rPr lang="en-US" sz="2150" b="1">
                <a:solidFill>
                  <a:srgbClr val="D83C27"/>
                </a:solidFill>
                <a:latin typeface="Montserrat Bold"/>
                <a:ea typeface="Montserrat Bold"/>
                <a:cs typeface="Montserrat Bold"/>
                <a:sym typeface="Montserrat Bold"/>
              </a:rPr>
              <a:t>PIONEER: Intermediate/Advanced</a:t>
            </a:r>
            <a:r>
              <a:rPr lang="en-US" sz="2150" b="1">
                <a:solidFill>
                  <a:srgbClr val="1B4175"/>
                </a:solidFill>
                <a:latin typeface="Montserrat Bold"/>
                <a:ea typeface="Montserrat Bold"/>
                <a:cs typeface="Montserrat Bold"/>
                <a:sym typeface="Montserrat Bold"/>
              </a:rPr>
              <a:t> </a:t>
            </a:r>
            <a:endParaRPr lang="en-US" sz="2150">
              <a:solidFill>
                <a:srgbClr val="000000"/>
              </a:solidFill>
              <a:latin typeface="Calibri"/>
              <a:ea typeface="Calibri"/>
              <a:cs typeface="Calibri"/>
            </a:endParaRPr>
          </a:p>
          <a:p>
            <a:pPr marL="927100" lvl="2" indent="-234950" algn="l">
              <a:lnSpc>
                <a:spcPts val="2396"/>
              </a:lnSpc>
              <a:buFont typeface="Wingdings"/>
              <a:buChar char="§"/>
            </a:pPr>
            <a:r>
              <a:rPr lang="en-US" sz="2150" b="1">
                <a:solidFill>
                  <a:srgbClr val="1B4175"/>
                </a:solidFill>
                <a:latin typeface="Montserrat Bold"/>
                <a:ea typeface="Montserrat Bold"/>
                <a:cs typeface="Montserrat Bold"/>
                <a:sym typeface="Montserrat Bold"/>
              </a:rPr>
              <a:t>EXPLORER: Advanced</a:t>
            </a:r>
            <a:endParaRPr lang="en-US" sz="2150">
              <a:ea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6" name="TextBox 6"/>
          <p:cNvSpPr txBox="1"/>
          <p:nvPr/>
        </p:nvSpPr>
        <p:spPr>
          <a:xfrm>
            <a:off x="1690350" y="1133475"/>
            <a:ext cx="11159434"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COMPETITION STRUCTURE</a:t>
            </a:r>
          </a:p>
        </p:txBody>
      </p:sp>
      <p:sp>
        <p:nvSpPr>
          <p:cNvPr id="7" name="TextBox 7"/>
          <p:cNvSpPr txBox="1"/>
          <p:nvPr/>
        </p:nvSpPr>
        <p:spPr>
          <a:xfrm>
            <a:off x="1690350" y="6663239"/>
            <a:ext cx="7453650" cy="475735"/>
          </a:xfrm>
          <a:prstGeom prst="rect">
            <a:avLst/>
          </a:prstGeom>
        </p:spPr>
        <p:txBody>
          <a:bodyPr lIns="0" tIns="0" rIns="0" bIns="0" rtlCol="0" anchor="t">
            <a:spAutoFit/>
          </a:bodyPr>
          <a:lstStyle/>
          <a:p>
            <a:pPr algn="l">
              <a:lnSpc>
                <a:spcPts val="3771"/>
              </a:lnSpc>
            </a:pPr>
            <a:r>
              <a:rPr lang="en-US" sz="3428" b="1">
                <a:solidFill>
                  <a:srgbClr val="EF8921"/>
                </a:solidFill>
                <a:latin typeface="Montserrat Heavy"/>
                <a:ea typeface="Montserrat Heavy"/>
                <a:cs typeface="Montserrat Heavy"/>
                <a:sym typeface="Montserrat Heavy"/>
              </a:rPr>
              <a:t>Overall:</a:t>
            </a:r>
          </a:p>
        </p:txBody>
      </p:sp>
      <p:sp>
        <p:nvSpPr>
          <p:cNvPr id="8" name="TextBox 8"/>
          <p:cNvSpPr txBox="1"/>
          <p:nvPr/>
        </p:nvSpPr>
        <p:spPr>
          <a:xfrm>
            <a:off x="1652873" y="7291374"/>
            <a:ext cx="14982254" cy="923330"/>
          </a:xfrm>
          <a:prstGeom prst="rect">
            <a:avLst/>
          </a:prstGeom>
        </p:spPr>
        <p:txBody>
          <a:bodyPr lIns="0" tIns="0" rIns="0" bIns="0" rtlCol="0" anchor="t">
            <a:spAutoFit/>
          </a:bodyPr>
          <a:lstStyle/>
          <a:p>
            <a:pPr marL="469900" lvl="1" indent="-234950">
              <a:lnSpc>
                <a:spcPts val="2396"/>
              </a:lnSpc>
              <a:buFont typeface="Arial"/>
              <a:buChar char="•"/>
            </a:pPr>
            <a:r>
              <a:rPr lang="en-US" sz="2400" b="1">
                <a:solidFill>
                  <a:srgbClr val="1B4175"/>
                </a:solidFill>
                <a:latin typeface="Montserrat Bold"/>
                <a:ea typeface="Montserrat Bold"/>
                <a:cs typeface="Montserrat Bold"/>
                <a:sym typeface="Montserrat Bold"/>
              </a:rPr>
              <a:t>Platform of your choice (teams are not required to use MATE kits!)</a:t>
            </a:r>
            <a:endParaRPr lang="en-US" sz="2400">
              <a:ea typeface="Calibri"/>
              <a:cs typeface="Calibri"/>
            </a:endParaRPr>
          </a:p>
          <a:p>
            <a:pPr marL="469900" lvl="1" indent="-234950" algn="l">
              <a:lnSpc>
                <a:spcPts val="2396"/>
              </a:lnSpc>
              <a:buFont typeface="Arial"/>
              <a:buChar char="•"/>
            </a:pPr>
            <a:r>
              <a:rPr lang="en-US" sz="2400" b="1">
                <a:solidFill>
                  <a:srgbClr val="1B4175"/>
                </a:solidFill>
                <a:latin typeface="Montserrat Bold"/>
                <a:ea typeface="Montserrat Bold"/>
                <a:cs typeface="Montserrat Bold"/>
                <a:sym typeface="Montserrat Bold"/>
              </a:rPr>
              <a:t>Must follow safety protocol and pass a safety inspection</a:t>
            </a:r>
            <a:endParaRPr lang="en-US" sz="2400" b="1">
              <a:solidFill>
                <a:srgbClr val="1B4175"/>
              </a:solidFill>
              <a:latin typeface="Montserrat Bold"/>
              <a:ea typeface="Montserrat Bold"/>
              <a:cs typeface="Montserrat Bold"/>
            </a:endParaRPr>
          </a:p>
          <a:p>
            <a:pPr marL="469900" lvl="1" indent="-234950" algn="l">
              <a:lnSpc>
                <a:spcPts val="2396"/>
              </a:lnSpc>
              <a:buFont typeface="Arial"/>
              <a:buChar char="•"/>
            </a:pPr>
            <a:r>
              <a:rPr lang="en-US" sz="2400" b="1">
                <a:solidFill>
                  <a:srgbClr val="1B4175"/>
                </a:solidFill>
                <a:latin typeface="Montserrat Bold"/>
                <a:ea typeface="Montserrat Bold"/>
                <a:cs typeface="Montserrat Bold"/>
                <a:sym typeface="Montserrat Bold"/>
              </a:rPr>
              <a:t>No limit on building materials, but they must not damage the pool</a:t>
            </a:r>
            <a:endParaRPr lang="en-US" sz="2400" b="1">
              <a:solidFill>
                <a:srgbClr val="1B4175"/>
              </a:solidFill>
              <a:latin typeface="Montserrat Bold"/>
              <a:ea typeface="Montserrat Bold"/>
              <a:cs typeface="Montserrat Bold"/>
            </a:endParaRPr>
          </a:p>
        </p:txBody>
      </p:sp>
      <p:sp>
        <p:nvSpPr>
          <p:cNvPr id="9" name="TextBox 9"/>
          <p:cNvSpPr txBox="1"/>
          <p:nvPr/>
        </p:nvSpPr>
        <p:spPr>
          <a:xfrm>
            <a:off x="866716" y="5578293"/>
            <a:ext cx="3630291" cy="589646"/>
          </a:xfrm>
          <a:prstGeom prst="rect">
            <a:avLst/>
          </a:prstGeom>
        </p:spPr>
        <p:txBody>
          <a:bodyPr lIns="0" tIns="0" rIns="0" bIns="0" rtlCol="0" anchor="t">
            <a:spAutoFit/>
          </a:bodyPr>
          <a:lstStyle/>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12 volts, 15 amps</a:t>
            </a:r>
          </a:p>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No Camera Required</a:t>
            </a:r>
          </a:p>
        </p:txBody>
      </p:sp>
      <p:sp>
        <p:nvSpPr>
          <p:cNvPr id="10" name="TextBox 10"/>
          <p:cNvSpPr txBox="1"/>
          <p:nvPr/>
        </p:nvSpPr>
        <p:spPr>
          <a:xfrm>
            <a:off x="14938688" y="5578293"/>
            <a:ext cx="3170520" cy="589646"/>
          </a:xfrm>
          <a:prstGeom prst="rect">
            <a:avLst/>
          </a:prstGeom>
        </p:spPr>
        <p:txBody>
          <a:bodyPr lIns="0" tIns="0" rIns="0" bIns="0" rtlCol="0" anchor="t">
            <a:spAutoFit/>
          </a:bodyPr>
          <a:lstStyle/>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48 volts, 30 amps</a:t>
            </a:r>
          </a:p>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Camera Required</a:t>
            </a:r>
          </a:p>
        </p:txBody>
      </p:sp>
      <p:sp>
        <p:nvSpPr>
          <p:cNvPr id="11" name="TextBox 11"/>
          <p:cNvSpPr txBox="1"/>
          <p:nvPr/>
        </p:nvSpPr>
        <p:spPr>
          <a:xfrm>
            <a:off x="4497007" y="5578293"/>
            <a:ext cx="3170520" cy="589646"/>
          </a:xfrm>
          <a:prstGeom prst="rect">
            <a:avLst/>
          </a:prstGeom>
        </p:spPr>
        <p:txBody>
          <a:bodyPr lIns="0" tIns="0" rIns="0" bIns="0" rtlCol="0" anchor="t">
            <a:spAutoFit/>
          </a:bodyPr>
          <a:lstStyle/>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12 volts, 15 amps</a:t>
            </a:r>
          </a:p>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Camera Required</a:t>
            </a:r>
          </a:p>
        </p:txBody>
      </p:sp>
      <p:sp>
        <p:nvSpPr>
          <p:cNvPr id="12" name="TextBox 12"/>
          <p:cNvSpPr txBox="1"/>
          <p:nvPr/>
        </p:nvSpPr>
        <p:spPr>
          <a:xfrm>
            <a:off x="7919401" y="5578293"/>
            <a:ext cx="3170520" cy="589646"/>
          </a:xfrm>
          <a:prstGeom prst="rect">
            <a:avLst/>
          </a:prstGeom>
        </p:spPr>
        <p:txBody>
          <a:bodyPr lIns="0" tIns="0" rIns="0" bIns="0" rtlCol="0" anchor="t">
            <a:spAutoFit/>
          </a:bodyPr>
          <a:lstStyle/>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12 volts, 25 amps</a:t>
            </a:r>
          </a:p>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Camera Required</a:t>
            </a:r>
          </a:p>
        </p:txBody>
      </p:sp>
      <p:sp>
        <p:nvSpPr>
          <p:cNvPr id="13" name="TextBox 13"/>
          <p:cNvSpPr txBox="1"/>
          <p:nvPr/>
        </p:nvSpPr>
        <p:spPr>
          <a:xfrm>
            <a:off x="11516363" y="5559265"/>
            <a:ext cx="3174675" cy="884921"/>
          </a:xfrm>
          <a:prstGeom prst="rect">
            <a:avLst/>
          </a:prstGeom>
        </p:spPr>
        <p:txBody>
          <a:bodyPr lIns="0" tIns="0" rIns="0" bIns="0" rtlCol="0" anchor="t">
            <a:spAutoFit/>
          </a:bodyPr>
          <a:lstStyle/>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12 or 48 volts, </a:t>
            </a:r>
          </a:p>
          <a:p>
            <a:pPr algn="l">
              <a:lnSpc>
                <a:spcPts val="2396"/>
              </a:lnSpc>
            </a:pPr>
            <a:r>
              <a:rPr lang="en-US" sz="2178" b="1">
                <a:solidFill>
                  <a:srgbClr val="2796C6"/>
                </a:solidFill>
                <a:latin typeface="Montserrat Bold"/>
                <a:ea typeface="Montserrat Bold"/>
                <a:cs typeface="Montserrat Bold"/>
                <a:sym typeface="Montserrat Bold"/>
              </a:rPr>
              <a:t>      25 or 30 amps</a:t>
            </a:r>
          </a:p>
          <a:p>
            <a:pPr marL="470407" lvl="1" indent="-235203" algn="l">
              <a:lnSpc>
                <a:spcPts val="2396"/>
              </a:lnSpc>
              <a:buFont typeface="Arial"/>
              <a:buChar char="•"/>
            </a:pPr>
            <a:r>
              <a:rPr lang="en-US" sz="2178" b="1">
                <a:solidFill>
                  <a:srgbClr val="2796C6"/>
                </a:solidFill>
                <a:latin typeface="Montserrat Bold"/>
                <a:ea typeface="Montserrat Bold"/>
                <a:cs typeface="Montserrat Bold"/>
                <a:sym typeface="Montserrat Bold"/>
              </a:rPr>
              <a:t>Camera Required</a:t>
            </a:r>
          </a:p>
        </p:txBody>
      </p:sp>
      <p:sp>
        <p:nvSpPr>
          <p:cNvPr id="14" name="TextBox 14"/>
          <p:cNvSpPr txBox="1"/>
          <p:nvPr/>
        </p:nvSpPr>
        <p:spPr>
          <a:xfrm>
            <a:off x="1872090" y="9504602"/>
            <a:ext cx="14982254" cy="294371"/>
          </a:xfrm>
          <a:prstGeom prst="rect">
            <a:avLst/>
          </a:prstGeom>
        </p:spPr>
        <p:txBody>
          <a:bodyPr lIns="0" tIns="0" rIns="0" bIns="0" rtlCol="0" anchor="t">
            <a:spAutoFit/>
          </a:bodyPr>
          <a:lstStyle/>
          <a:p>
            <a:pPr algn="l">
              <a:lnSpc>
                <a:spcPts val="2396"/>
              </a:lnSpc>
            </a:pPr>
            <a:r>
              <a:rPr lang="en-US" sz="2178" b="1">
                <a:solidFill>
                  <a:srgbClr val="2796C6"/>
                </a:solidFill>
                <a:latin typeface="Montserrat Bold"/>
                <a:ea typeface="Montserrat Bold"/>
                <a:cs typeface="Montserrat Bold"/>
                <a:sym typeface="Montserrat Bold"/>
              </a:rPr>
              <a:t>See the </a:t>
            </a:r>
            <a:r>
              <a:rPr lang="en-US" sz="2178" b="1" u="sng">
                <a:solidFill>
                  <a:srgbClr val="2796C6"/>
                </a:solidFill>
                <a:latin typeface="Montserrat Bold"/>
                <a:ea typeface="Montserrat Bold"/>
                <a:cs typeface="Montserrat Bold"/>
                <a:sym typeface="Montserrat Bold"/>
                <a:hlinkClick r:id="rId5" tooltip="https://materovcompetition.org/classes"/>
              </a:rPr>
              <a:t>manuals for each competition class</a:t>
            </a:r>
            <a:r>
              <a:rPr lang="en-US" sz="2178" b="1">
                <a:solidFill>
                  <a:srgbClr val="2796C6"/>
                </a:solidFill>
                <a:latin typeface="Montserrat Bold"/>
                <a:ea typeface="Montserrat Bold"/>
                <a:cs typeface="Montserrat Bold"/>
                <a:sym typeface="Montserrat Bold"/>
              </a:rPr>
              <a:t> for detailed design &amp; building.</a:t>
            </a:r>
          </a:p>
        </p:txBody>
      </p:sp>
      <p:sp>
        <p:nvSpPr>
          <p:cNvPr id="15" name="Freeform 15"/>
          <p:cNvSpPr/>
          <p:nvPr/>
        </p:nvSpPr>
        <p:spPr>
          <a:xfrm>
            <a:off x="1018064" y="2370887"/>
            <a:ext cx="3178831" cy="3178831"/>
          </a:xfrm>
          <a:custGeom>
            <a:avLst/>
            <a:gdLst/>
            <a:ahLst/>
            <a:cxnLst/>
            <a:rect l="l" t="t" r="r" b="b"/>
            <a:pathLst>
              <a:path w="3178831" h="3178831">
                <a:moveTo>
                  <a:pt x="0" y="0"/>
                </a:moveTo>
                <a:lnTo>
                  <a:pt x="3178831" y="0"/>
                </a:lnTo>
                <a:lnTo>
                  <a:pt x="3178831" y="3178831"/>
                </a:lnTo>
                <a:lnTo>
                  <a:pt x="0" y="3178831"/>
                </a:lnTo>
                <a:lnTo>
                  <a:pt x="0" y="0"/>
                </a:lnTo>
                <a:close/>
              </a:path>
            </a:pathLst>
          </a:custGeom>
          <a:blipFill>
            <a:blip r:embed="rId6"/>
            <a:stretch>
              <a:fillRect/>
            </a:stretch>
          </a:blipFill>
        </p:spPr>
        <p:txBody>
          <a:bodyPr/>
          <a:lstStyle/>
          <a:p>
            <a:endParaRPr lang="en-US"/>
          </a:p>
        </p:txBody>
      </p:sp>
      <p:sp>
        <p:nvSpPr>
          <p:cNvPr id="16" name="Freeform 16"/>
          <p:cNvSpPr/>
          <p:nvPr/>
        </p:nvSpPr>
        <p:spPr>
          <a:xfrm>
            <a:off x="4464577" y="2370887"/>
            <a:ext cx="3178831" cy="3178831"/>
          </a:xfrm>
          <a:custGeom>
            <a:avLst/>
            <a:gdLst/>
            <a:ahLst/>
            <a:cxnLst/>
            <a:rect l="l" t="t" r="r" b="b"/>
            <a:pathLst>
              <a:path w="3178831" h="3178831">
                <a:moveTo>
                  <a:pt x="0" y="0"/>
                </a:moveTo>
                <a:lnTo>
                  <a:pt x="3178831" y="0"/>
                </a:lnTo>
                <a:lnTo>
                  <a:pt x="3178831" y="3178831"/>
                </a:lnTo>
                <a:lnTo>
                  <a:pt x="0" y="3178831"/>
                </a:lnTo>
                <a:lnTo>
                  <a:pt x="0" y="0"/>
                </a:lnTo>
                <a:close/>
              </a:path>
            </a:pathLst>
          </a:custGeom>
          <a:blipFill>
            <a:blip r:embed="rId7"/>
            <a:stretch>
              <a:fillRect/>
            </a:stretch>
          </a:blipFill>
        </p:spPr>
        <p:txBody>
          <a:bodyPr/>
          <a:lstStyle/>
          <a:p>
            <a:endParaRPr lang="en-US"/>
          </a:p>
        </p:txBody>
      </p:sp>
      <p:sp>
        <p:nvSpPr>
          <p:cNvPr id="17" name="Freeform 17"/>
          <p:cNvSpPr/>
          <p:nvPr/>
        </p:nvSpPr>
        <p:spPr>
          <a:xfrm>
            <a:off x="7911089" y="2370887"/>
            <a:ext cx="3178831" cy="3178831"/>
          </a:xfrm>
          <a:custGeom>
            <a:avLst/>
            <a:gdLst/>
            <a:ahLst/>
            <a:cxnLst/>
            <a:rect l="l" t="t" r="r" b="b"/>
            <a:pathLst>
              <a:path w="3178831" h="3178831">
                <a:moveTo>
                  <a:pt x="0" y="0"/>
                </a:moveTo>
                <a:lnTo>
                  <a:pt x="3178832" y="0"/>
                </a:lnTo>
                <a:lnTo>
                  <a:pt x="3178832" y="3178831"/>
                </a:lnTo>
                <a:lnTo>
                  <a:pt x="0" y="3178831"/>
                </a:lnTo>
                <a:lnTo>
                  <a:pt x="0" y="0"/>
                </a:lnTo>
                <a:close/>
              </a:path>
            </a:pathLst>
          </a:custGeom>
          <a:blipFill>
            <a:blip r:embed="rId8"/>
            <a:stretch>
              <a:fillRect/>
            </a:stretch>
          </a:blipFill>
        </p:spPr>
        <p:txBody>
          <a:bodyPr/>
          <a:lstStyle/>
          <a:p>
            <a:endParaRPr lang="en-US"/>
          </a:p>
        </p:txBody>
      </p:sp>
      <p:sp>
        <p:nvSpPr>
          <p:cNvPr id="18" name="Freeform 18"/>
          <p:cNvSpPr/>
          <p:nvPr/>
        </p:nvSpPr>
        <p:spPr>
          <a:xfrm>
            <a:off x="11356621" y="2370887"/>
            <a:ext cx="3178831" cy="3178831"/>
          </a:xfrm>
          <a:custGeom>
            <a:avLst/>
            <a:gdLst/>
            <a:ahLst/>
            <a:cxnLst/>
            <a:rect l="l" t="t" r="r" b="b"/>
            <a:pathLst>
              <a:path w="3178831" h="3178831">
                <a:moveTo>
                  <a:pt x="0" y="0"/>
                </a:moveTo>
                <a:lnTo>
                  <a:pt x="3178831" y="0"/>
                </a:lnTo>
                <a:lnTo>
                  <a:pt x="3178831" y="3178831"/>
                </a:lnTo>
                <a:lnTo>
                  <a:pt x="0" y="3178831"/>
                </a:lnTo>
                <a:lnTo>
                  <a:pt x="0" y="0"/>
                </a:lnTo>
                <a:close/>
              </a:path>
            </a:pathLst>
          </a:custGeom>
          <a:blipFill>
            <a:blip r:embed="rId9"/>
            <a:stretch>
              <a:fillRect/>
            </a:stretch>
          </a:blipFill>
        </p:spPr>
        <p:txBody>
          <a:bodyPr/>
          <a:lstStyle/>
          <a:p>
            <a:endParaRPr lang="en-US"/>
          </a:p>
        </p:txBody>
      </p:sp>
      <p:sp>
        <p:nvSpPr>
          <p:cNvPr id="19" name="Freeform 19"/>
          <p:cNvSpPr/>
          <p:nvPr/>
        </p:nvSpPr>
        <p:spPr>
          <a:xfrm>
            <a:off x="14802152" y="2370887"/>
            <a:ext cx="3178831" cy="3178831"/>
          </a:xfrm>
          <a:custGeom>
            <a:avLst/>
            <a:gdLst/>
            <a:ahLst/>
            <a:cxnLst/>
            <a:rect l="l" t="t" r="r" b="b"/>
            <a:pathLst>
              <a:path w="3178831" h="3178831">
                <a:moveTo>
                  <a:pt x="0" y="0"/>
                </a:moveTo>
                <a:lnTo>
                  <a:pt x="3178831" y="0"/>
                </a:lnTo>
                <a:lnTo>
                  <a:pt x="3178831" y="3178831"/>
                </a:lnTo>
                <a:lnTo>
                  <a:pt x="0" y="3178831"/>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2"/>
            <a:stretch>
              <a:fillRect/>
            </a:stretch>
          </a:blipFill>
        </p:spPr>
        <p:txBody>
          <a:bodyPr/>
          <a:lstStyle/>
          <a:p>
            <a:endParaRPr lang="en-US"/>
          </a:p>
        </p:txBody>
      </p:sp>
      <p:sp>
        <p:nvSpPr>
          <p:cNvPr id="3" name="Freeform 3"/>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4" name="Freeform 4"/>
          <p:cNvSpPr/>
          <p:nvPr/>
        </p:nvSpPr>
        <p:spPr>
          <a:xfrm>
            <a:off x="3362008" y="742474"/>
            <a:ext cx="8548390" cy="8802051"/>
          </a:xfrm>
          <a:custGeom>
            <a:avLst/>
            <a:gdLst/>
            <a:ahLst/>
            <a:cxnLst/>
            <a:rect l="l" t="t" r="r" b="b"/>
            <a:pathLst>
              <a:path w="8548390" h="8802051">
                <a:moveTo>
                  <a:pt x="0" y="0"/>
                </a:moveTo>
                <a:lnTo>
                  <a:pt x="8548390" y="0"/>
                </a:lnTo>
                <a:lnTo>
                  <a:pt x="8548390" y="8802052"/>
                </a:lnTo>
                <a:lnTo>
                  <a:pt x="0" y="8802052"/>
                </a:lnTo>
                <a:lnTo>
                  <a:pt x="0" y="0"/>
                </a:lnTo>
                <a:close/>
              </a:path>
            </a:pathLst>
          </a:custGeom>
          <a:blipFill>
            <a:blip r:embed="rId4"/>
            <a:stretch>
              <a:fillRect l="-40208" t="-1460" r="-54216" b="-4752"/>
            </a:stretch>
          </a:blipFill>
        </p:spPr>
        <p:txBody>
          <a:bodyPr/>
          <a:lstStyle/>
          <a:p>
            <a:endParaRPr lang="en-US"/>
          </a:p>
        </p:txBody>
      </p:sp>
      <p:grpSp>
        <p:nvGrpSpPr>
          <p:cNvPr id="5" name="Group 5"/>
          <p:cNvGrpSpPr/>
          <p:nvPr/>
        </p:nvGrpSpPr>
        <p:grpSpPr>
          <a:xfrm>
            <a:off x="1339845" y="277276"/>
            <a:ext cx="5481224" cy="5139545"/>
            <a:chOff x="-6015" y="451160"/>
            <a:chExt cx="7308298" cy="6852728"/>
          </a:xfrm>
        </p:grpSpPr>
        <p:grpSp>
          <p:nvGrpSpPr>
            <p:cNvPr id="6" name="Group 6"/>
            <p:cNvGrpSpPr>
              <a:grpSpLocks noChangeAspect="1"/>
            </p:cNvGrpSpPr>
            <p:nvPr/>
          </p:nvGrpSpPr>
          <p:grpSpPr>
            <a:xfrm>
              <a:off x="-6015" y="451160"/>
              <a:ext cx="6846945" cy="6128430"/>
              <a:chOff x="-11430" y="857250"/>
              <a:chExt cx="13009880" cy="1164463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83C27"/>
              </a:solidFill>
              <a:ln w="12700">
                <a:solidFill>
                  <a:srgbClr val="000000"/>
                </a:solidFill>
              </a:ln>
            </p:spPr>
            <p:txBody>
              <a:bodyPr/>
              <a:lstStyle/>
              <a:p>
                <a:endParaRPr lang="en-US"/>
              </a:p>
            </p:txBody>
          </p:sp>
        </p:grpSp>
        <p:grpSp>
          <p:nvGrpSpPr>
            <p:cNvPr id="8" name="Group 8"/>
            <p:cNvGrpSpPr>
              <a:grpSpLocks noChangeAspect="1"/>
            </p:cNvGrpSpPr>
            <p:nvPr/>
          </p:nvGrpSpPr>
          <p:grpSpPr>
            <a:xfrm>
              <a:off x="455338" y="1175458"/>
              <a:ext cx="6846945" cy="6128430"/>
              <a:chOff x="-11430" y="857250"/>
              <a:chExt cx="13009880" cy="1164463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83C27"/>
              </a:solidFill>
              <a:ln w="12700">
                <a:solidFill>
                  <a:srgbClr val="000000"/>
                </a:solidFill>
              </a:ln>
            </p:spPr>
            <p:txBody>
              <a:bodyPr/>
              <a:lstStyle/>
              <a:p>
                <a:endParaRPr lang="en-US"/>
              </a:p>
            </p:txBody>
          </p:sp>
        </p:grpSp>
        <p:grpSp>
          <p:nvGrpSpPr>
            <p:cNvPr id="10" name="Group 10"/>
            <p:cNvGrpSpPr>
              <a:grpSpLocks noChangeAspect="1"/>
            </p:cNvGrpSpPr>
            <p:nvPr/>
          </p:nvGrpSpPr>
          <p:grpSpPr>
            <a:xfrm>
              <a:off x="109774" y="691411"/>
              <a:ext cx="7189464" cy="6435005"/>
              <a:chOff x="-11430" y="857250"/>
              <a:chExt cx="13009880" cy="1164463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9739" r="-19739"/>
                </a:stretch>
              </a:blipFill>
            </p:spPr>
            <p:txBody>
              <a:bodyPr/>
              <a:lstStyle/>
              <a:p>
                <a:endParaRPr lang="en-US"/>
              </a:p>
            </p:txBody>
          </p:sp>
        </p:grpSp>
      </p:grpSp>
      <p:grpSp>
        <p:nvGrpSpPr>
          <p:cNvPr id="12" name="Group 12"/>
          <p:cNvGrpSpPr/>
          <p:nvPr/>
        </p:nvGrpSpPr>
        <p:grpSpPr>
          <a:xfrm>
            <a:off x="1679635" y="5780617"/>
            <a:ext cx="4626305" cy="4337920"/>
            <a:chOff x="-5077" y="380792"/>
            <a:chExt cx="6168406" cy="5783893"/>
          </a:xfrm>
        </p:grpSpPr>
        <p:grpSp>
          <p:nvGrpSpPr>
            <p:cNvPr id="13" name="Group 13"/>
            <p:cNvGrpSpPr>
              <a:grpSpLocks noChangeAspect="1"/>
            </p:cNvGrpSpPr>
            <p:nvPr/>
          </p:nvGrpSpPr>
          <p:grpSpPr>
            <a:xfrm>
              <a:off x="-5077" y="380792"/>
              <a:ext cx="5779011" cy="5172565"/>
              <a:chOff x="-11430" y="857250"/>
              <a:chExt cx="13009880" cy="1164463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15" name="Group 15"/>
            <p:cNvGrpSpPr>
              <a:grpSpLocks noChangeAspect="1"/>
            </p:cNvGrpSpPr>
            <p:nvPr/>
          </p:nvGrpSpPr>
          <p:grpSpPr>
            <a:xfrm>
              <a:off x="384318" y="992120"/>
              <a:ext cx="5779011" cy="5172565"/>
              <a:chOff x="-11430" y="857250"/>
              <a:chExt cx="13009880" cy="11644630"/>
            </a:xfrm>
          </p:grpSpPr>
          <p:sp>
            <p:nvSpPr>
              <p:cNvPr id="16" name="Freeform 1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17" name="Group 17"/>
            <p:cNvGrpSpPr>
              <a:grpSpLocks noChangeAspect="1"/>
            </p:cNvGrpSpPr>
            <p:nvPr/>
          </p:nvGrpSpPr>
          <p:grpSpPr>
            <a:xfrm>
              <a:off x="92652" y="583569"/>
              <a:ext cx="6068106" cy="5431322"/>
              <a:chOff x="-11430" y="857250"/>
              <a:chExt cx="13009880" cy="11644630"/>
            </a:xfrm>
          </p:grpSpPr>
          <p:sp>
            <p:nvSpPr>
              <p:cNvPr id="18" name="Freeform 1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739" r="-19739"/>
                </a:stretch>
              </a:blipFill>
            </p:spPr>
            <p:txBody>
              <a:bodyPr/>
              <a:lstStyle/>
              <a:p>
                <a:endParaRPr lang="en-US"/>
              </a:p>
            </p:txBody>
          </p:sp>
        </p:grpSp>
      </p:grpSp>
      <p:sp>
        <p:nvSpPr>
          <p:cNvPr id="19" name="TextBox 19"/>
          <p:cNvSpPr txBox="1"/>
          <p:nvPr/>
        </p:nvSpPr>
        <p:spPr>
          <a:xfrm>
            <a:off x="8396178" y="2558780"/>
            <a:ext cx="8863122" cy="2936243"/>
          </a:xfrm>
          <a:prstGeom prst="rect">
            <a:avLst/>
          </a:prstGeom>
        </p:spPr>
        <p:txBody>
          <a:bodyPr lIns="0" tIns="0" rIns="0" bIns="0" rtlCol="0" anchor="t">
            <a:spAutoFit/>
          </a:bodyPr>
          <a:lstStyle/>
          <a:p>
            <a:pPr algn="r">
              <a:lnSpc>
                <a:spcPts val="7600"/>
              </a:lnSpc>
            </a:pPr>
            <a:r>
              <a:rPr lang="en-US" sz="7600" b="1">
                <a:solidFill>
                  <a:srgbClr val="1B4175"/>
                </a:solidFill>
                <a:latin typeface="Montserrat Heavy"/>
                <a:ea typeface="Montserrat Heavy"/>
                <a:cs typeface="Montserrat Heavy"/>
                <a:sym typeface="Montserrat Heavy"/>
              </a:rPr>
              <a:t>Plus, a </a:t>
            </a:r>
          </a:p>
          <a:p>
            <a:pPr algn="r">
              <a:lnSpc>
                <a:spcPts val="7600"/>
              </a:lnSpc>
            </a:pPr>
            <a:r>
              <a:rPr lang="en-US" sz="7600" b="1">
                <a:solidFill>
                  <a:srgbClr val="1B4175"/>
                </a:solidFill>
                <a:latin typeface="Montserrat Heavy"/>
                <a:ea typeface="Montserrat Heavy"/>
                <a:cs typeface="Montserrat Heavy"/>
                <a:sym typeface="Montserrat Heavy"/>
              </a:rPr>
              <a:t>BONUS </a:t>
            </a:r>
          </a:p>
          <a:p>
            <a:pPr algn="r">
              <a:lnSpc>
                <a:spcPts val="7600"/>
              </a:lnSpc>
            </a:pPr>
            <a:r>
              <a:rPr lang="en-US" sz="7600" b="1">
                <a:solidFill>
                  <a:srgbClr val="1B4175"/>
                </a:solidFill>
                <a:latin typeface="Montserrat Heavy"/>
                <a:ea typeface="Montserrat Heavy"/>
                <a:cs typeface="Montserrat Heavy"/>
                <a:sym typeface="Montserrat Heavy"/>
              </a:rPr>
              <a:t>MISSION</a:t>
            </a:r>
          </a:p>
        </p:txBody>
      </p:sp>
      <p:sp>
        <p:nvSpPr>
          <p:cNvPr id="20" name="TextBox 20"/>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21" name="TextBox 21"/>
          <p:cNvSpPr txBox="1"/>
          <p:nvPr/>
        </p:nvSpPr>
        <p:spPr>
          <a:xfrm>
            <a:off x="9805650" y="6259504"/>
            <a:ext cx="7453650" cy="957938"/>
          </a:xfrm>
          <a:prstGeom prst="rect">
            <a:avLst/>
          </a:prstGeom>
        </p:spPr>
        <p:txBody>
          <a:bodyPr lIns="0" tIns="0" rIns="0" bIns="0" rtlCol="0" anchor="t">
            <a:spAutoFit/>
          </a:bodyPr>
          <a:lstStyle/>
          <a:p>
            <a:pPr algn="r">
              <a:lnSpc>
                <a:spcPts val="3771"/>
              </a:lnSpc>
            </a:pPr>
            <a:r>
              <a:rPr lang="en-US" sz="3428" b="1">
                <a:solidFill>
                  <a:srgbClr val="EF8921"/>
                </a:solidFill>
                <a:latin typeface="Montserrat Heavy"/>
                <a:ea typeface="Montserrat Heavy"/>
                <a:cs typeface="Montserrat Heavy"/>
                <a:sym typeface="Montserrat Heavy"/>
              </a:rPr>
              <a:t>Shhhh...</a:t>
            </a:r>
          </a:p>
          <a:p>
            <a:pPr algn="r">
              <a:lnSpc>
                <a:spcPts val="3771"/>
              </a:lnSpc>
            </a:pPr>
            <a:r>
              <a:rPr lang="en-US" sz="3428" b="1">
                <a:solidFill>
                  <a:srgbClr val="EF8921"/>
                </a:solidFill>
                <a:latin typeface="Montserrat Heavy"/>
                <a:ea typeface="Montserrat Heavy"/>
                <a:cs typeface="Montserrat Heavy"/>
                <a:sym typeface="Montserrat Heavy"/>
              </a:rPr>
              <a:t>It’s a Surprise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6" name="TextBox 6"/>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HOW MANY TEAMS CAN ENTER?</a:t>
            </a:r>
          </a:p>
        </p:txBody>
      </p:sp>
      <p:sp>
        <p:nvSpPr>
          <p:cNvPr id="7" name="TextBox 7"/>
          <p:cNvSpPr txBox="1"/>
          <p:nvPr/>
        </p:nvSpPr>
        <p:spPr>
          <a:xfrm>
            <a:off x="1690350" y="2840427"/>
            <a:ext cx="8069023" cy="6540252"/>
          </a:xfrm>
          <a:prstGeom prst="rect">
            <a:avLst/>
          </a:prstGeom>
        </p:spPr>
        <p:txBody>
          <a:bodyPr lIns="0" tIns="0" rIns="0" bIns="0" rtlCol="0" anchor="t">
            <a:spAutoFit/>
          </a:bodyPr>
          <a:lstStyle/>
          <a:p>
            <a:pPr marL="661035" lvl="1" indent="-330200" algn="l">
              <a:lnSpc>
                <a:spcPts val="3371"/>
              </a:lnSpc>
              <a:buFont typeface="Arial"/>
              <a:buChar char="•"/>
            </a:pPr>
            <a:r>
              <a:rPr lang="en-US" sz="3050" b="1">
                <a:solidFill>
                  <a:srgbClr val="1B4175"/>
                </a:solidFill>
                <a:latin typeface="Montserrat Bold"/>
                <a:ea typeface="Montserrat Bold"/>
                <a:cs typeface="Montserrat Bold"/>
                <a:sym typeface="Montserrat Bold"/>
              </a:rPr>
              <a:t>The number of teams will vary depending on the regional event. </a:t>
            </a:r>
            <a:r>
              <a:rPr lang="en-US" sz="3050">
                <a:solidFill>
                  <a:srgbClr val="1B4175"/>
                </a:solidFill>
                <a:latin typeface="Montserrat"/>
                <a:ea typeface="Montserrat"/>
                <a:cs typeface="Montserrat"/>
                <a:sym typeface="Montserrat"/>
              </a:rPr>
              <a:t>More than one team per school/ instructor may be permitted, provided, that there are no common students (i.e., students can only participate on one team).</a:t>
            </a:r>
            <a:endParaRPr lang="en-US" sz="3050"/>
          </a:p>
          <a:p>
            <a:pPr algn="l">
              <a:lnSpc>
                <a:spcPts val="3371"/>
              </a:lnSpc>
            </a:pPr>
            <a:endParaRPr lang="en-US" sz="3064">
              <a:solidFill>
                <a:srgbClr val="1B4175"/>
              </a:solidFill>
              <a:latin typeface="Montserrat"/>
              <a:ea typeface="Montserrat"/>
              <a:cs typeface="Montserrat"/>
              <a:sym typeface="Montserrat"/>
            </a:endParaRPr>
          </a:p>
          <a:p>
            <a:pPr marL="661035" lvl="1" indent="-330200">
              <a:lnSpc>
                <a:spcPts val="3371"/>
              </a:lnSpc>
              <a:buFont typeface="Arial"/>
              <a:buChar char="•"/>
            </a:pPr>
            <a:r>
              <a:rPr lang="en-US" sz="3050">
                <a:solidFill>
                  <a:srgbClr val="1B4175"/>
                </a:solidFill>
                <a:latin typeface="Montserrat"/>
                <a:ea typeface="Montserrat"/>
                <a:cs typeface="Montserrat"/>
                <a:sym typeface="Montserrat"/>
              </a:rPr>
              <a:t>If the regional cannot host more than one team per school/instructor, teams are encouraged to hold an </a:t>
            </a:r>
            <a:r>
              <a:rPr lang="en-US" sz="3050" b="1">
                <a:solidFill>
                  <a:srgbClr val="1B4175"/>
                </a:solidFill>
                <a:latin typeface="Montserrat Bold"/>
                <a:ea typeface="Montserrat Bold"/>
                <a:cs typeface="Montserrat Bold"/>
                <a:sym typeface="Montserrat Bold"/>
              </a:rPr>
              <a:t>in-school run-off </a:t>
            </a:r>
            <a:r>
              <a:rPr lang="en-US" sz="3050">
                <a:solidFill>
                  <a:srgbClr val="1B4175"/>
                </a:solidFill>
                <a:latin typeface="Montserrat"/>
                <a:ea typeface="Montserrat"/>
                <a:cs typeface="Montserrat"/>
                <a:sym typeface="Montserrat"/>
              </a:rPr>
              <a:t>to determine  which team will represent their school/instructor at the competition.</a:t>
            </a:r>
            <a:endParaRPr lang="en-US" sz="3050">
              <a:solidFill>
                <a:srgbClr val="1B4175"/>
              </a:solidFill>
              <a:latin typeface="Montserrat"/>
              <a:ea typeface="Montserrat"/>
              <a:cs typeface="Montserrat"/>
            </a:endParaRPr>
          </a:p>
          <a:p>
            <a:pPr algn="l">
              <a:lnSpc>
                <a:spcPts val="3371"/>
              </a:lnSpc>
            </a:pPr>
            <a:endParaRPr lang="en-US" sz="3064">
              <a:solidFill>
                <a:srgbClr val="1B4175"/>
              </a:solidFill>
              <a:latin typeface="Montserrat"/>
              <a:ea typeface="Montserrat"/>
              <a:cs typeface="Montserrat"/>
              <a:sym typeface="Montserrat"/>
            </a:endParaRPr>
          </a:p>
        </p:txBody>
      </p:sp>
      <p:grpSp>
        <p:nvGrpSpPr>
          <p:cNvPr id="8" name="Group 8"/>
          <p:cNvGrpSpPr>
            <a:grpSpLocks noChangeAspect="1"/>
          </p:cNvGrpSpPr>
          <p:nvPr/>
        </p:nvGrpSpPr>
        <p:grpSpPr>
          <a:xfrm>
            <a:off x="11168654" y="2881364"/>
            <a:ext cx="6510758" cy="5827522"/>
            <a:chOff x="-11430" y="857250"/>
            <a:chExt cx="13009880" cy="1164463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0" name="Group 10"/>
          <p:cNvGrpSpPr>
            <a:grpSpLocks noChangeAspect="1"/>
          </p:cNvGrpSpPr>
          <p:nvPr/>
        </p:nvGrpSpPr>
        <p:grpSpPr>
          <a:xfrm>
            <a:off x="11607354" y="3570099"/>
            <a:ext cx="6510758" cy="5827522"/>
            <a:chOff x="-11430" y="857250"/>
            <a:chExt cx="13009880" cy="1164463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289125" y="3088221"/>
            <a:ext cx="6836458" cy="6119044"/>
            <a:chOff x="-11430" y="857250"/>
            <a:chExt cx="13009880" cy="1164463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29074" r="-10404"/>
              </a:stretch>
            </a:blipFill>
          </p:spPr>
          <p:txBody>
            <a:bodyPr/>
            <a:lstStyle/>
            <a:p>
              <a:endParaRPr lang="en-US"/>
            </a:p>
          </p:txBody>
        </p:sp>
      </p:grpSp>
      <p:grpSp>
        <p:nvGrpSpPr>
          <p:cNvPr id="14" name="Group 14"/>
          <p:cNvGrpSpPr/>
          <p:nvPr/>
        </p:nvGrpSpPr>
        <p:grpSpPr>
          <a:xfrm>
            <a:off x="10147152" y="6634960"/>
            <a:ext cx="3336074" cy="3128117"/>
            <a:chOff x="-3661" y="274593"/>
            <a:chExt cx="4448098" cy="4170822"/>
          </a:xfrm>
        </p:grpSpPr>
        <p:grpSp>
          <p:nvGrpSpPr>
            <p:cNvPr id="15" name="Group 15"/>
            <p:cNvGrpSpPr>
              <a:grpSpLocks noChangeAspect="1"/>
            </p:cNvGrpSpPr>
            <p:nvPr/>
          </p:nvGrpSpPr>
          <p:grpSpPr>
            <a:xfrm>
              <a:off x="-3661" y="274593"/>
              <a:ext cx="4167302" cy="3729988"/>
              <a:chOff x="-11430" y="857250"/>
              <a:chExt cx="13009880" cy="11644630"/>
            </a:xfrm>
          </p:grpSpPr>
          <p:sp>
            <p:nvSpPr>
              <p:cNvPr id="16" name="Freeform 1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7" name="Group 17"/>
            <p:cNvGrpSpPr>
              <a:grpSpLocks noChangeAspect="1"/>
            </p:cNvGrpSpPr>
            <p:nvPr/>
          </p:nvGrpSpPr>
          <p:grpSpPr>
            <a:xfrm>
              <a:off x="277135" y="715427"/>
              <a:ext cx="4167302" cy="3729988"/>
              <a:chOff x="-11430" y="857250"/>
              <a:chExt cx="13009880" cy="11644630"/>
            </a:xfrm>
          </p:grpSpPr>
          <p:sp>
            <p:nvSpPr>
              <p:cNvPr id="18" name="Freeform 1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9" name="Group 19"/>
            <p:cNvGrpSpPr>
              <a:grpSpLocks noChangeAspect="1"/>
            </p:cNvGrpSpPr>
            <p:nvPr/>
          </p:nvGrpSpPr>
          <p:grpSpPr>
            <a:xfrm>
              <a:off x="66813" y="420817"/>
              <a:ext cx="4375772" cy="3916581"/>
              <a:chOff x="-11430" y="857250"/>
              <a:chExt cx="13009880" cy="11644630"/>
            </a:xfrm>
          </p:grpSpPr>
          <p:sp>
            <p:nvSpPr>
              <p:cNvPr id="20" name="Freeform 2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739" r="-19739"/>
                </a:stretch>
              </a:blipFill>
            </p:spPr>
            <p:txBody>
              <a:bodyPr/>
              <a:lstStyle/>
              <a:p>
                <a:endParaRPr lang="en-US"/>
              </a:p>
            </p:txBody>
          </p:sp>
        </p:grpSp>
      </p:grpSp>
      <p:grpSp>
        <p:nvGrpSpPr>
          <p:cNvPr id="21" name="Group 21"/>
          <p:cNvGrpSpPr/>
          <p:nvPr/>
        </p:nvGrpSpPr>
        <p:grpSpPr>
          <a:xfrm>
            <a:off x="10147470" y="2335673"/>
            <a:ext cx="2949613" cy="2765745"/>
            <a:chOff x="-3237" y="242783"/>
            <a:chExt cx="3932816" cy="3687660"/>
          </a:xfrm>
        </p:grpSpPr>
        <p:grpSp>
          <p:nvGrpSpPr>
            <p:cNvPr id="22" name="Group 22"/>
            <p:cNvGrpSpPr>
              <a:grpSpLocks noChangeAspect="1"/>
            </p:cNvGrpSpPr>
            <p:nvPr/>
          </p:nvGrpSpPr>
          <p:grpSpPr>
            <a:xfrm>
              <a:off x="-3237" y="242783"/>
              <a:ext cx="3684548" cy="3297893"/>
              <a:chOff x="-11430" y="857250"/>
              <a:chExt cx="13009880" cy="11644630"/>
            </a:xfrm>
          </p:grpSpPr>
          <p:sp>
            <p:nvSpPr>
              <p:cNvPr id="23" name="Freeform 2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24" name="Group 24"/>
            <p:cNvGrpSpPr>
              <a:grpSpLocks noChangeAspect="1"/>
            </p:cNvGrpSpPr>
            <p:nvPr/>
          </p:nvGrpSpPr>
          <p:grpSpPr>
            <a:xfrm>
              <a:off x="245031" y="632550"/>
              <a:ext cx="3684548" cy="3297893"/>
              <a:chOff x="-11430" y="857250"/>
              <a:chExt cx="13009880" cy="11644630"/>
            </a:xfrm>
          </p:grpSpPr>
          <p:sp>
            <p:nvSpPr>
              <p:cNvPr id="25" name="Freeform 2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26" name="Group 26"/>
            <p:cNvGrpSpPr>
              <a:grpSpLocks noChangeAspect="1"/>
            </p:cNvGrpSpPr>
            <p:nvPr/>
          </p:nvGrpSpPr>
          <p:grpSpPr>
            <a:xfrm>
              <a:off x="59072" y="372068"/>
              <a:ext cx="3868867" cy="3462870"/>
              <a:chOff x="-11430" y="857250"/>
              <a:chExt cx="13009880" cy="11644630"/>
            </a:xfrm>
          </p:grpSpPr>
          <p:sp>
            <p:nvSpPr>
              <p:cNvPr id="27" name="Freeform 2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19739" r="-19739"/>
                </a:stretch>
              </a:blipFill>
            </p:spPr>
            <p:txBody>
              <a:bodyPr/>
              <a:lstStyle/>
              <a:p>
                <a:endParaRPr lang="en-US"/>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6" name="TextBox 6"/>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COMPETITION SAFETY</a:t>
            </a:r>
          </a:p>
        </p:txBody>
      </p:sp>
      <p:sp>
        <p:nvSpPr>
          <p:cNvPr id="7" name="TextBox 7"/>
          <p:cNvSpPr txBox="1"/>
          <p:nvPr/>
        </p:nvSpPr>
        <p:spPr>
          <a:xfrm>
            <a:off x="1690350" y="2666327"/>
            <a:ext cx="11996350" cy="7412286"/>
          </a:xfrm>
          <a:prstGeom prst="rect">
            <a:avLst/>
          </a:prstGeom>
        </p:spPr>
        <p:txBody>
          <a:bodyPr lIns="0" tIns="0" rIns="0" bIns="0" rtlCol="0" anchor="t">
            <a:spAutoFit/>
          </a:bodyPr>
          <a:lstStyle/>
          <a:p>
            <a:pPr algn="l">
              <a:lnSpc>
                <a:spcPts val="3371"/>
              </a:lnSpc>
            </a:pPr>
            <a:r>
              <a:rPr lang="en-US" sz="3050" b="1">
                <a:solidFill>
                  <a:srgbClr val="1B4175"/>
                </a:solidFill>
                <a:latin typeface="Montserrat Bold"/>
                <a:ea typeface="Montserrat Bold"/>
                <a:cs typeface="Montserrat Bold"/>
                <a:sym typeface="Montserrat Bold"/>
              </a:rPr>
              <a:t>Pre-competition:</a:t>
            </a:r>
          </a:p>
          <a:p>
            <a:pPr marL="661035" lvl="1" indent="-330200" algn="l">
              <a:lnSpc>
                <a:spcPts val="3371"/>
              </a:lnSpc>
              <a:buFont typeface="Arial"/>
              <a:buChar char="•"/>
            </a:pPr>
            <a:r>
              <a:rPr lang="en-US" sz="3050">
                <a:solidFill>
                  <a:srgbClr val="1B4175"/>
                </a:solidFill>
                <a:latin typeface="Montserrat Medium"/>
                <a:ea typeface="Montserrat Medium"/>
                <a:cs typeface="Montserrat Medium"/>
                <a:sym typeface="Montserrat Medium"/>
              </a:rPr>
              <a:t>Pneumatics/hydraulics quiz</a:t>
            </a:r>
            <a:endParaRPr lang="en-US" sz="3050">
              <a:solidFill>
                <a:srgbClr val="1B4175"/>
              </a:solidFill>
              <a:latin typeface="Montserrat Medium"/>
              <a:ea typeface="Montserrat Medium"/>
              <a:cs typeface="Montserrat Medium"/>
            </a:endParaRPr>
          </a:p>
          <a:p>
            <a:pPr marL="661035" lvl="1" indent="-330200" algn="l">
              <a:lnSpc>
                <a:spcPts val="3371"/>
              </a:lnSpc>
              <a:buFont typeface="Arial"/>
              <a:buChar char="•"/>
            </a:pPr>
            <a:r>
              <a:rPr lang="en-US" sz="3050">
                <a:solidFill>
                  <a:srgbClr val="1B4175"/>
                </a:solidFill>
                <a:latin typeface="Montserrat Medium"/>
                <a:ea typeface="Montserrat Medium"/>
                <a:cs typeface="Montserrat Medium"/>
                <a:sym typeface="Montserrat Medium"/>
              </a:rPr>
              <a:t>Safety inspection</a:t>
            </a:r>
            <a:endParaRPr lang="en-US" sz="3050">
              <a:solidFill>
                <a:srgbClr val="1B4175"/>
              </a:solidFill>
              <a:latin typeface="Montserrat Medium"/>
              <a:ea typeface="Montserrat Medium"/>
              <a:cs typeface="Montserrat Medium"/>
            </a:endParaRPr>
          </a:p>
          <a:p>
            <a:pPr marL="1322705" lvl="2" indent="-440690" algn="l">
              <a:lnSpc>
                <a:spcPts val="3371"/>
              </a:lnSpc>
              <a:buFont typeface="Arial"/>
              <a:buChar char="⚬"/>
            </a:pPr>
            <a:r>
              <a:rPr lang="en-US" sz="3050">
                <a:solidFill>
                  <a:srgbClr val="1B4175"/>
                </a:solidFill>
                <a:latin typeface="Montserrat Medium"/>
                <a:ea typeface="Montserrat Medium"/>
                <a:cs typeface="Montserrat Medium"/>
                <a:sym typeface="Montserrat Medium"/>
              </a:rPr>
              <a:t>Inspection sheet specific to each class posted online</a:t>
            </a:r>
            <a:endParaRPr lang="en-US" sz="3050">
              <a:solidFill>
                <a:srgbClr val="1B4175"/>
              </a:solidFill>
              <a:latin typeface="Montserrat Medium"/>
              <a:ea typeface="Montserrat Medium"/>
              <a:cs typeface="Montserrat Medium"/>
            </a:endParaRPr>
          </a:p>
          <a:p>
            <a:pPr marL="1322705" lvl="2" indent="-440690" algn="l">
              <a:lnSpc>
                <a:spcPts val="3371"/>
              </a:lnSpc>
              <a:buFont typeface="Arial"/>
              <a:buChar char="⚬"/>
            </a:pPr>
            <a:r>
              <a:rPr lang="en-US" sz="3050">
                <a:solidFill>
                  <a:srgbClr val="1B4175"/>
                </a:solidFill>
                <a:latin typeface="Montserrat Medium"/>
                <a:ea typeface="Montserrat Medium"/>
                <a:cs typeface="Montserrat Medium"/>
                <a:sym typeface="Montserrat Medium"/>
              </a:rPr>
              <a:t>Tutorial posted online walks through each line item on the sheet</a:t>
            </a:r>
            <a:endParaRPr lang="en-US" sz="3050">
              <a:solidFill>
                <a:srgbClr val="1B4175"/>
              </a:solidFill>
              <a:latin typeface="Montserrat Medium"/>
              <a:ea typeface="Montserrat Medium"/>
              <a:cs typeface="Montserrat Medium"/>
            </a:endParaRPr>
          </a:p>
          <a:p>
            <a:pPr marL="1322705" lvl="2" indent="-440690" algn="l">
              <a:lnSpc>
                <a:spcPts val="3371"/>
              </a:lnSpc>
              <a:buFont typeface="Arial"/>
              <a:buChar char="⚬"/>
            </a:pPr>
            <a:r>
              <a:rPr lang="en-US" sz="3050">
                <a:solidFill>
                  <a:srgbClr val="1B4175"/>
                </a:solidFill>
                <a:latin typeface="Montserrat Medium"/>
                <a:ea typeface="Montserrat Medium"/>
                <a:cs typeface="Montserrat Medium"/>
                <a:sym typeface="Montserrat Medium"/>
              </a:rPr>
              <a:t>Initial pre-competition safety inspection - RANGER &amp; EXPLORER advancing to the World Championship must submit info for review in advance of event</a:t>
            </a:r>
            <a:endParaRPr lang="en-US" sz="3050">
              <a:solidFill>
                <a:srgbClr val="1B4175"/>
              </a:solidFill>
              <a:latin typeface="Montserrat Medium"/>
              <a:ea typeface="Montserrat Medium"/>
              <a:cs typeface="Montserrat Medium"/>
            </a:endParaRPr>
          </a:p>
          <a:p>
            <a:pPr algn="l">
              <a:lnSpc>
                <a:spcPts val="3371"/>
              </a:lnSpc>
            </a:pPr>
            <a:endParaRPr lang="en-US" sz="3064" b="1">
              <a:solidFill>
                <a:srgbClr val="1B4175"/>
              </a:solidFill>
              <a:latin typeface="Montserrat Medium"/>
              <a:ea typeface="Montserrat Medium"/>
              <a:cs typeface="Montserrat Medium"/>
              <a:sym typeface="Montserrat Medium"/>
            </a:endParaRPr>
          </a:p>
          <a:p>
            <a:pPr algn="l">
              <a:lnSpc>
                <a:spcPts val="3371"/>
              </a:lnSpc>
            </a:pPr>
            <a:r>
              <a:rPr lang="en-US" sz="3050" b="1">
                <a:solidFill>
                  <a:srgbClr val="1B4175"/>
                </a:solidFill>
                <a:latin typeface="Montserrat Bold"/>
                <a:ea typeface="Montserrat Bold"/>
                <a:cs typeface="Montserrat Bold"/>
                <a:sym typeface="Montserrat Bold"/>
              </a:rPr>
              <a:t>At the event:</a:t>
            </a:r>
            <a:endParaRPr lang="en-US" sz="3050" b="1">
              <a:solidFill>
                <a:srgbClr val="1B4175"/>
              </a:solidFill>
              <a:latin typeface="Montserrat Bold"/>
              <a:ea typeface="Montserrat Bold"/>
              <a:cs typeface="Montserrat Bold"/>
            </a:endParaRPr>
          </a:p>
          <a:p>
            <a:pPr marL="661035" lvl="1" indent="-330200" algn="l">
              <a:lnSpc>
                <a:spcPts val="3371"/>
              </a:lnSpc>
              <a:buFont typeface="Arial"/>
              <a:buChar char="•"/>
            </a:pPr>
            <a:r>
              <a:rPr lang="en-US" sz="3050">
                <a:solidFill>
                  <a:srgbClr val="1B4175"/>
                </a:solidFill>
                <a:latin typeface="Montserrat Medium"/>
                <a:ea typeface="Montserrat Medium"/>
                <a:cs typeface="Montserrat Medium"/>
                <a:sym typeface="Montserrat Medium"/>
              </a:rPr>
              <a:t>Safety inspections</a:t>
            </a:r>
            <a:endParaRPr lang="en-US" sz="3050">
              <a:solidFill>
                <a:srgbClr val="1B4175"/>
              </a:solidFill>
              <a:latin typeface="Montserrat Medium"/>
              <a:ea typeface="Montserrat Medium"/>
              <a:cs typeface="Montserrat Medium"/>
            </a:endParaRPr>
          </a:p>
          <a:p>
            <a:pPr marL="661035" lvl="1" indent="-330200" algn="l">
              <a:lnSpc>
                <a:spcPts val="3371"/>
              </a:lnSpc>
              <a:buFont typeface="Arial"/>
              <a:buChar char="•"/>
            </a:pPr>
            <a:r>
              <a:rPr lang="en-US" sz="3050">
                <a:solidFill>
                  <a:srgbClr val="1B4175"/>
                </a:solidFill>
                <a:latin typeface="Montserrat Medium"/>
                <a:ea typeface="Montserrat Medium"/>
                <a:cs typeface="Montserrat Medium"/>
                <a:sym typeface="Montserrat Medium"/>
              </a:rPr>
              <a:t>Dedicated safety officers</a:t>
            </a:r>
            <a:endParaRPr lang="en-US" sz="3050">
              <a:solidFill>
                <a:srgbClr val="1B4175"/>
              </a:solidFill>
              <a:latin typeface="Montserrat Medium"/>
              <a:ea typeface="Montserrat Medium"/>
              <a:cs typeface="Montserrat Medium"/>
            </a:endParaRPr>
          </a:p>
          <a:p>
            <a:pPr marL="661035" lvl="1" indent="-330200" algn="l">
              <a:lnSpc>
                <a:spcPts val="3371"/>
              </a:lnSpc>
              <a:buFont typeface="Arial"/>
              <a:buChar char="•"/>
            </a:pPr>
            <a:r>
              <a:rPr lang="en-US" sz="3050">
                <a:solidFill>
                  <a:srgbClr val="1B4175"/>
                </a:solidFill>
                <a:latin typeface="Montserrat Medium"/>
                <a:ea typeface="Montserrat Medium"/>
                <a:cs typeface="Montserrat Medium"/>
                <a:sym typeface="Montserrat Medium"/>
              </a:rPr>
              <a:t>Process used at the World Championship - teams receive green "passed" safety cards that they must show before entering the water</a:t>
            </a:r>
            <a:endParaRPr lang="en-US" sz="3050">
              <a:solidFill>
                <a:srgbClr val="1B4175"/>
              </a:solidFill>
              <a:latin typeface="Montserrat Medium"/>
              <a:ea typeface="Montserrat Medium"/>
              <a:cs typeface="Montserrat Medium"/>
            </a:endParaRPr>
          </a:p>
          <a:p>
            <a:pPr algn="l">
              <a:lnSpc>
                <a:spcPts val="3371"/>
              </a:lnSpc>
            </a:pPr>
            <a:endParaRPr lang="en-US" sz="3064" b="1">
              <a:solidFill>
                <a:srgbClr val="1B4175"/>
              </a:solidFill>
              <a:latin typeface="Montserrat Medium"/>
              <a:ea typeface="Montserrat Medium"/>
              <a:cs typeface="Montserrat Medium"/>
              <a:sym typeface="Montserrat Medium"/>
            </a:endParaRPr>
          </a:p>
        </p:txBody>
      </p:sp>
      <p:grpSp>
        <p:nvGrpSpPr>
          <p:cNvPr id="8" name="Group 8"/>
          <p:cNvGrpSpPr/>
          <p:nvPr/>
        </p:nvGrpSpPr>
        <p:grpSpPr>
          <a:xfrm>
            <a:off x="14816140" y="2346764"/>
            <a:ext cx="2958120" cy="2773723"/>
            <a:chOff x="-3246" y="243483"/>
            <a:chExt cx="3944161" cy="3698298"/>
          </a:xfrm>
        </p:grpSpPr>
        <p:grpSp>
          <p:nvGrpSpPr>
            <p:cNvPr id="9" name="Group 9"/>
            <p:cNvGrpSpPr>
              <a:grpSpLocks noChangeAspect="1"/>
            </p:cNvGrpSpPr>
            <p:nvPr/>
          </p:nvGrpSpPr>
          <p:grpSpPr>
            <a:xfrm>
              <a:off x="-3246" y="243483"/>
              <a:ext cx="3695177" cy="3307407"/>
              <a:chOff x="-11430" y="857250"/>
              <a:chExt cx="13009880" cy="1164463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1" name="Group 11"/>
            <p:cNvGrpSpPr>
              <a:grpSpLocks noChangeAspect="1"/>
            </p:cNvGrpSpPr>
            <p:nvPr/>
          </p:nvGrpSpPr>
          <p:grpSpPr>
            <a:xfrm>
              <a:off x="245738" y="634374"/>
              <a:ext cx="3695177" cy="3307407"/>
              <a:chOff x="-11430" y="857250"/>
              <a:chExt cx="13009880" cy="1164463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3" name="Group 13"/>
            <p:cNvGrpSpPr>
              <a:grpSpLocks noChangeAspect="1"/>
            </p:cNvGrpSpPr>
            <p:nvPr/>
          </p:nvGrpSpPr>
          <p:grpSpPr>
            <a:xfrm>
              <a:off x="59243" y="373142"/>
              <a:ext cx="3880028" cy="3472860"/>
              <a:chOff x="-11430" y="857250"/>
              <a:chExt cx="13009880" cy="1164463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1953" r="-11953"/>
                </a:stretch>
              </a:blipFill>
            </p:spPr>
            <p:txBody>
              <a:bodyPr/>
              <a:lstStyle/>
              <a:p>
                <a:endParaRPr lang="en-US"/>
              </a:p>
            </p:txBody>
          </p:sp>
        </p:grpSp>
      </p:grpSp>
      <p:grpSp>
        <p:nvGrpSpPr>
          <p:cNvPr id="15" name="Group 15"/>
          <p:cNvGrpSpPr/>
          <p:nvPr/>
        </p:nvGrpSpPr>
        <p:grpSpPr>
          <a:xfrm>
            <a:off x="13696054" y="4321548"/>
            <a:ext cx="3227660" cy="3026459"/>
            <a:chOff x="-3542" y="265669"/>
            <a:chExt cx="4303545" cy="4035280"/>
          </a:xfrm>
        </p:grpSpPr>
        <p:grpSp>
          <p:nvGrpSpPr>
            <p:cNvPr id="16" name="Group 16"/>
            <p:cNvGrpSpPr>
              <a:grpSpLocks noChangeAspect="1"/>
            </p:cNvGrpSpPr>
            <p:nvPr/>
          </p:nvGrpSpPr>
          <p:grpSpPr>
            <a:xfrm>
              <a:off x="-3542" y="265669"/>
              <a:ext cx="4031874" cy="3608772"/>
              <a:chOff x="-11430" y="857250"/>
              <a:chExt cx="13009880" cy="11644630"/>
            </a:xfrm>
          </p:grpSpPr>
          <p:sp>
            <p:nvSpPr>
              <p:cNvPr id="17" name="Freeform 1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E7024"/>
              </a:solidFill>
              <a:ln w="12700">
                <a:solidFill>
                  <a:srgbClr val="000000"/>
                </a:solidFill>
              </a:ln>
            </p:spPr>
            <p:txBody>
              <a:bodyPr/>
              <a:lstStyle/>
              <a:p>
                <a:endParaRPr lang="en-US"/>
              </a:p>
            </p:txBody>
          </p:sp>
        </p:grpSp>
        <p:grpSp>
          <p:nvGrpSpPr>
            <p:cNvPr id="18" name="Group 18"/>
            <p:cNvGrpSpPr>
              <a:grpSpLocks noChangeAspect="1"/>
            </p:cNvGrpSpPr>
            <p:nvPr/>
          </p:nvGrpSpPr>
          <p:grpSpPr>
            <a:xfrm>
              <a:off x="268129" y="692177"/>
              <a:ext cx="4031874" cy="3608772"/>
              <a:chOff x="-11430" y="857250"/>
              <a:chExt cx="13009880" cy="11644630"/>
            </a:xfrm>
          </p:grpSpPr>
          <p:sp>
            <p:nvSpPr>
              <p:cNvPr id="19" name="Freeform 1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E7024"/>
              </a:solidFill>
              <a:ln w="12700">
                <a:solidFill>
                  <a:srgbClr val="000000"/>
                </a:solidFill>
              </a:ln>
            </p:spPr>
            <p:txBody>
              <a:bodyPr/>
              <a:lstStyle/>
              <a:p>
                <a:endParaRPr lang="en-US"/>
              </a:p>
            </p:txBody>
          </p:sp>
        </p:grpSp>
        <p:grpSp>
          <p:nvGrpSpPr>
            <p:cNvPr id="20" name="Group 20"/>
            <p:cNvGrpSpPr>
              <a:grpSpLocks noChangeAspect="1"/>
            </p:cNvGrpSpPr>
            <p:nvPr/>
          </p:nvGrpSpPr>
          <p:grpSpPr>
            <a:xfrm>
              <a:off x="64641" y="407142"/>
              <a:ext cx="4233570" cy="3789301"/>
              <a:chOff x="-11430" y="857250"/>
              <a:chExt cx="13009880" cy="11644630"/>
            </a:xfrm>
          </p:grpSpPr>
          <p:sp>
            <p:nvSpPr>
              <p:cNvPr id="21" name="Freeform 2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739" r="-19739"/>
                </a:stretch>
              </a:blipFill>
            </p:spPr>
            <p:txBody>
              <a:bodyPr/>
              <a:lstStyle/>
              <a:p>
                <a:endParaRPr lang="en-US"/>
              </a:p>
            </p:txBody>
          </p:sp>
        </p:grpSp>
      </p:grpSp>
      <p:grpSp>
        <p:nvGrpSpPr>
          <p:cNvPr id="22" name="Group 22"/>
          <p:cNvGrpSpPr/>
          <p:nvPr/>
        </p:nvGrpSpPr>
        <p:grpSpPr>
          <a:xfrm>
            <a:off x="15231370" y="6610619"/>
            <a:ext cx="2533769" cy="2375824"/>
            <a:chOff x="-2781" y="208555"/>
            <a:chExt cx="3378359" cy="3167765"/>
          </a:xfrm>
        </p:grpSpPr>
        <p:grpSp>
          <p:nvGrpSpPr>
            <p:cNvPr id="23" name="Group 23"/>
            <p:cNvGrpSpPr>
              <a:grpSpLocks noChangeAspect="1"/>
            </p:cNvGrpSpPr>
            <p:nvPr/>
          </p:nvGrpSpPr>
          <p:grpSpPr>
            <a:xfrm>
              <a:off x="-2781" y="208555"/>
              <a:ext cx="3165092" cy="2832949"/>
              <a:chOff x="-11430" y="857250"/>
              <a:chExt cx="13009880" cy="11644630"/>
            </a:xfrm>
          </p:grpSpPr>
          <p:sp>
            <p:nvSpPr>
              <p:cNvPr id="24" name="Freeform 2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25" name="Group 25"/>
            <p:cNvGrpSpPr>
              <a:grpSpLocks noChangeAspect="1"/>
            </p:cNvGrpSpPr>
            <p:nvPr/>
          </p:nvGrpSpPr>
          <p:grpSpPr>
            <a:xfrm>
              <a:off x="210486" y="543371"/>
              <a:ext cx="3165092" cy="2832949"/>
              <a:chOff x="-11430" y="857250"/>
              <a:chExt cx="13009880" cy="11644630"/>
            </a:xfrm>
          </p:grpSpPr>
          <p:sp>
            <p:nvSpPr>
              <p:cNvPr id="26" name="Freeform 2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27" name="Group 27"/>
            <p:cNvGrpSpPr>
              <a:grpSpLocks noChangeAspect="1"/>
            </p:cNvGrpSpPr>
            <p:nvPr/>
          </p:nvGrpSpPr>
          <p:grpSpPr>
            <a:xfrm>
              <a:off x="50744" y="319614"/>
              <a:ext cx="3323425" cy="2974667"/>
              <a:chOff x="-11430" y="857250"/>
              <a:chExt cx="13009880" cy="11644630"/>
            </a:xfrm>
          </p:grpSpPr>
          <p:sp>
            <p:nvSpPr>
              <p:cNvPr id="28" name="Freeform 2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19739" r="-19739"/>
                </a:stretch>
              </a:blipFill>
            </p:spPr>
            <p:txBody>
              <a:bodyPr/>
              <a:lstStyle/>
              <a:p>
                <a:endParaRPr lang="en-US"/>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grpSp>
        <p:nvGrpSpPr>
          <p:cNvPr id="5" name="Group 5"/>
          <p:cNvGrpSpPr/>
          <p:nvPr/>
        </p:nvGrpSpPr>
        <p:grpSpPr>
          <a:xfrm>
            <a:off x="13406534" y="2634180"/>
            <a:ext cx="3968972" cy="868360"/>
            <a:chOff x="36796" y="106623"/>
            <a:chExt cx="5291962" cy="1157814"/>
          </a:xfrm>
        </p:grpSpPr>
        <p:sp>
          <p:nvSpPr>
            <p:cNvPr id="6" name="Freeform 6"/>
            <p:cNvSpPr/>
            <p:nvPr/>
          </p:nvSpPr>
          <p:spPr>
            <a:xfrm rot="-250470">
              <a:off x="36796" y="125898"/>
              <a:ext cx="3500508" cy="1138539"/>
            </a:xfrm>
            <a:custGeom>
              <a:avLst/>
              <a:gdLst/>
              <a:ahLst/>
              <a:cxnLst/>
              <a:rect l="l" t="t" r="r" b="b"/>
              <a:pathLst>
                <a:path w="3500508" h="1138539">
                  <a:moveTo>
                    <a:pt x="0" y="0"/>
                  </a:moveTo>
                  <a:lnTo>
                    <a:pt x="3500508" y="0"/>
                  </a:lnTo>
                  <a:lnTo>
                    <a:pt x="3500508" y="1138539"/>
                  </a:lnTo>
                  <a:lnTo>
                    <a:pt x="0" y="1138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79848" y="142830"/>
              <a:ext cx="5148910" cy="1104675"/>
            </a:xfrm>
            <a:custGeom>
              <a:avLst/>
              <a:gdLst/>
              <a:ahLst/>
              <a:cxnLst/>
              <a:rect l="l" t="t" r="r" b="b"/>
              <a:pathLst>
                <a:path w="5148910" h="1104675">
                  <a:moveTo>
                    <a:pt x="0" y="0"/>
                  </a:moveTo>
                  <a:lnTo>
                    <a:pt x="5148910" y="0"/>
                  </a:lnTo>
                  <a:lnTo>
                    <a:pt x="5148910" y="1104675"/>
                  </a:lnTo>
                  <a:lnTo>
                    <a:pt x="0" y="11046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8"/>
            <p:cNvGrpSpPr/>
            <p:nvPr/>
          </p:nvGrpSpPr>
          <p:grpSpPr>
            <a:xfrm>
              <a:off x="179848" y="106623"/>
              <a:ext cx="4877628" cy="1038254"/>
              <a:chOff x="0" y="-47625"/>
              <a:chExt cx="1673190" cy="356156"/>
            </a:xfrm>
          </p:grpSpPr>
          <p:sp>
            <p:nvSpPr>
              <p:cNvPr id="9" name="Freeform 9"/>
              <p:cNvSpPr/>
              <p:nvPr/>
            </p:nvSpPr>
            <p:spPr>
              <a:xfrm>
                <a:off x="0" y="0"/>
                <a:ext cx="1673190" cy="308531"/>
              </a:xfrm>
              <a:custGeom>
                <a:avLst/>
                <a:gdLst/>
                <a:ahLst/>
                <a:cxnLst/>
                <a:rect l="l" t="t" r="r" b="b"/>
                <a:pathLst>
                  <a:path w="1673190" h="308531">
                    <a:moveTo>
                      <a:pt x="1469990" y="0"/>
                    </a:moveTo>
                    <a:cubicBezTo>
                      <a:pt x="1582215" y="0"/>
                      <a:pt x="1673190" y="69067"/>
                      <a:pt x="1673190" y="154265"/>
                    </a:cubicBezTo>
                    <a:cubicBezTo>
                      <a:pt x="1673190" y="239464"/>
                      <a:pt x="1582215" y="308531"/>
                      <a:pt x="1469990" y="308531"/>
                    </a:cubicBezTo>
                    <a:lnTo>
                      <a:pt x="203200" y="308531"/>
                    </a:lnTo>
                    <a:cubicBezTo>
                      <a:pt x="90976" y="308531"/>
                      <a:pt x="0" y="239464"/>
                      <a:pt x="0" y="154265"/>
                    </a:cubicBezTo>
                    <a:cubicBezTo>
                      <a:pt x="0" y="69067"/>
                      <a:pt x="90976" y="0"/>
                      <a:pt x="203200" y="0"/>
                    </a:cubicBezTo>
                    <a:close/>
                  </a:path>
                </a:pathLst>
              </a:custGeom>
              <a:solidFill>
                <a:srgbClr val="CBF2FF"/>
              </a:solidFill>
            </p:spPr>
            <p:txBody>
              <a:bodyPr/>
              <a:lstStyle/>
              <a:p>
                <a:endParaRPr lang="en-US"/>
              </a:p>
            </p:txBody>
          </p:sp>
          <p:sp>
            <p:nvSpPr>
              <p:cNvPr id="10" name="TextBox 10"/>
              <p:cNvSpPr txBox="1"/>
              <p:nvPr/>
            </p:nvSpPr>
            <p:spPr>
              <a:xfrm>
                <a:off x="0" y="-47625"/>
                <a:ext cx="1673190" cy="356156"/>
              </a:xfrm>
              <a:prstGeom prst="rect">
                <a:avLst/>
              </a:prstGeom>
            </p:spPr>
            <p:txBody>
              <a:bodyPr lIns="50800" tIns="50800" rIns="50800" bIns="50800" rtlCol="0" anchor="ctr"/>
              <a:lstStyle/>
              <a:p>
                <a:pPr algn="ctr">
                  <a:lnSpc>
                    <a:spcPts val="2606"/>
                  </a:lnSpc>
                </a:pPr>
                <a:endParaRPr/>
              </a:p>
            </p:txBody>
          </p:sp>
        </p:grpSp>
      </p:grpSp>
      <p:sp>
        <p:nvSpPr>
          <p:cNvPr id="11" name="Freeform 11"/>
          <p:cNvSpPr/>
          <p:nvPr/>
        </p:nvSpPr>
        <p:spPr>
          <a:xfrm rot="-250470">
            <a:off x="13619891" y="9085451"/>
            <a:ext cx="2625381" cy="853904"/>
          </a:xfrm>
          <a:custGeom>
            <a:avLst/>
            <a:gdLst/>
            <a:ahLst/>
            <a:cxnLst/>
            <a:rect l="l" t="t" r="r" b="b"/>
            <a:pathLst>
              <a:path w="2625381" h="853904">
                <a:moveTo>
                  <a:pt x="0" y="0"/>
                </a:moveTo>
                <a:lnTo>
                  <a:pt x="2625381" y="0"/>
                </a:lnTo>
                <a:lnTo>
                  <a:pt x="2625381" y="853904"/>
                </a:lnTo>
                <a:lnTo>
                  <a:pt x="0" y="8539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3727180" y="9098150"/>
            <a:ext cx="3861682" cy="828506"/>
          </a:xfrm>
          <a:custGeom>
            <a:avLst/>
            <a:gdLst/>
            <a:ahLst/>
            <a:cxnLst/>
            <a:rect l="l" t="t" r="r" b="b"/>
            <a:pathLst>
              <a:path w="3861682" h="828506">
                <a:moveTo>
                  <a:pt x="0" y="0"/>
                </a:moveTo>
                <a:lnTo>
                  <a:pt x="3861683" y="0"/>
                </a:lnTo>
                <a:lnTo>
                  <a:pt x="3861683" y="828507"/>
                </a:lnTo>
                <a:lnTo>
                  <a:pt x="0" y="828507"/>
                </a:lnTo>
                <a:lnTo>
                  <a:pt x="0" y="0"/>
                </a:lnTo>
                <a:close/>
              </a:path>
            </a:pathLst>
          </a:custGeom>
          <a:blipFill>
            <a:blip r:embed="rId7">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3" name="Group 13"/>
          <p:cNvGrpSpPr/>
          <p:nvPr/>
        </p:nvGrpSpPr>
        <p:grpSpPr>
          <a:xfrm>
            <a:off x="13727180" y="9070995"/>
            <a:ext cx="3658221" cy="778690"/>
            <a:chOff x="0" y="-47625"/>
            <a:chExt cx="1673190" cy="356156"/>
          </a:xfrm>
        </p:grpSpPr>
        <p:sp>
          <p:nvSpPr>
            <p:cNvPr id="14" name="Freeform 14"/>
            <p:cNvSpPr/>
            <p:nvPr/>
          </p:nvSpPr>
          <p:spPr>
            <a:xfrm>
              <a:off x="0" y="0"/>
              <a:ext cx="1673190" cy="308531"/>
            </a:xfrm>
            <a:custGeom>
              <a:avLst/>
              <a:gdLst/>
              <a:ahLst/>
              <a:cxnLst/>
              <a:rect l="l" t="t" r="r" b="b"/>
              <a:pathLst>
                <a:path w="1673190" h="308531">
                  <a:moveTo>
                    <a:pt x="1469990" y="0"/>
                  </a:moveTo>
                  <a:cubicBezTo>
                    <a:pt x="1582215" y="0"/>
                    <a:pt x="1673190" y="69067"/>
                    <a:pt x="1673190" y="154265"/>
                  </a:cubicBezTo>
                  <a:cubicBezTo>
                    <a:pt x="1673190" y="239464"/>
                    <a:pt x="1582215" y="308531"/>
                    <a:pt x="1469990" y="308531"/>
                  </a:cubicBezTo>
                  <a:lnTo>
                    <a:pt x="203200" y="308531"/>
                  </a:lnTo>
                  <a:cubicBezTo>
                    <a:pt x="90976" y="308531"/>
                    <a:pt x="0" y="239464"/>
                    <a:pt x="0" y="154265"/>
                  </a:cubicBezTo>
                  <a:cubicBezTo>
                    <a:pt x="0" y="69067"/>
                    <a:pt x="90976" y="0"/>
                    <a:pt x="203200" y="0"/>
                  </a:cubicBezTo>
                  <a:close/>
                </a:path>
              </a:pathLst>
            </a:custGeom>
            <a:solidFill>
              <a:srgbClr val="CBF2FF"/>
            </a:solidFill>
          </p:spPr>
          <p:txBody>
            <a:bodyPr/>
            <a:lstStyle/>
            <a:p>
              <a:endParaRPr lang="en-US"/>
            </a:p>
          </p:txBody>
        </p:sp>
        <p:sp>
          <p:nvSpPr>
            <p:cNvPr id="15" name="TextBox 15"/>
            <p:cNvSpPr txBox="1"/>
            <p:nvPr/>
          </p:nvSpPr>
          <p:spPr>
            <a:xfrm>
              <a:off x="0" y="-47625"/>
              <a:ext cx="1673190" cy="356156"/>
            </a:xfrm>
            <a:prstGeom prst="rect">
              <a:avLst/>
            </a:prstGeom>
          </p:spPr>
          <p:txBody>
            <a:bodyPr lIns="40096" tIns="40096" rIns="40096" bIns="40096" rtlCol="0" anchor="ctr"/>
            <a:lstStyle/>
            <a:p>
              <a:pPr algn="ctr">
                <a:lnSpc>
                  <a:spcPts val="2606"/>
                </a:lnSpc>
              </a:pPr>
              <a:endParaRPr/>
            </a:p>
          </p:txBody>
        </p:sp>
      </p:grpSp>
      <p:sp>
        <p:nvSpPr>
          <p:cNvPr id="16" name="Freeform 16"/>
          <p:cNvSpPr/>
          <p:nvPr/>
        </p:nvSpPr>
        <p:spPr>
          <a:xfrm rot="-250470">
            <a:off x="12358670" y="8012649"/>
            <a:ext cx="2625381" cy="853904"/>
          </a:xfrm>
          <a:custGeom>
            <a:avLst/>
            <a:gdLst/>
            <a:ahLst/>
            <a:cxnLst/>
            <a:rect l="l" t="t" r="r" b="b"/>
            <a:pathLst>
              <a:path w="2625381" h="853904">
                <a:moveTo>
                  <a:pt x="0" y="0"/>
                </a:moveTo>
                <a:lnTo>
                  <a:pt x="2625381" y="0"/>
                </a:lnTo>
                <a:lnTo>
                  <a:pt x="2625381" y="853904"/>
                </a:lnTo>
                <a:lnTo>
                  <a:pt x="0" y="853904"/>
                </a:lnTo>
                <a:lnTo>
                  <a:pt x="0" y="0"/>
                </a:lnTo>
                <a:close/>
              </a:path>
            </a:pathLst>
          </a:custGeom>
          <a:blipFill>
            <a:blip r:embed="rId5">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2465960" y="8025348"/>
            <a:ext cx="3861682" cy="828506"/>
          </a:xfrm>
          <a:custGeom>
            <a:avLst/>
            <a:gdLst/>
            <a:ahLst/>
            <a:cxnLst/>
            <a:rect l="l" t="t" r="r" b="b"/>
            <a:pathLst>
              <a:path w="3861682" h="828506">
                <a:moveTo>
                  <a:pt x="0" y="0"/>
                </a:moveTo>
                <a:lnTo>
                  <a:pt x="3861682" y="0"/>
                </a:lnTo>
                <a:lnTo>
                  <a:pt x="3861682" y="828506"/>
                </a:lnTo>
                <a:lnTo>
                  <a:pt x="0" y="828506"/>
                </a:lnTo>
                <a:lnTo>
                  <a:pt x="0" y="0"/>
                </a:lnTo>
                <a:close/>
              </a:path>
            </a:pathLst>
          </a:custGeom>
          <a:blipFill>
            <a:blip r:embed="rId7">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3600850" y="7992041"/>
            <a:ext cx="3988013" cy="855610"/>
          </a:xfrm>
          <a:custGeom>
            <a:avLst/>
            <a:gdLst/>
            <a:ahLst/>
            <a:cxnLst/>
            <a:rect l="l" t="t" r="r" b="b"/>
            <a:pathLst>
              <a:path w="3988013" h="855610">
                <a:moveTo>
                  <a:pt x="0" y="0"/>
                </a:moveTo>
                <a:lnTo>
                  <a:pt x="3988013" y="0"/>
                </a:lnTo>
                <a:lnTo>
                  <a:pt x="3988013" y="855610"/>
                </a:lnTo>
                <a:lnTo>
                  <a:pt x="0" y="855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19" name="Group 19"/>
          <p:cNvGrpSpPr/>
          <p:nvPr/>
        </p:nvGrpSpPr>
        <p:grpSpPr>
          <a:xfrm>
            <a:off x="12465960" y="7998193"/>
            <a:ext cx="4800027" cy="778690"/>
            <a:chOff x="0" y="-47625"/>
            <a:chExt cx="2195427" cy="356156"/>
          </a:xfrm>
        </p:grpSpPr>
        <p:sp>
          <p:nvSpPr>
            <p:cNvPr id="20" name="Freeform 20"/>
            <p:cNvSpPr/>
            <p:nvPr/>
          </p:nvSpPr>
          <p:spPr>
            <a:xfrm>
              <a:off x="0" y="0"/>
              <a:ext cx="2195427" cy="308531"/>
            </a:xfrm>
            <a:custGeom>
              <a:avLst/>
              <a:gdLst/>
              <a:ahLst/>
              <a:cxnLst/>
              <a:rect l="l" t="t" r="r" b="b"/>
              <a:pathLst>
                <a:path w="2195427" h="308531">
                  <a:moveTo>
                    <a:pt x="1992227" y="0"/>
                  </a:moveTo>
                  <a:cubicBezTo>
                    <a:pt x="2104452" y="0"/>
                    <a:pt x="2195427" y="69067"/>
                    <a:pt x="2195427" y="154265"/>
                  </a:cubicBezTo>
                  <a:cubicBezTo>
                    <a:pt x="2195427" y="239464"/>
                    <a:pt x="2104452" y="308531"/>
                    <a:pt x="1992227" y="308531"/>
                  </a:cubicBezTo>
                  <a:lnTo>
                    <a:pt x="203200" y="308531"/>
                  </a:lnTo>
                  <a:cubicBezTo>
                    <a:pt x="90976" y="308531"/>
                    <a:pt x="0" y="239464"/>
                    <a:pt x="0" y="154265"/>
                  </a:cubicBezTo>
                  <a:cubicBezTo>
                    <a:pt x="0" y="69067"/>
                    <a:pt x="90976" y="0"/>
                    <a:pt x="203200" y="0"/>
                  </a:cubicBezTo>
                  <a:close/>
                </a:path>
              </a:pathLst>
            </a:custGeom>
            <a:solidFill>
              <a:srgbClr val="CBF2FF"/>
            </a:solidFill>
          </p:spPr>
          <p:txBody>
            <a:bodyPr/>
            <a:lstStyle/>
            <a:p>
              <a:endParaRPr lang="en-US"/>
            </a:p>
          </p:txBody>
        </p:sp>
        <p:sp>
          <p:nvSpPr>
            <p:cNvPr id="21" name="TextBox 21"/>
            <p:cNvSpPr txBox="1"/>
            <p:nvPr/>
          </p:nvSpPr>
          <p:spPr>
            <a:xfrm>
              <a:off x="0" y="-47625"/>
              <a:ext cx="2195427" cy="356156"/>
            </a:xfrm>
            <a:prstGeom prst="rect">
              <a:avLst/>
            </a:prstGeom>
          </p:spPr>
          <p:txBody>
            <a:bodyPr lIns="40096" tIns="40096" rIns="40096" bIns="40096" rtlCol="0" anchor="ctr"/>
            <a:lstStyle/>
            <a:p>
              <a:pPr algn="ctr">
                <a:lnSpc>
                  <a:spcPts val="2606"/>
                </a:lnSpc>
              </a:pPr>
              <a:endParaRPr/>
            </a:p>
          </p:txBody>
        </p:sp>
      </p:grpSp>
      <p:sp>
        <p:nvSpPr>
          <p:cNvPr id="22" name="Freeform 22"/>
          <p:cNvSpPr/>
          <p:nvPr/>
        </p:nvSpPr>
        <p:spPr>
          <a:xfrm rot="-250470">
            <a:off x="11708986" y="6939846"/>
            <a:ext cx="2625381" cy="853904"/>
          </a:xfrm>
          <a:custGeom>
            <a:avLst/>
            <a:gdLst/>
            <a:ahLst/>
            <a:cxnLst/>
            <a:rect l="l" t="t" r="r" b="b"/>
            <a:pathLst>
              <a:path w="2625381" h="853904">
                <a:moveTo>
                  <a:pt x="0" y="0"/>
                </a:moveTo>
                <a:lnTo>
                  <a:pt x="2625381" y="0"/>
                </a:lnTo>
                <a:lnTo>
                  <a:pt x="2625381" y="853905"/>
                </a:lnTo>
                <a:lnTo>
                  <a:pt x="0" y="853905"/>
                </a:lnTo>
                <a:lnTo>
                  <a:pt x="0" y="0"/>
                </a:lnTo>
                <a:close/>
              </a:path>
            </a:pathLst>
          </a:custGeom>
          <a:blipFill>
            <a:blip r:embed="rId5">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rot="156173">
            <a:off x="11816275" y="6939197"/>
            <a:ext cx="3923899" cy="841855"/>
          </a:xfrm>
          <a:custGeom>
            <a:avLst/>
            <a:gdLst/>
            <a:ahLst/>
            <a:cxnLst/>
            <a:rect l="l" t="t" r="r" b="b"/>
            <a:pathLst>
              <a:path w="3923899" h="841855">
                <a:moveTo>
                  <a:pt x="0" y="0"/>
                </a:moveTo>
                <a:lnTo>
                  <a:pt x="3923899" y="0"/>
                </a:lnTo>
                <a:lnTo>
                  <a:pt x="3923899" y="841855"/>
                </a:lnTo>
                <a:lnTo>
                  <a:pt x="0" y="841855"/>
                </a:lnTo>
                <a:lnTo>
                  <a:pt x="0" y="0"/>
                </a:lnTo>
                <a:close/>
              </a:path>
            </a:pathLst>
          </a:custGeom>
          <a:blipFill>
            <a:blip r:embed="rId7">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3592294" y="6925442"/>
            <a:ext cx="3988013" cy="855610"/>
          </a:xfrm>
          <a:custGeom>
            <a:avLst/>
            <a:gdLst/>
            <a:ahLst/>
            <a:cxnLst/>
            <a:rect l="l" t="t" r="r" b="b"/>
            <a:pathLst>
              <a:path w="3988013" h="855610">
                <a:moveTo>
                  <a:pt x="0" y="0"/>
                </a:moveTo>
                <a:lnTo>
                  <a:pt x="3988013" y="0"/>
                </a:lnTo>
                <a:lnTo>
                  <a:pt x="3988013" y="855610"/>
                </a:lnTo>
                <a:lnTo>
                  <a:pt x="0" y="855610"/>
                </a:lnTo>
                <a:lnTo>
                  <a:pt x="0" y="0"/>
                </a:lnTo>
                <a:close/>
              </a:path>
            </a:pathLst>
          </a:custGeom>
          <a:blipFill>
            <a:blip r:embed="rId7">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5" name="Group 25"/>
          <p:cNvGrpSpPr/>
          <p:nvPr/>
        </p:nvGrpSpPr>
        <p:grpSpPr>
          <a:xfrm>
            <a:off x="11816275" y="6925391"/>
            <a:ext cx="5559231" cy="778690"/>
            <a:chOff x="0" y="-47625"/>
            <a:chExt cx="2542670" cy="356156"/>
          </a:xfrm>
        </p:grpSpPr>
        <p:sp>
          <p:nvSpPr>
            <p:cNvPr id="26" name="Freeform 26"/>
            <p:cNvSpPr/>
            <p:nvPr/>
          </p:nvSpPr>
          <p:spPr>
            <a:xfrm>
              <a:off x="0" y="0"/>
              <a:ext cx="2542670" cy="308531"/>
            </a:xfrm>
            <a:custGeom>
              <a:avLst/>
              <a:gdLst/>
              <a:ahLst/>
              <a:cxnLst/>
              <a:rect l="l" t="t" r="r" b="b"/>
              <a:pathLst>
                <a:path w="2542670" h="308531">
                  <a:moveTo>
                    <a:pt x="2339470" y="0"/>
                  </a:moveTo>
                  <a:cubicBezTo>
                    <a:pt x="2451695" y="0"/>
                    <a:pt x="2542670" y="69067"/>
                    <a:pt x="2542670" y="154265"/>
                  </a:cubicBezTo>
                  <a:cubicBezTo>
                    <a:pt x="2542670" y="239464"/>
                    <a:pt x="2451695" y="308531"/>
                    <a:pt x="2339470" y="308531"/>
                  </a:cubicBezTo>
                  <a:lnTo>
                    <a:pt x="203200" y="308531"/>
                  </a:lnTo>
                  <a:cubicBezTo>
                    <a:pt x="90976" y="308531"/>
                    <a:pt x="0" y="239464"/>
                    <a:pt x="0" y="154265"/>
                  </a:cubicBezTo>
                  <a:cubicBezTo>
                    <a:pt x="0" y="69067"/>
                    <a:pt x="90976" y="0"/>
                    <a:pt x="203200" y="0"/>
                  </a:cubicBezTo>
                  <a:close/>
                </a:path>
              </a:pathLst>
            </a:custGeom>
            <a:solidFill>
              <a:srgbClr val="CBF2FF"/>
            </a:solidFill>
          </p:spPr>
          <p:txBody>
            <a:bodyPr/>
            <a:lstStyle/>
            <a:p>
              <a:endParaRPr lang="en-US"/>
            </a:p>
          </p:txBody>
        </p:sp>
        <p:sp>
          <p:nvSpPr>
            <p:cNvPr id="27" name="TextBox 27"/>
            <p:cNvSpPr txBox="1"/>
            <p:nvPr/>
          </p:nvSpPr>
          <p:spPr>
            <a:xfrm>
              <a:off x="0" y="-47625"/>
              <a:ext cx="2542670" cy="356156"/>
            </a:xfrm>
            <a:prstGeom prst="rect">
              <a:avLst/>
            </a:prstGeom>
          </p:spPr>
          <p:txBody>
            <a:bodyPr lIns="40096" tIns="40096" rIns="40096" bIns="40096" rtlCol="0" anchor="ctr"/>
            <a:lstStyle/>
            <a:p>
              <a:pPr algn="ctr">
                <a:lnSpc>
                  <a:spcPts val="2606"/>
                </a:lnSpc>
              </a:pPr>
              <a:endParaRPr/>
            </a:p>
          </p:txBody>
        </p:sp>
      </p:grpSp>
      <p:grpSp>
        <p:nvGrpSpPr>
          <p:cNvPr id="28" name="Group 28"/>
          <p:cNvGrpSpPr/>
          <p:nvPr/>
        </p:nvGrpSpPr>
        <p:grpSpPr>
          <a:xfrm>
            <a:off x="14903936" y="4102709"/>
            <a:ext cx="2580403" cy="2419553"/>
            <a:chOff x="-2832" y="212394"/>
            <a:chExt cx="3440539" cy="3226070"/>
          </a:xfrm>
        </p:grpSpPr>
        <p:grpSp>
          <p:nvGrpSpPr>
            <p:cNvPr id="29" name="Group 29"/>
            <p:cNvGrpSpPr>
              <a:grpSpLocks noChangeAspect="1"/>
            </p:cNvGrpSpPr>
            <p:nvPr/>
          </p:nvGrpSpPr>
          <p:grpSpPr>
            <a:xfrm>
              <a:off x="-2832" y="212394"/>
              <a:ext cx="3223347" cy="2885091"/>
              <a:chOff x="-11430" y="857250"/>
              <a:chExt cx="13009880" cy="11644630"/>
            </a:xfrm>
          </p:grpSpPr>
          <p:sp>
            <p:nvSpPr>
              <p:cNvPr id="30" name="Freeform 3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31" name="Group 31"/>
            <p:cNvGrpSpPr>
              <a:grpSpLocks noChangeAspect="1"/>
            </p:cNvGrpSpPr>
            <p:nvPr/>
          </p:nvGrpSpPr>
          <p:grpSpPr>
            <a:xfrm>
              <a:off x="214360" y="553373"/>
              <a:ext cx="3223347" cy="2885091"/>
              <a:chOff x="-11430" y="857250"/>
              <a:chExt cx="13009880" cy="11644630"/>
            </a:xfrm>
          </p:grpSpPr>
          <p:sp>
            <p:nvSpPr>
              <p:cNvPr id="32" name="Freeform 3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33" name="Group 33"/>
            <p:cNvGrpSpPr>
              <a:grpSpLocks noChangeAspect="1"/>
            </p:cNvGrpSpPr>
            <p:nvPr/>
          </p:nvGrpSpPr>
          <p:grpSpPr>
            <a:xfrm>
              <a:off x="51678" y="325496"/>
              <a:ext cx="3384595" cy="3029417"/>
              <a:chOff x="-11430" y="857250"/>
              <a:chExt cx="13009880" cy="11644630"/>
            </a:xfrm>
          </p:grpSpPr>
          <p:sp>
            <p:nvSpPr>
              <p:cNvPr id="34" name="Freeform 3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5"/>
                <a:stretch>
                  <a:fillRect l="-19656" r="-19656"/>
                </a:stretch>
              </a:blipFill>
            </p:spPr>
            <p:txBody>
              <a:bodyPr/>
              <a:lstStyle/>
              <a:p>
                <a:endParaRPr lang="en-US"/>
              </a:p>
            </p:txBody>
          </p:sp>
        </p:grpSp>
      </p:grpSp>
      <p:grpSp>
        <p:nvGrpSpPr>
          <p:cNvPr id="35" name="Group 35"/>
          <p:cNvGrpSpPr/>
          <p:nvPr/>
        </p:nvGrpSpPr>
        <p:grpSpPr>
          <a:xfrm>
            <a:off x="12253082" y="3691388"/>
            <a:ext cx="2625381" cy="888603"/>
            <a:chOff x="36796" y="125898"/>
            <a:chExt cx="3500508" cy="1184804"/>
          </a:xfrm>
        </p:grpSpPr>
        <p:sp>
          <p:nvSpPr>
            <p:cNvPr id="36" name="Freeform 36"/>
            <p:cNvSpPr/>
            <p:nvPr/>
          </p:nvSpPr>
          <p:spPr>
            <a:xfrm rot="-250470">
              <a:off x="36796" y="125898"/>
              <a:ext cx="3500508" cy="1138539"/>
            </a:xfrm>
            <a:custGeom>
              <a:avLst/>
              <a:gdLst/>
              <a:ahLst/>
              <a:cxnLst/>
              <a:rect l="l" t="t" r="r" b="b"/>
              <a:pathLst>
                <a:path w="3500508" h="1138539">
                  <a:moveTo>
                    <a:pt x="0" y="0"/>
                  </a:moveTo>
                  <a:lnTo>
                    <a:pt x="3500508" y="0"/>
                  </a:lnTo>
                  <a:lnTo>
                    <a:pt x="3500508" y="1138539"/>
                  </a:lnTo>
                  <a:lnTo>
                    <a:pt x="0" y="11385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7" name="Freeform 37"/>
            <p:cNvSpPr/>
            <p:nvPr/>
          </p:nvSpPr>
          <p:spPr>
            <a:xfrm rot="-365717">
              <a:off x="223712" y="159769"/>
              <a:ext cx="3070614" cy="1150933"/>
            </a:xfrm>
            <a:custGeom>
              <a:avLst/>
              <a:gdLst/>
              <a:ahLst/>
              <a:cxnLst/>
              <a:rect l="l" t="t" r="r" b="b"/>
              <a:pathLst>
                <a:path w="3070614" h="1150933">
                  <a:moveTo>
                    <a:pt x="0" y="0"/>
                  </a:moveTo>
                  <a:lnTo>
                    <a:pt x="3070614" y="0"/>
                  </a:lnTo>
                  <a:lnTo>
                    <a:pt x="3070614" y="1150933"/>
                  </a:lnTo>
                  <a:lnTo>
                    <a:pt x="0" y="11509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38" name="Group 38"/>
            <p:cNvGrpSpPr/>
            <p:nvPr/>
          </p:nvGrpSpPr>
          <p:grpSpPr>
            <a:xfrm>
              <a:off x="259693" y="146691"/>
              <a:ext cx="2834220" cy="1038254"/>
              <a:chOff x="0" y="-47625"/>
              <a:chExt cx="972233" cy="356156"/>
            </a:xfrm>
          </p:grpSpPr>
          <p:sp>
            <p:nvSpPr>
              <p:cNvPr id="39" name="Freeform 39"/>
              <p:cNvSpPr/>
              <p:nvPr/>
            </p:nvSpPr>
            <p:spPr>
              <a:xfrm>
                <a:off x="0" y="0"/>
                <a:ext cx="972233" cy="308531"/>
              </a:xfrm>
              <a:custGeom>
                <a:avLst/>
                <a:gdLst/>
                <a:ahLst/>
                <a:cxnLst/>
                <a:rect l="l" t="t" r="r" b="b"/>
                <a:pathLst>
                  <a:path w="972233" h="308531">
                    <a:moveTo>
                      <a:pt x="769033" y="0"/>
                    </a:moveTo>
                    <a:cubicBezTo>
                      <a:pt x="881257" y="0"/>
                      <a:pt x="972233" y="69067"/>
                      <a:pt x="972233" y="154265"/>
                    </a:cubicBezTo>
                    <a:cubicBezTo>
                      <a:pt x="972233" y="239464"/>
                      <a:pt x="881257" y="308531"/>
                      <a:pt x="769033" y="308531"/>
                    </a:cubicBezTo>
                    <a:lnTo>
                      <a:pt x="203200" y="308531"/>
                    </a:lnTo>
                    <a:cubicBezTo>
                      <a:pt x="90976" y="308531"/>
                      <a:pt x="0" y="239464"/>
                      <a:pt x="0" y="154265"/>
                    </a:cubicBezTo>
                    <a:cubicBezTo>
                      <a:pt x="0" y="69067"/>
                      <a:pt x="90976" y="0"/>
                      <a:pt x="203200" y="0"/>
                    </a:cubicBezTo>
                    <a:close/>
                  </a:path>
                </a:pathLst>
              </a:custGeom>
              <a:solidFill>
                <a:srgbClr val="CBF2FF"/>
              </a:solidFill>
            </p:spPr>
            <p:txBody>
              <a:bodyPr/>
              <a:lstStyle/>
              <a:p>
                <a:endParaRPr lang="en-US"/>
              </a:p>
            </p:txBody>
          </p:sp>
          <p:sp>
            <p:nvSpPr>
              <p:cNvPr id="40" name="TextBox 40"/>
              <p:cNvSpPr txBox="1"/>
              <p:nvPr/>
            </p:nvSpPr>
            <p:spPr>
              <a:xfrm>
                <a:off x="0" y="-47625"/>
                <a:ext cx="972233" cy="356156"/>
              </a:xfrm>
              <a:prstGeom prst="rect">
                <a:avLst/>
              </a:prstGeom>
            </p:spPr>
            <p:txBody>
              <a:bodyPr lIns="40096" tIns="40096" rIns="40096" bIns="40096" rtlCol="0" anchor="ctr"/>
              <a:lstStyle/>
              <a:p>
                <a:pPr algn="ctr">
                  <a:lnSpc>
                    <a:spcPts val="2606"/>
                  </a:lnSpc>
                </a:pPr>
                <a:endParaRPr/>
              </a:p>
            </p:txBody>
          </p:sp>
        </p:grpSp>
      </p:grpSp>
      <p:grpSp>
        <p:nvGrpSpPr>
          <p:cNvPr id="41" name="Group 41"/>
          <p:cNvGrpSpPr/>
          <p:nvPr/>
        </p:nvGrpSpPr>
        <p:grpSpPr>
          <a:xfrm>
            <a:off x="11708986" y="4794241"/>
            <a:ext cx="2625381" cy="888603"/>
            <a:chOff x="36796" y="125898"/>
            <a:chExt cx="3500508" cy="1184804"/>
          </a:xfrm>
        </p:grpSpPr>
        <p:sp>
          <p:nvSpPr>
            <p:cNvPr id="42" name="Freeform 42"/>
            <p:cNvSpPr/>
            <p:nvPr/>
          </p:nvSpPr>
          <p:spPr>
            <a:xfrm rot="-250470">
              <a:off x="36796" y="125898"/>
              <a:ext cx="3500508" cy="1138539"/>
            </a:xfrm>
            <a:custGeom>
              <a:avLst/>
              <a:gdLst/>
              <a:ahLst/>
              <a:cxnLst/>
              <a:rect l="l" t="t" r="r" b="b"/>
              <a:pathLst>
                <a:path w="3500508" h="1138539">
                  <a:moveTo>
                    <a:pt x="0" y="0"/>
                  </a:moveTo>
                  <a:lnTo>
                    <a:pt x="3500508" y="0"/>
                  </a:lnTo>
                  <a:lnTo>
                    <a:pt x="3500508" y="1138539"/>
                  </a:lnTo>
                  <a:lnTo>
                    <a:pt x="0" y="1138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3" name="Freeform 43"/>
            <p:cNvSpPr/>
            <p:nvPr/>
          </p:nvSpPr>
          <p:spPr>
            <a:xfrm rot="-365717">
              <a:off x="223712" y="159769"/>
              <a:ext cx="3070614" cy="1150933"/>
            </a:xfrm>
            <a:custGeom>
              <a:avLst/>
              <a:gdLst/>
              <a:ahLst/>
              <a:cxnLst/>
              <a:rect l="l" t="t" r="r" b="b"/>
              <a:pathLst>
                <a:path w="3070614" h="1150933">
                  <a:moveTo>
                    <a:pt x="0" y="0"/>
                  </a:moveTo>
                  <a:lnTo>
                    <a:pt x="3070614" y="0"/>
                  </a:lnTo>
                  <a:lnTo>
                    <a:pt x="3070614" y="1150933"/>
                  </a:lnTo>
                  <a:lnTo>
                    <a:pt x="0" y="11509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44" name="Group 44"/>
            <p:cNvGrpSpPr/>
            <p:nvPr/>
          </p:nvGrpSpPr>
          <p:grpSpPr>
            <a:xfrm>
              <a:off x="259693" y="146691"/>
              <a:ext cx="2834220" cy="1038254"/>
              <a:chOff x="0" y="-47625"/>
              <a:chExt cx="972233" cy="356156"/>
            </a:xfrm>
          </p:grpSpPr>
          <p:sp>
            <p:nvSpPr>
              <p:cNvPr id="45" name="Freeform 45"/>
              <p:cNvSpPr/>
              <p:nvPr/>
            </p:nvSpPr>
            <p:spPr>
              <a:xfrm>
                <a:off x="0" y="0"/>
                <a:ext cx="972233" cy="308531"/>
              </a:xfrm>
              <a:custGeom>
                <a:avLst/>
                <a:gdLst/>
                <a:ahLst/>
                <a:cxnLst/>
                <a:rect l="l" t="t" r="r" b="b"/>
                <a:pathLst>
                  <a:path w="972233" h="308531">
                    <a:moveTo>
                      <a:pt x="769033" y="0"/>
                    </a:moveTo>
                    <a:cubicBezTo>
                      <a:pt x="881257" y="0"/>
                      <a:pt x="972233" y="69067"/>
                      <a:pt x="972233" y="154265"/>
                    </a:cubicBezTo>
                    <a:cubicBezTo>
                      <a:pt x="972233" y="239464"/>
                      <a:pt x="881257" y="308531"/>
                      <a:pt x="769033" y="308531"/>
                    </a:cubicBezTo>
                    <a:lnTo>
                      <a:pt x="203200" y="308531"/>
                    </a:lnTo>
                    <a:cubicBezTo>
                      <a:pt x="90976" y="308531"/>
                      <a:pt x="0" y="239464"/>
                      <a:pt x="0" y="154265"/>
                    </a:cubicBezTo>
                    <a:cubicBezTo>
                      <a:pt x="0" y="69067"/>
                      <a:pt x="90976" y="0"/>
                      <a:pt x="203200" y="0"/>
                    </a:cubicBezTo>
                    <a:close/>
                  </a:path>
                </a:pathLst>
              </a:custGeom>
              <a:solidFill>
                <a:srgbClr val="CBF2FF"/>
              </a:solidFill>
            </p:spPr>
            <p:txBody>
              <a:bodyPr/>
              <a:lstStyle/>
              <a:p>
                <a:endParaRPr lang="en-US"/>
              </a:p>
            </p:txBody>
          </p:sp>
          <p:sp>
            <p:nvSpPr>
              <p:cNvPr id="46" name="TextBox 46"/>
              <p:cNvSpPr txBox="1"/>
              <p:nvPr/>
            </p:nvSpPr>
            <p:spPr>
              <a:xfrm>
                <a:off x="0" y="-47625"/>
                <a:ext cx="972233" cy="356156"/>
              </a:xfrm>
              <a:prstGeom prst="rect">
                <a:avLst/>
              </a:prstGeom>
            </p:spPr>
            <p:txBody>
              <a:bodyPr lIns="40096" tIns="40096" rIns="40096" bIns="40096" rtlCol="0" anchor="ctr"/>
              <a:lstStyle/>
              <a:p>
                <a:pPr algn="ctr">
                  <a:lnSpc>
                    <a:spcPts val="2606"/>
                  </a:lnSpc>
                </a:pPr>
                <a:endParaRPr/>
              </a:p>
            </p:txBody>
          </p:sp>
        </p:grpSp>
      </p:grpSp>
      <p:sp>
        <p:nvSpPr>
          <p:cNvPr id="47" name="Freeform 47"/>
          <p:cNvSpPr/>
          <p:nvPr/>
        </p:nvSpPr>
        <p:spPr>
          <a:xfrm>
            <a:off x="11681389" y="5814825"/>
            <a:ext cx="2770773" cy="901193"/>
          </a:xfrm>
          <a:custGeom>
            <a:avLst/>
            <a:gdLst/>
            <a:ahLst/>
            <a:cxnLst/>
            <a:rect l="l" t="t" r="r" b="b"/>
            <a:pathLst>
              <a:path w="2770773" h="901193">
                <a:moveTo>
                  <a:pt x="0" y="0"/>
                </a:moveTo>
                <a:lnTo>
                  <a:pt x="2770773" y="0"/>
                </a:lnTo>
                <a:lnTo>
                  <a:pt x="2770773" y="901193"/>
                </a:lnTo>
                <a:lnTo>
                  <a:pt x="0" y="901193"/>
                </a:lnTo>
                <a:lnTo>
                  <a:pt x="0" y="0"/>
                </a:lnTo>
                <a:close/>
              </a:path>
            </a:pathLst>
          </a:custGeom>
          <a:blipFill>
            <a:blip r:embed="rId5">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8" name="Freeform 48"/>
          <p:cNvSpPr/>
          <p:nvPr/>
        </p:nvSpPr>
        <p:spPr>
          <a:xfrm rot="-266750">
            <a:off x="11374430" y="5833821"/>
            <a:ext cx="2302960" cy="863199"/>
          </a:xfrm>
          <a:custGeom>
            <a:avLst/>
            <a:gdLst/>
            <a:ahLst/>
            <a:cxnLst/>
            <a:rect l="l" t="t" r="r" b="b"/>
            <a:pathLst>
              <a:path w="2302960" h="863199">
                <a:moveTo>
                  <a:pt x="0" y="0"/>
                </a:moveTo>
                <a:lnTo>
                  <a:pt x="2302961" y="0"/>
                </a:lnTo>
                <a:lnTo>
                  <a:pt x="2302961" y="863200"/>
                </a:lnTo>
                <a:lnTo>
                  <a:pt x="0" y="8632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49" name="Group 49"/>
          <p:cNvGrpSpPr/>
          <p:nvPr/>
        </p:nvGrpSpPr>
        <p:grpSpPr>
          <a:xfrm>
            <a:off x="11555159" y="5824013"/>
            <a:ext cx="2765399" cy="778690"/>
            <a:chOff x="0" y="-47625"/>
            <a:chExt cx="1264833" cy="356156"/>
          </a:xfrm>
        </p:grpSpPr>
        <p:sp>
          <p:nvSpPr>
            <p:cNvPr id="50" name="Freeform 50"/>
            <p:cNvSpPr/>
            <p:nvPr/>
          </p:nvSpPr>
          <p:spPr>
            <a:xfrm>
              <a:off x="0" y="0"/>
              <a:ext cx="1264833" cy="308531"/>
            </a:xfrm>
            <a:custGeom>
              <a:avLst/>
              <a:gdLst/>
              <a:ahLst/>
              <a:cxnLst/>
              <a:rect l="l" t="t" r="r" b="b"/>
              <a:pathLst>
                <a:path w="1264833" h="308531">
                  <a:moveTo>
                    <a:pt x="1061633" y="0"/>
                  </a:moveTo>
                  <a:cubicBezTo>
                    <a:pt x="1173857" y="0"/>
                    <a:pt x="1264833" y="69067"/>
                    <a:pt x="1264833" y="154265"/>
                  </a:cubicBezTo>
                  <a:cubicBezTo>
                    <a:pt x="1264833" y="239464"/>
                    <a:pt x="1173857" y="308531"/>
                    <a:pt x="1061633" y="308531"/>
                  </a:cubicBezTo>
                  <a:lnTo>
                    <a:pt x="203200" y="308531"/>
                  </a:lnTo>
                  <a:cubicBezTo>
                    <a:pt x="90976" y="308531"/>
                    <a:pt x="0" y="239464"/>
                    <a:pt x="0" y="154265"/>
                  </a:cubicBezTo>
                  <a:cubicBezTo>
                    <a:pt x="0" y="69067"/>
                    <a:pt x="90976" y="0"/>
                    <a:pt x="203200" y="0"/>
                  </a:cubicBezTo>
                  <a:close/>
                </a:path>
              </a:pathLst>
            </a:custGeom>
            <a:solidFill>
              <a:srgbClr val="CBF2FF"/>
            </a:solidFill>
          </p:spPr>
          <p:txBody>
            <a:bodyPr/>
            <a:lstStyle/>
            <a:p>
              <a:endParaRPr lang="en-US"/>
            </a:p>
          </p:txBody>
        </p:sp>
        <p:sp>
          <p:nvSpPr>
            <p:cNvPr id="51" name="TextBox 51"/>
            <p:cNvSpPr txBox="1"/>
            <p:nvPr/>
          </p:nvSpPr>
          <p:spPr>
            <a:xfrm>
              <a:off x="0" y="-47625"/>
              <a:ext cx="1264833" cy="356156"/>
            </a:xfrm>
            <a:prstGeom prst="rect">
              <a:avLst/>
            </a:prstGeom>
          </p:spPr>
          <p:txBody>
            <a:bodyPr lIns="40096" tIns="40096" rIns="40096" bIns="40096" rtlCol="0" anchor="ctr"/>
            <a:lstStyle/>
            <a:p>
              <a:pPr algn="ctr">
                <a:lnSpc>
                  <a:spcPts val="2606"/>
                </a:lnSpc>
              </a:pPr>
              <a:endParaRPr/>
            </a:p>
          </p:txBody>
        </p:sp>
      </p:grpSp>
      <p:sp>
        <p:nvSpPr>
          <p:cNvPr id="52" name="Freeform 52"/>
          <p:cNvSpPr/>
          <p:nvPr/>
        </p:nvSpPr>
        <p:spPr>
          <a:xfrm flipV="1">
            <a:off x="7912744" y="8407477"/>
            <a:ext cx="2462512" cy="880348"/>
          </a:xfrm>
          <a:custGeom>
            <a:avLst/>
            <a:gdLst/>
            <a:ahLst/>
            <a:cxnLst/>
            <a:rect l="l" t="t" r="r" b="b"/>
            <a:pathLst>
              <a:path w="2462512" h="880348">
                <a:moveTo>
                  <a:pt x="0" y="880348"/>
                </a:moveTo>
                <a:lnTo>
                  <a:pt x="2462512" y="880348"/>
                </a:lnTo>
                <a:lnTo>
                  <a:pt x="2462512" y="0"/>
                </a:lnTo>
                <a:lnTo>
                  <a:pt x="0" y="0"/>
                </a:lnTo>
                <a:lnTo>
                  <a:pt x="0" y="880348"/>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53" name="TextBox 53"/>
          <p:cNvSpPr txBox="1"/>
          <p:nvPr/>
        </p:nvSpPr>
        <p:spPr>
          <a:xfrm>
            <a:off x="1702361" y="3674210"/>
            <a:ext cx="7441639" cy="5078313"/>
          </a:xfrm>
          <a:prstGeom prst="rect">
            <a:avLst/>
          </a:prstGeom>
        </p:spPr>
        <p:txBody>
          <a:bodyPr lIns="0" tIns="0" rIns="0" bIns="0" rtlCol="0" anchor="t">
            <a:spAutoFit/>
          </a:bodyPr>
          <a:lstStyle/>
          <a:p>
            <a:pPr marL="712470" lvl="1" indent="-356235" algn="l">
              <a:lnSpc>
                <a:spcPts val="3630"/>
              </a:lnSpc>
              <a:buFont typeface="Arial"/>
              <a:buChar char="•"/>
            </a:pPr>
            <a:r>
              <a:rPr lang="en-US" sz="3300">
                <a:solidFill>
                  <a:srgbClr val="1B4175"/>
                </a:solidFill>
                <a:latin typeface="Montserrat"/>
                <a:ea typeface="Montserrat"/>
                <a:cs typeface="Montserrat"/>
                <a:sym typeface="Montserrat"/>
              </a:rPr>
              <a:t>Emphasize applying skills in new &amp; innovative ways, working as part of a team, &amp; understanding the breadth of business operations</a:t>
            </a:r>
            <a:endParaRPr lang="en-US"/>
          </a:p>
          <a:p>
            <a:pPr marL="712470" lvl="1" indent="-356235">
              <a:lnSpc>
                <a:spcPts val="3630"/>
              </a:lnSpc>
              <a:buFont typeface="Arial"/>
              <a:buChar char="•"/>
            </a:pPr>
            <a:r>
              <a:rPr lang="en-US" sz="3300">
                <a:solidFill>
                  <a:srgbClr val="1B4175"/>
                </a:solidFill>
                <a:latin typeface="Montserrat"/>
                <a:ea typeface="Montserrat"/>
                <a:cs typeface="Montserrat"/>
                <a:sym typeface="Montserrat"/>
              </a:rPr>
              <a:t>Challenge students to form companies and structure them with the personnel necessary to design, build, perform, and "sell" their product</a:t>
            </a:r>
            <a:endParaRPr lang="en-US" sz="3300">
              <a:solidFill>
                <a:srgbClr val="1B4175"/>
              </a:solidFill>
              <a:latin typeface="Montserrat"/>
              <a:ea typeface="Montserrat"/>
              <a:cs typeface="Montserrat"/>
            </a:endParaRPr>
          </a:p>
          <a:p>
            <a:pPr algn="l">
              <a:lnSpc>
                <a:spcPts val="3630"/>
              </a:lnSpc>
            </a:pPr>
            <a:endParaRPr lang="en-US" sz="3300">
              <a:solidFill>
                <a:srgbClr val="1B4175"/>
              </a:solidFill>
              <a:latin typeface="Montserrat"/>
              <a:ea typeface="Montserrat"/>
              <a:cs typeface="Montserrat"/>
              <a:sym typeface="Montserrat"/>
            </a:endParaRPr>
          </a:p>
        </p:txBody>
      </p:sp>
      <p:sp>
        <p:nvSpPr>
          <p:cNvPr id="54" name="TextBox 54"/>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NEW SKILLS &amp; OPPORTUNITIES</a:t>
            </a:r>
          </a:p>
        </p:txBody>
      </p:sp>
      <p:sp>
        <p:nvSpPr>
          <p:cNvPr id="55" name="TextBox 55"/>
          <p:cNvSpPr txBox="1"/>
          <p:nvPr/>
        </p:nvSpPr>
        <p:spPr>
          <a:xfrm>
            <a:off x="1794456" y="9361457"/>
            <a:ext cx="6726407" cy="372745"/>
          </a:xfrm>
          <a:prstGeom prst="rect">
            <a:avLst/>
          </a:prstGeom>
        </p:spPr>
        <p:txBody>
          <a:bodyPr lIns="0" tIns="0" rIns="0" bIns="0" rtlCol="0" anchor="t">
            <a:spAutoFit/>
          </a:bodyPr>
          <a:lstStyle/>
          <a:p>
            <a:pPr algn="l">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56" name="TextBox 56"/>
          <p:cNvSpPr txBox="1"/>
          <p:nvPr/>
        </p:nvSpPr>
        <p:spPr>
          <a:xfrm>
            <a:off x="1702361" y="2717391"/>
            <a:ext cx="10823550" cy="475735"/>
          </a:xfrm>
          <a:prstGeom prst="rect">
            <a:avLst/>
          </a:prstGeom>
        </p:spPr>
        <p:txBody>
          <a:bodyPr lIns="0" tIns="0" rIns="0" bIns="0" rtlCol="0" anchor="t">
            <a:spAutoFit/>
          </a:bodyPr>
          <a:lstStyle/>
          <a:p>
            <a:pPr algn="l">
              <a:lnSpc>
                <a:spcPts val="3771"/>
              </a:lnSpc>
            </a:pPr>
            <a:r>
              <a:rPr lang="en-US" sz="3428" b="1">
                <a:solidFill>
                  <a:srgbClr val="EF8921"/>
                </a:solidFill>
                <a:latin typeface="Montserrat Heavy"/>
                <a:ea typeface="Montserrat Heavy"/>
                <a:cs typeface="Montserrat Heavy"/>
                <a:sym typeface="Montserrat Heavy"/>
              </a:rPr>
              <a:t>“Think of yourselves as entrepreneurs”</a:t>
            </a:r>
          </a:p>
        </p:txBody>
      </p:sp>
      <p:sp>
        <p:nvSpPr>
          <p:cNvPr id="57" name="TextBox 57"/>
          <p:cNvSpPr txBox="1"/>
          <p:nvPr/>
        </p:nvSpPr>
        <p:spPr>
          <a:xfrm>
            <a:off x="12225485" y="3926597"/>
            <a:ext cx="2450133" cy="481688"/>
          </a:xfrm>
          <a:prstGeom prst="rect">
            <a:avLst/>
          </a:prstGeom>
        </p:spPr>
        <p:txBody>
          <a:bodyPr lIns="0" tIns="0" rIns="0" bIns="0" rtlCol="0" anchor="t">
            <a:spAutoFit/>
          </a:bodyPr>
          <a:lstStyle/>
          <a:p>
            <a:pPr algn="ctr">
              <a:lnSpc>
                <a:spcPts val="3771"/>
              </a:lnSpc>
            </a:pPr>
            <a:r>
              <a:rPr lang="en-US" sz="3428">
                <a:solidFill>
                  <a:srgbClr val="002D6A"/>
                </a:solidFill>
                <a:latin typeface="Montserrat"/>
                <a:ea typeface="Montserrat"/>
                <a:cs typeface="Montserrat"/>
                <a:sym typeface="Montserrat"/>
              </a:rPr>
              <a:t>CEO</a:t>
            </a:r>
          </a:p>
        </p:txBody>
      </p:sp>
      <p:sp>
        <p:nvSpPr>
          <p:cNvPr id="58" name="TextBox 58"/>
          <p:cNvSpPr txBox="1"/>
          <p:nvPr/>
        </p:nvSpPr>
        <p:spPr>
          <a:xfrm>
            <a:off x="11799184" y="5029450"/>
            <a:ext cx="2450133" cy="481688"/>
          </a:xfrm>
          <a:prstGeom prst="rect">
            <a:avLst/>
          </a:prstGeom>
        </p:spPr>
        <p:txBody>
          <a:bodyPr lIns="0" tIns="0" rIns="0" bIns="0" rtlCol="0" anchor="t">
            <a:spAutoFit/>
          </a:bodyPr>
          <a:lstStyle/>
          <a:p>
            <a:pPr algn="ctr">
              <a:lnSpc>
                <a:spcPts val="3771"/>
              </a:lnSpc>
            </a:pPr>
            <a:r>
              <a:rPr lang="en-US" sz="3428">
                <a:solidFill>
                  <a:srgbClr val="002D6A"/>
                </a:solidFill>
                <a:latin typeface="Montserrat"/>
                <a:ea typeface="Montserrat"/>
                <a:cs typeface="Montserrat"/>
                <a:sym typeface="Montserrat"/>
              </a:rPr>
              <a:t>CFO</a:t>
            </a:r>
          </a:p>
        </p:txBody>
      </p:sp>
      <p:sp>
        <p:nvSpPr>
          <p:cNvPr id="59" name="TextBox 59"/>
          <p:cNvSpPr txBox="1"/>
          <p:nvPr/>
        </p:nvSpPr>
        <p:spPr>
          <a:xfrm>
            <a:off x="11681389" y="6043627"/>
            <a:ext cx="2510063" cy="481688"/>
          </a:xfrm>
          <a:prstGeom prst="rect">
            <a:avLst/>
          </a:prstGeom>
        </p:spPr>
        <p:txBody>
          <a:bodyPr lIns="0" tIns="0" rIns="0" bIns="0" rtlCol="0" anchor="t">
            <a:spAutoFit/>
          </a:bodyPr>
          <a:lstStyle/>
          <a:p>
            <a:pPr algn="ctr">
              <a:lnSpc>
                <a:spcPts val="3771"/>
              </a:lnSpc>
            </a:pPr>
            <a:r>
              <a:rPr lang="en-US" sz="3428">
                <a:solidFill>
                  <a:srgbClr val="002D6A"/>
                </a:solidFill>
                <a:latin typeface="Montserrat"/>
                <a:ea typeface="Montserrat"/>
                <a:cs typeface="Montserrat"/>
                <a:sym typeface="Montserrat"/>
              </a:rPr>
              <a:t>R&amp;D</a:t>
            </a:r>
          </a:p>
        </p:txBody>
      </p:sp>
      <p:sp>
        <p:nvSpPr>
          <p:cNvPr id="60" name="TextBox 60"/>
          <p:cNvSpPr txBox="1"/>
          <p:nvPr/>
        </p:nvSpPr>
        <p:spPr>
          <a:xfrm>
            <a:off x="14249317" y="2853795"/>
            <a:ext cx="2450133" cy="481688"/>
          </a:xfrm>
          <a:prstGeom prst="rect">
            <a:avLst/>
          </a:prstGeom>
        </p:spPr>
        <p:txBody>
          <a:bodyPr lIns="0" tIns="0" rIns="0" bIns="0" rtlCol="0" anchor="t">
            <a:spAutoFit/>
          </a:bodyPr>
          <a:lstStyle/>
          <a:p>
            <a:pPr algn="ctr">
              <a:lnSpc>
                <a:spcPts val="3771"/>
              </a:lnSpc>
            </a:pPr>
            <a:r>
              <a:rPr lang="en-US" sz="3428">
                <a:solidFill>
                  <a:srgbClr val="002D6A"/>
                </a:solidFill>
                <a:latin typeface="Montserrat"/>
                <a:ea typeface="Montserrat"/>
                <a:cs typeface="Montserrat"/>
                <a:sym typeface="Montserrat"/>
              </a:rPr>
              <a:t>Operations</a:t>
            </a:r>
          </a:p>
        </p:txBody>
      </p:sp>
      <p:sp>
        <p:nvSpPr>
          <p:cNvPr id="61" name="TextBox 61"/>
          <p:cNvSpPr txBox="1"/>
          <p:nvPr/>
        </p:nvSpPr>
        <p:spPr>
          <a:xfrm>
            <a:off x="11819050" y="7150223"/>
            <a:ext cx="5556456" cy="481688"/>
          </a:xfrm>
          <a:prstGeom prst="rect">
            <a:avLst/>
          </a:prstGeom>
        </p:spPr>
        <p:txBody>
          <a:bodyPr lIns="0" tIns="0" rIns="0" bIns="0" rtlCol="0" anchor="t">
            <a:spAutoFit/>
          </a:bodyPr>
          <a:lstStyle/>
          <a:p>
            <a:pPr algn="ctr">
              <a:lnSpc>
                <a:spcPts val="3771"/>
              </a:lnSpc>
            </a:pPr>
            <a:r>
              <a:rPr lang="en-US" sz="3428">
                <a:solidFill>
                  <a:srgbClr val="002D6A"/>
                </a:solidFill>
                <a:latin typeface="Montserrat"/>
                <a:ea typeface="Montserrat"/>
                <a:cs typeface="Montserrat"/>
                <a:sym typeface="Montserrat"/>
              </a:rPr>
              <a:t>Systems Engineering</a:t>
            </a:r>
          </a:p>
        </p:txBody>
      </p:sp>
      <p:sp>
        <p:nvSpPr>
          <p:cNvPr id="62" name="TextBox 62"/>
          <p:cNvSpPr txBox="1"/>
          <p:nvPr/>
        </p:nvSpPr>
        <p:spPr>
          <a:xfrm>
            <a:off x="13717338" y="8221549"/>
            <a:ext cx="2450133" cy="481688"/>
          </a:xfrm>
          <a:prstGeom prst="rect">
            <a:avLst/>
          </a:prstGeom>
        </p:spPr>
        <p:txBody>
          <a:bodyPr lIns="0" tIns="0" rIns="0" bIns="0" rtlCol="0" anchor="t">
            <a:spAutoFit/>
          </a:bodyPr>
          <a:lstStyle/>
          <a:p>
            <a:pPr algn="ctr">
              <a:lnSpc>
                <a:spcPts val="3771"/>
              </a:lnSpc>
            </a:pPr>
            <a:r>
              <a:rPr lang="en-US" sz="3428">
                <a:solidFill>
                  <a:srgbClr val="002D6A"/>
                </a:solidFill>
                <a:latin typeface="Montserrat"/>
                <a:ea typeface="Montserrat"/>
                <a:cs typeface="Montserrat"/>
                <a:sym typeface="Montserrat"/>
              </a:rPr>
              <a:t>Gov. Affairs</a:t>
            </a:r>
          </a:p>
        </p:txBody>
      </p:sp>
      <p:sp>
        <p:nvSpPr>
          <p:cNvPr id="63" name="TextBox 63"/>
          <p:cNvSpPr txBox="1"/>
          <p:nvPr/>
        </p:nvSpPr>
        <p:spPr>
          <a:xfrm>
            <a:off x="14310502" y="9296400"/>
            <a:ext cx="2450133" cy="481688"/>
          </a:xfrm>
          <a:prstGeom prst="rect">
            <a:avLst/>
          </a:prstGeom>
        </p:spPr>
        <p:txBody>
          <a:bodyPr lIns="0" tIns="0" rIns="0" bIns="0" rtlCol="0" anchor="t">
            <a:spAutoFit/>
          </a:bodyPr>
          <a:lstStyle/>
          <a:p>
            <a:pPr algn="ctr">
              <a:lnSpc>
                <a:spcPts val="3771"/>
              </a:lnSpc>
            </a:pPr>
            <a:r>
              <a:rPr lang="en-US" sz="3428">
                <a:solidFill>
                  <a:srgbClr val="002D6A"/>
                </a:solidFill>
                <a:latin typeface="Montserrat"/>
                <a:ea typeface="Montserrat"/>
                <a:cs typeface="Montserrat"/>
                <a:sym typeface="Montserrat"/>
              </a:rPr>
              <a:t>Marketing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a:extLst>
            <a:ext uri="{FF2B5EF4-FFF2-40B4-BE49-F238E27FC236}">
              <a16:creationId xmlns:a16="http://schemas.microsoft.com/office/drawing/2014/main" id="{E6B7B8A8-581F-9F59-785D-F59FA6C1CD3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A19D4B8-74B7-CA28-6C16-4E5E5C32F239}"/>
              </a:ext>
            </a:extLst>
          </p:cNvPr>
          <p:cNvSpPr txBox="1"/>
          <p:nvPr/>
        </p:nvSpPr>
        <p:spPr>
          <a:xfrm>
            <a:off x="1664718" y="1437623"/>
            <a:ext cx="13257876" cy="1315091"/>
          </a:xfrm>
          <a:prstGeom prst="rect">
            <a:avLst/>
          </a:prstGeom>
        </p:spPr>
        <p:txBody>
          <a:bodyPr lIns="0" tIns="0" rIns="0" bIns="0" rtlCol="0" anchor="t">
            <a:spAutoFit/>
          </a:bodyPr>
          <a:lstStyle/>
          <a:p>
            <a:pPr algn="l">
              <a:lnSpc>
                <a:spcPts val="3400"/>
              </a:lnSpc>
            </a:pPr>
            <a:r>
              <a:rPr lang="en-US" sz="3400" b="1">
                <a:solidFill>
                  <a:srgbClr val="EF8921"/>
                </a:solidFill>
                <a:latin typeface="Montserrat Ultra-Bold"/>
                <a:ea typeface="Montserrat Ultra-Bold"/>
                <a:cs typeface="Montserrat Ultra-Bold"/>
                <a:sym typeface="Montserrat Ultra-Bold"/>
              </a:rPr>
              <a:t>Educational Resources by MATE</a:t>
            </a:r>
            <a:r>
              <a:rPr lang="en-US" sz="3400" b="1">
                <a:solidFill>
                  <a:srgbClr val="1B4175"/>
                </a:solidFill>
                <a:latin typeface="Montserrat Ultra-Bold"/>
                <a:ea typeface="Montserrat Ultra-Bold"/>
                <a:cs typeface="Montserrat Ultra-Bold"/>
                <a:sym typeface="Montserrat Ultra-Bold"/>
              </a:rPr>
              <a:t> are licensed under a </a:t>
            </a:r>
            <a:r>
              <a:rPr lang="en-US" sz="3400" b="1" u="sng">
                <a:solidFill>
                  <a:srgbClr val="1B4175"/>
                </a:solidFill>
                <a:latin typeface="Montserrat Ultra-Bold"/>
                <a:ea typeface="Montserrat Ultra-Bold"/>
                <a:cs typeface="Montserrat Ultra-Bold"/>
                <a:sym typeface="Montserrat Ultra-Bold"/>
                <a:hlinkClick r:id="rId2" tooltip="https://creativecommons.org/licenses/by-nc-sa/4.0/"/>
              </a:rPr>
              <a:t>Creative Commons Attribution-NonCommercial-ShareAlike 4.0 International License</a:t>
            </a:r>
            <a:r>
              <a:rPr lang="en-US" sz="3400" b="1">
                <a:solidFill>
                  <a:srgbClr val="1B4175"/>
                </a:solidFill>
                <a:latin typeface="Montserrat Ultra-Bold"/>
                <a:ea typeface="Montserrat Ultra-Bold"/>
                <a:cs typeface="Montserrat Ultra-Bold"/>
                <a:sym typeface="Montserrat Ultra-Bold"/>
              </a:rPr>
              <a:t>.</a:t>
            </a:r>
          </a:p>
        </p:txBody>
      </p:sp>
      <p:sp>
        <p:nvSpPr>
          <p:cNvPr id="3" name="AutoShape 3">
            <a:extLst>
              <a:ext uri="{FF2B5EF4-FFF2-40B4-BE49-F238E27FC236}">
                <a16:creationId xmlns:a16="http://schemas.microsoft.com/office/drawing/2014/main" id="{E12D067E-B667-0509-931F-BEDD56F71A52}"/>
              </a:ext>
            </a:extLst>
          </p:cNvPr>
          <p:cNvSpPr/>
          <p:nvPr/>
        </p:nvSpPr>
        <p:spPr>
          <a:xfrm flipH="1">
            <a:off x="1664718" y="3583324"/>
            <a:ext cx="2312031" cy="0"/>
          </a:xfrm>
          <a:prstGeom prst="line">
            <a:avLst/>
          </a:prstGeom>
          <a:ln w="9525" cap="flat">
            <a:solidFill>
              <a:srgbClr val="1DAFDE"/>
            </a:solidFill>
            <a:prstDash val="solid"/>
            <a:headEnd type="none" w="sm" len="sm"/>
            <a:tailEnd type="none" w="sm" len="sm"/>
          </a:ln>
        </p:spPr>
        <p:txBody>
          <a:bodyPr/>
          <a:lstStyle/>
          <a:p>
            <a:endParaRPr lang="en-US"/>
          </a:p>
        </p:txBody>
      </p:sp>
      <p:sp>
        <p:nvSpPr>
          <p:cNvPr id="4" name="Freeform 4">
            <a:extLst>
              <a:ext uri="{FF2B5EF4-FFF2-40B4-BE49-F238E27FC236}">
                <a16:creationId xmlns:a16="http://schemas.microsoft.com/office/drawing/2014/main" id="{034D9215-C2AF-5316-4A08-BDBA73FE222A}"/>
              </a:ext>
            </a:extLst>
          </p:cNvPr>
          <p:cNvSpPr/>
          <p:nvPr/>
        </p:nvSpPr>
        <p:spPr>
          <a:xfrm>
            <a:off x="14124697" y="2151161"/>
            <a:ext cx="3363203" cy="1176704"/>
          </a:xfrm>
          <a:custGeom>
            <a:avLst/>
            <a:gdLst/>
            <a:ahLst/>
            <a:cxnLst/>
            <a:rect l="l" t="t" r="r" b="b"/>
            <a:pathLst>
              <a:path w="3363203" h="1176704">
                <a:moveTo>
                  <a:pt x="0" y="0"/>
                </a:moveTo>
                <a:lnTo>
                  <a:pt x="3363203" y="0"/>
                </a:lnTo>
                <a:lnTo>
                  <a:pt x="3363203" y="1176704"/>
                </a:lnTo>
                <a:lnTo>
                  <a:pt x="0" y="1176704"/>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2E0020F6-1A85-F4B7-765D-089C8DB7D8BC}"/>
              </a:ext>
            </a:extLst>
          </p:cNvPr>
          <p:cNvSpPr/>
          <p:nvPr/>
        </p:nvSpPr>
        <p:spPr>
          <a:xfrm>
            <a:off x="1664718" y="9258300"/>
            <a:ext cx="782048" cy="782048"/>
          </a:xfrm>
          <a:custGeom>
            <a:avLst/>
            <a:gdLst/>
            <a:ahLst/>
            <a:cxnLst/>
            <a:rect l="l" t="t" r="r" b="b"/>
            <a:pathLst>
              <a:path w="782048" h="782048">
                <a:moveTo>
                  <a:pt x="0" y="0"/>
                </a:moveTo>
                <a:lnTo>
                  <a:pt x="782048" y="0"/>
                </a:lnTo>
                <a:lnTo>
                  <a:pt x="782048" y="782048"/>
                </a:lnTo>
                <a:lnTo>
                  <a:pt x="0" y="782048"/>
                </a:lnTo>
                <a:lnTo>
                  <a:pt x="0" y="0"/>
                </a:lnTo>
                <a:close/>
              </a:path>
            </a:pathLst>
          </a:custGeom>
          <a:blipFill>
            <a:blip r:embed="rId4"/>
            <a:stretch>
              <a:fillRect/>
            </a:stretch>
          </a:blipFill>
        </p:spPr>
        <p:txBody>
          <a:bodyPr/>
          <a:lstStyle/>
          <a:p>
            <a:endParaRPr lang="en-US"/>
          </a:p>
        </p:txBody>
      </p:sp>
      <p:sp>
        <p:nvSpPr>
          <p:cNvPr id="6" name="Freeform 6">
            <a:extLst>
              <a:ext uri="{FF2B5EF4-FFF2-40B4-BE49-F238E27FC236}">
                <a16:creationId xmlns:a16="http://schemas.microsoft.com/office/drawing/2014/main" id="{98CE8C39-E6AD-9C47-40D0-870F9CB60AEA}"/>
              </a:ext>
            </a:extLst>
          </p:cNvPr>
          <p:cNvSpPr/>
          <p:nvPr/>
        </p:nvSpPr>
        <p:spPr>
          <a:xfrm>
            <a:off x="2873088" y="9331344"/>
            <a:ext cx="701914" cy="709004"/>
          </a:xfrm>
          <a:custGeom>
            <a:avLst/>
            <a:gdLst/>
            <a:ahLst/>
            <a:cxnLst/>
            <a:rect l="l" t="t" r="r" b="b"/>
            <a:pathLst>
              <a:path w="701914" h="709004">
                <a:moveTo>
                  <a:pt x="0" y="0"/>
                </a:moveTo>
                <a:lnTo>
                  <a:pt x="701914" y="0"/>
                </a:lnTo>
                <a:lnTo>
                  <a:pt x="701914" y="709004"/>
                </a:lnTo>
                <a:lnTo>
                  <a:pt x="0" y="709004"/>
                </a:lnTo>
                <a:lnTo>
                  <a:pt x="0" y="0"/>
                </a:lnTo>
                <a:close/>
              </a:path>
            </a:pathLst>
          </a:custGeom>
          <a:blipFill>
            <a:blip r:embed="rId5"/>
            <a:stretch>
              <a:fillRect/>
            </a:stretch>
          </a:blipFill>
        </p:spPr>
        <p:txBody>
          <a:bodyPr/>
          <a:lstStyle/>
          <a:p>
            <a:endParaRPr lang="en-US"/>
          </a:p>
        </p:txBody>
      </p:sp>
      <p:sp>
        <p:nvSpPr>
          <p:cNvPr id="7" name="Freeform 7">
            <a:extLst>
              <a:ext uri="{FF2B5EF4-FFF2-40B4-BE49-F238E27FC236}">
                <a16:creationId xmlns:a16="http://schemas.microsoft.com/office/drawing/2014/main" id="{686A7B81-658F-8D5F-B806-5E868E777516}"/>
              </a:ext>
            </a:extLst>
          </p:cNvPr>
          <p:cNvSpPr/>
          <p:nvPr/>
        </p:nvSpPr>
        <p:spPr>
          <a:xfrm>
            <a:off x="4003627" y="9476027"/>
            <a:ext cx="650559" cy="513942"/>
          </a:xfrm>
          <a:custGeom>
            <a:avLst/>
            <a:gdLst/>
            <a:ahLst/>
            <a:cxnLst/>
            <a:rect l="l" t="t" r="r" b="b"/>
            <a:pathLst>
              <a:path w="650559" h="513942">
                <a:moveTo>
                  <a:pt x="0" y="0"/>
                </a:moveTo>
                <a:lnTo>
                  <a:pt x="650559" y="0"/>
                </a:lnTo>
                <a:lnTo>
                  <a:pt x="650559" y="513942"/>
                </a:lnTo>
                <a:lnTo>
                  <a:pt x="0" y="513942"/>
                </a:lnTo>
                <a:lnTo>
                  <a:pt x="0" y="0"/>
                </a:lnTo>
                <a:close/>
              </a:path>
            </a:pathLst>
          </a:custGeom>
          <a:blipFill>
            <a:blip r:embed="rId6"/>
            <a:stretch>
              <a:fillRect/>
            </a:stretch>
          </a:blipFill>
        </p:spPr>
        <p:txBody>
          <a:bodyPr/>
          <a:lstStyle/>
          <a:p>
            <a:endParaRPr lang="en-US"/>
          </a:p>
        </p:txBody>
      </p:sp>
      <p:sp>
        <p:nvSpPr>
          <p:cNvPr id="8" name="TextBox 8">
            <a:extLst>
              <a:ext uri="{FF2B5EF4-FFF2-40B4-BE49-F238E27FC236}">
                <a16:creationId xmlns:a16="http://schemas.microsoft.com/office/drawing/2014/main" id="{A2A68517-6553-D14E-D393-33C26EF0653F}"/>
              </a:ext>
            </a:extLst>
          </p:cNvPr>
          <p:cNvSpPr txBox="1"/>
          <p:nvPr/>
        </p:nvSpPr>
        <p:spPr>
          <a:xfrm>
            <a:off x="1664718" y="3897649"/>
            <a:ext cx="15881355" cy="2550057"/>
          </a:xfrm>
          <a:prstGeom prst="rect">
            <a:avLst/>
          </a:prstGeom>
        </p:spPr>
        <p:txBody>
          <a:bodyPr lIns="0" tIns="0" rIns="0" bIns="0" rtlCol="0" anchor="t">
            <a:spAutoFit/>
          </a:bodyPr>
          <a:lstStyle/>
          <a:p>
            <a:r>
              <a:rPr lang="en-US" sz="1600">
                <a:solidFill>
                  <a:srgbClr val="000000"/>
                </a:solidFill>
                <a:latin typeface="Montserrat Medium"/>
                <a:ea typeface="+mn-lt"/>
                <a:cs typeface="+mn-lt"/>
                <a:sym typeface="Montserrat"/>
              </a:rPr>
              <a:t>Under this license you may download, modify, and share this presentation. Please give credit to MATE for this content. We ask that you do this by retaining this slide and the slide background. You may not use these materials for commercial purposes without written permission from MATE. Please click on the Creative Commons link above for license details.</a:t>
            </a:r>
            <a:endParaRPr lang="en-US" sz="1600">
              <a:latin typeface="Montserrat Medium"/>
              <a:ea typeface="+mn-lt"/>
              <a:cs typeface="+mn-lt"/>
            </a:endParaRPr>
          </a:p>
          <a:p>
            <a:endParaRPr lang="en-US" sz="1600">
              <a:solidFill>
                <a:srgbClr val="000000"/>
              </a:solidFill>
              <a:latin typeface="Montserrat Medium"/>
              <a:ea typeface="+mn-lt"/>
              <a:cs typeface="+mn-lt"/>
            </a:endParaRPr>
          </a:p>
          <a:p>
            <a:r>
              <a:rPr lang="en-US" sz="1600">
                <a:solidFill>
                  <a:srgbClr val="000000"/>
                </a:solidFill>
                <a:latin typeface="Montserrat Medium"/>
                <a:ea typeface="+mn-lt"/>
                <a:cs typeface="+mn-lt"/>
                <a:sym typeface="Montserrat"/>
              </a:rPr>
              <a:t>This material is based upon work supported by the National Science Foundation to the </a:t>
            </a:r>
            <a:r>
              <a:rPr lang="en-US" sz="1600" b="1">
                <a:solidFill>
                  <a:srgbClr val="000000"/>
                </a:solidFill>
                <a:latin typeface="Montserrat Medium"/>
                <a:ea typeface="+mn-lt"/>
                <a:cs typeface="+mn-lt"/>
                <a:sym typeface="Montserrat"/>
              </a:rPr>
              <a:t>Marine Advanced Technology Education (MATE) Center</a:t>
            </a:r>
            <a:r>
              <a:rPr lang="en-US" sz="1600">
                <a:solidFill>
                  <a:srgbClr val="000000"/>
                </a:solidFill>
                <a:latin typeface="Montserrat Medium"/>
                <a:ea typeface="+mn-lt"/>
                <a:cs typeface="+mn-lt"/>
                <a:sym typeface="Montserrat"/>
              </a:rPr>
              <a:t> under Grant Numbers DL/ITEST 1312333 and DUE/ATE 1502046, with contributions from the National Center for Autonomous Technologies (NCAT) NSF/DUE 1902574 subaward to </a:t>
            </a:r>
            <a:r>
              <a:rPr lang="en-US" sz="1600" b="1">
                <a:solidFill>
                  <a:srgbClr val="000000"/>
                </a:solidFill>
                <a:latin typeface="Montserrat Medium"/>
                <a:ea typeface="+mn-lt"/>
                <a:cs typeface="+mn-lt"/>
                <a:sym typeface="Montserrat"/>
              </a:rPr>
              <a:t>MATE Inspiration for Innovation.</a:t>
            </a:r>
            <a:endParaRPr lang="en-US" sz="1600" b="1">
              <a:latin typeface="Montserrat Medium"/>
              <a:ea typeface="+mn-lt"/>
              <a:cs typeface="+mn-lt"/>
            </a:endParaRPr>
          </a:p>
          <a:p>
            <a:pPr>
              <a:lnSpc>
                <a:spcPts val="2240"/>
              </a:lnSpc>
            </a:pPr>
            <a:endParaRPr lang="en-US" sz="1600">
              <a:solidFill>
                <a:srgbClr val="000000"/>
              </a:solidFill>
              <a:latin typeface="Montserrat Medium"/>
              <a:ea typeface="+mn-lt"/>
              <a:cs typeface="+mn-lt"/>
            </a:endParaRPr>
          </a:p>
          <a:p>
            <a:pPr algn="l">
              <a:lnSpc>
                <a:spcPts val="2240"/>
              </a:lnSpc>
            </a:pPr>
            <a:r>
              <a:rPr lang="en-US" sz="1600" i="1">
                <a:solidFill>
                  <a:srgbClr val="000000"/>
                </a:solidFill>
                <a:latin typeface="Montserrat Medium"/>
                <a:ea typeface="+mn-lt"/>
                <a:cs typeface="+mn-lt"/>
                <a:sym typeface="Montserrat Italics"/>
              </a:rPr>
              <a:t>Any opinions, findings, and conclusions or recommendations expressed in this material are those of the authors) and do not necessarily reflect the views of the National Science Foundation.</a:t>
            </a:r>
            <a:endParaRPr lang="en-US" sz="1600" i="1">
              <a:latin typeface="Montserrat Medium"/>
              <a:ea typeface="+mn-lt"/>
              <a:cs typeface="+mn-lt"/>
            </a:endParaRPr>
          </a:p>
        </p:txBody>
      </p:sp>
      <p:sp>
        <p:nvSpPr>
          <p:cNvPr id="9" name="TextBox 9">
            <a:extLst>
              <a:ext uri="{FF2B5EF4-FFF2-40B4-BE49-F238E27FC236}">
                <a16:creationId xmlns:a16="http://schemas.microsoft.com/office/drawing/2014/main" id="{D877AC5B-2F81-0967-5336-D77B4AD5BA0C}"/>
              </a:ext>
            </a:extLst>
          </p:cNvPr>
          <p:cNvSpPr txBox="1"/>
          <p:nvPr/>
        </p:nvSpPr>
        <p:spPr>
          <a:xfrm>
            <a:off x="1664718" y="2954136"/>
            <a:ext cx="9327479" cy="564257"/>
          </a:xfrm>
          <a:prstGeom prst="rect">
            <a:avLst/>
          </a:prstGeom>
        </p:spPr>
        <p:txBody>
          <a:bodyPr lIns="0" tIns="0" rIns="0" bIns="0" rtlCol="0" anchor="t">
            <a:spAutoFit/>
          </a:bodyPr>
          <a:lstStyle/>
          <a:p>
            <a:pPr>
              <a:lnSpc>
                <a:spcPts val="2199"/>
              </a:lnSpc>
            </a:pPr>
            <a:r>
              <a:rPr lang="en-US" sz="2150">
                <a:solidFill>
                  <a:srgbClr val="1B4175"/>
                </a:solidFill>
                <a:latin typeface="Montserrat"/>
                <a:ea typeface="Montserrat"/>
                <a:cs typeface="Montserrat"/>
                <a:sym typeface="Montserrat"/>
              </a:rPr>
              <a:t>Based on work at </a:t>
            </a:r>
            <a:r>
              <a:rPr lang="en-US" sz="2150" b="1">
                <a:solidFill>
                  <a:srgbClr val="1B4175"/>
                </a:solidFill>
                <a:latin typeface="Montserrat"/>
                <a:ea typeface="+mn-lt"/>
                <a:cs typeface="+mn-lt"/>
                <a:sym typeface="Montserrat"/>
                <a:hlinkClick r:id="rId7"/>
              </a:rPr>
              <a:t>https://</a:t>
            </a:r>
            <a:r>
              <a:rPr lang="en-US" sz="2150" b="1">
                <a:solidFill>
                  <a:srgbClr val="1B4175"/>
                </a:solidFill>
                <a:latin typeface="Montserrat"/>
                <a:ea typeface="+mn-lt"/>
                <a:cs typeface="+mn-lt"/>
                <a:sym typeface="Montserrat Bold"/>
                <a:hlinkClick r:id="rId7"/>
              </a:rPr>
              <a:t>materovcompetition.org/rov-kits</a:t>
            </a:r>
            <a:endParaRPr lang="en-US" sz="2199" b="1" u="sng">
              <a:solidFill>
                <a:srgbClr val="EF8921"/>
              </a:solidFill>
              <a:latin typeface="Montserrat"/>
              <a:ea typeface="+mn-lt"/>
              <a:cs typeface="+mn-lt"/>
              <a:hlinkClick r:id="rId8">
                <a:extLst>
                  <a:ext uri="{A12FA001-AC4F-418D-AE19-62706E023703}">
                    <ahyp:hlinkClr xmlns:ahyp="http://schemas.microsoft.com/office/drawing/2018/hyperlinkcolor" val="tx"/>
                  </a:ext>
                </a:extLst>
              </a:hlinkClick>
            </a:endParaRPr>
          </a:p>
          <a:p>
            <a:pPr algn="l">
              <a:lnSpc>
                <a:spcPts val="2199"/>
              </a:lnSpc>
            </a:pPr>
            <a:endParaRPr lang="en-US" sz="2150">
              <a:solidFill>
                <a:srgbClr val="1B4175"/>
              </a:solidFill>
              <a:latin typeface="Montserrat"/>
              <a:ea typeface="Calibri"/>
              <a:cs typeface="Calibri"/>
            </a:endParaRPr>
          </a:p>
        </p:txBody>
      </p:sp>
      <p:sp>
        <p:nvSpPr>
          <p:cNvPr id="10" name="TextBox 10">
            <a:extLst>
              <a:ext uri="{FF2B5EF4-FFF2-40B4-BE49-F238E27FC236}">
                <a16:creationId xmlns:a16="http://schemas.microsoft.com/office/drawing/2014/main" id="{75CF97BE-7E72-7212-A6B7-4D5228DBCCAB}"/>
              </a:ext>
            </a:extLst>
          </p:cNvPr>
          <p:cNvSpPr txBox="1"/>
          <p:nvPr/>
        </p:nvSpPr>
        <p:spPr>
          <a:xfrm>
            <a:off x="1664718" y="6876434"/>
            <a:ext cx="15781906" cy="1672894"/>
          </a:xfrm>
          <a:prstGeom prst="rect">
            <a:avLst/>
          </a:prstGeom>
        </p:spPr>
        <p:txBody>
          <a:bodyPr lIns="0" tIns="0" rIns="0" bIns="0" rtlCol="0" anchor="t">
            <a:spAutoFit/>
          </a:bodyPr>
          <a:lstStyle/>
          <a:p>
            <a:pPr>
              <a:lnSpc>
                <a:spcPts val="2240"/>
              </a:lnSpc>
              <a:spcBef>
                <a:spcPct val="0"/>
              </a:spcBef>
            </a:pPr>
            <a:r>
              <a:rPr lang="en-US" sz="1600">
                <a:solidFill>
                  <a:srgbClr val="000000"/>
                </a:solidFill>
                <a:latin typeface="Montserrat Medium"/>
                <a:ea typeface="+mn-lt"/>
                <a:cs typeface="+mn-lt"/>
                <a:sym typeface="Montserrat Bold"/>
              </a:rPr>
              <a:t>The </a:t>
            </a:r>
            <a:r>
              <a:rPr lang="en-US" sz="1600" b="1">
                <a:solidFill>
                  <a:srgbClr val="000000"/>
                </a:solidFill>
                <a:latin typeface="Montserrat Medium"/>
                <a:ea typeface="+mn-lt"/>
                <a:cs typeface="+mn-lt"/>
                <a:sym typeface="Montserrat Bold"/>
              </a:rPr>
              <a:t>Marine</a:t>
            </a:r>
            <a:r>
              <a:rPr lang="en-US" sz="1600" b="1">
                <a:solidFill>
                  <a:srgbClr val="000000"/>
                </a:solidFill>
                <a:latin typeface="Montserrat Medium"/>
                <a:ea typeface="+mn-lt"/>
                <a:cs typeface="+mn-lt"/>
                <a:sym typeface="Montserrat"/>
              </a:rPr>
              <a:t> Advanced Technology Education (</a:t>
            </a:r>
            <a:r>
              <a:rPr lang="en-US" sz="1600" b="1">
                <a:solidFill>
                  <a:srgbClr val="000000"/>
                </a:solidFill>
                <a:latin typeface="Montserrat Medium"/>
                <a:ea typeface="+mn-lt"/>
                <a:cs typeface="+mn-lt"/>
                <a:sym typeface="Montserrat Bold"/>
              </a:rPr>
              <a:t>MATE</a:t>
            </a:r>
            <a:r>
              <a:rPr lang="en-US" sz="1600" b="1">
                <a:solidFill>
                  <a:srgbClr val="000000"/>
                </a:solidFill>
                <a:latin typeface="Montserrat Medium"/>
                <a:ea typeface="+mn-lt"/>
                <a:cs typeface="+mn-lt"/>
                <a:sym typeface="Montserrat"/>
              </a:rPr>
              <a:t>)</a:t>
            </a:r>
            <a:r>
              <a:rPr lang="en-US" sz="1600" b="1">
                <a:solidFill>
                  <a:srgbClr val="000000"/>
                </a:solidFill>
                <a:latin typeface="Montserrat Medium"/>
                <a:ea typeface="+mn-lt"/>
                <a:cs typeface="+mn-lt"/>
                <a:sym typeface="Montserrat Bold"/>
              </a:rPr>
              <a:t> Center</a:t>
            </a:r>
            <a:r>
              <a:rPr lang="en-US" sz="1600" b="1">
                <a:solidFill>
                  <a:srgbClr val="000000"/>
                </a:solidFill>
                <a:latin typeface="Montserrat Medium"/>
                <a:ea typeface="+mn-lt"/>
                <a:cs typeface="+mn-lt"/>
                <a:sym typeface="Montserrat"/>
              </a:rPr>
              <a:t> </a:t>
            </a:r>
            <a:r>
              <a:rPr lang="en-US" sz="1600">
                <a:solidFill>
                  <a:srgbClr val="000000"/>
                </a:solidFill>
                <a:latin typeface="Montserrat Medium"/>
                <a:ea typeface="+mn-lt"/>
                <a:cs typeface="+mn-lt"/>
                <a:sym typeface="Montserrat"/>
              </a:rPr>
              <a:t>was established with funding by the National Science Foundation via a grant to Monterey Peninsula College in 1997. Founded in 2016, </a:t>
            </a:r>
            <a:r>
              <a:rPr lang="en-US" sz="1600" b="1">
                <a:solidFill>
                  <a:srgbClr val="000000"/>
                </a:solidFill>
                <a:latin typeface="Montserrat Medium"/>
                <a:ea typeface="+mn-lt"/>
                <a:cs typeface="+mn-lt"/>
                <a:sym typeface="Montserrat"/>
              </a:rPr>
              <a:t>MATE Inspiration for Innovation (MATE Il) </a:t>
            </a:r>
            <a:r>
              <a:rPr lang="en-US" sz="1600">
                <a:solidFill>
                  <a:srgbClr val="000000"/>
                </a:solidFill>
                <a:latin typeface="Montserrat Medium"/>
                <a:ea typeface="+mn-lt"/>
                <a:cs typeface="+mn-lt"/>
                <a:sym typeface="Montserrat"/>
              </a:rPr>
              <a:t>was a 501(c)3 non-profit organization inspired and created by the MATE Center to support and sustain educational activities initiated at the Center. On July 1, 2023, MATE Il and its programs, products, and services were integrated into the </a:t>
            </a:r>
            <a:r>
              <a:rPr lang="en-US" sz="1600" b="1">
                <a:solidFill>
                  <a:srgbClr val="000000"/>
                </a:solidFill>
                <a:latin typeface="Montserrat Medium"/>
                <a:ea typeface="+mn-lt"/>
                <a:cs typeface="+mn-lt"/>
                <a:sym typeface="Montserrat"/>
              </a:rPr>
              <a:t>Marine Technology Society.</a:t>
            </a:r>
            <a:r>
              <a:rPr lang="en-US" sz="1600">
                <a:solidFill>
                  <a:srgbClr val="000000"/>
                </a:solidFill>
                <a:latin typeface="Montserrat Medium"/>
                <a:ea typeface="+mn-lt"/>
                <a:cs typeface="+mn-lt"/>
                <a:sym typeface="Montserrat"/>
              </a:rPr>
              <a:t> While the MATE organization has evolved over time, its mission remains the same - to inspire and challenge students to learn and creatively apply science, technology, engineering, and math (STEM) to solving real-world problems in a way that reinforces critical thinking, collaboration, entrepreneurialism, and innovation.</a:t>
            </a:r>
            <a:endParaRPr lang="en-US">
              <a:latin typeface="Montserrat Medium"/>
              <a:ea typeface="+mn-lt"/>
              <a:cs typeface="+mn-lt"/>
            </a:endParaRPr>
          </a:p>
        </p:txBody>
      </p:sp>
      <p:sp>
        <p:nvSpPr>
          <p:cNvPr id="11" name="Freeform 11">
            <a:extLst>
              <a:ext uri="{FF2B5EF4-FFF2-40B4-BE49-F238E27FC236}">
                <a16:creationId xmlns:a16="http://schemas.microsoft.com/office/drawing/2014/main" id="{65E06766-DD3E-4F64-3D1F-FA6A31CAC414}"/>
              </a:ext>
            </a:extLst>
          </p:cNvPr>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9"/>
            <a:stretch>
              <a:fillRect/>
            </a:stretch>
          </a:blipFill>
        </p:spPr>
        <p:txBody>
          <a:bodyPr/>
          <a:lstStyle/>
          <a:p>
            <a:endParaRPr lang="en-US"/>
          </a:p>
        </p:txBody>
      </p:sp>
      <p:sp>
        <p:nvSpPr>
          <p:cNvPr id="12" name="Freeform 12">
            <a:extLst>
              <a:ext uri="{FF2B5EF4-FFF2-40B4-BE49-F238E27FC236}">
                <a16:creationId xmlns:a16="http://schemas.microsoft.com/office/drawing/2014/main" id="{F2F59597-9326-6A4D-9736-030332B8B7B1}"/>
              </a:ext>
            </a:extLst>
          </p:cNvPr>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10"/>
            <a:stretch>
              <a:fillRect/>
            </a:stretch>
          </a:blipFill>
        </p:spPr>
        <p:txBody>
          <a:bodyPr/>
          <a:lstStyle/>
          <a:p>
            <a:endParaRPr lang="en-US"/>
          </a:p>
        </p:txBody>
      </p:sp>
      <p:sp>
        <p:nvSpPr>
          <p:cNvPr id="13" name="TextBox 13">
            <a:extLst>
              <a:ext uri="{FF2B5EF4-FFF2-40B4-BE49-F238E27FC236}">
                <a16:creationId xmlns:a16="http://schemas.microsoft.com/office/drawing/2014/main" id="{743EC98D-774C-E828-34D2-90C002B80AF1}"/>
              </a:ext>
            </a:extLst>
          </p:cNvPr>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Tree>
    <p:extLst>
      <p:ext uri="{BB962C8B-B14F-4D97-AF65-F5344CB8AC3E}">
        <p14:creationId xmlns:p14="http://schemas.microsoft.com/office/powerpoint/2010/main" val="808161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grpSp>
        <p:nvGrpSpPr>
          <p:cNvPr id="5" name="Group 5"/>
          <p:cNvGrpSpPr/>
          <p:nvPr/>
        </p:nvGrpSpPr>
        <p:grpSpPr>
          <a:xfrm>
            <a:off x="3534370" y="4946109"/>
            <a:ext cx="5328757" cy="4952334"/>
            <a:chOff x="-5796" y="434727"/>
            <a:chExt cx="7105009" cy="6603111"/>
          </a:xfrm>
        </p:grpSpPr>
        <p:grpSp>
          <p:nvGrpSpPr>
            <p:cNvPr id="6" name="Group 6"/>
            <p:cNvGrpSpPr>
              <a:grpSpLocks noChangeAspect="1"/>
            </p:cNvGrpSpPr>
            <p:nvPr/>
          </p:nvGrpSpPr>
          <p:grpSpPr>
            <a:xfrm>
              <a:off x="-5796" y="434727"/>
              <a:ext cx="6597539" cy="5905196"/>
              <a:chOff x="-11430" y="857250"/>
              <a:chExt cx="13009880" cy="1164463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8" name="Group 8"/>
            <p:cNvGrpSpPr>
              <a:grpSpLocks noChangeAspect="1"/>
            </p:cNvGrpSpPr>
            <p:nvPr/>
          </p:nvGrpSpPr>
          <p:grpSpPr>
            <a:xfrm>
              <a:off x="438752" y="1132642"/>
              <a:ext cx="6597539" cy="5905196"/>
              <a:chOff x="-11430" y="857250"/>
              <a:chExt cx="13009880" cy="1164463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0" name="Group 10"/>
            <p:cNvGrpSpPr>
              <a:grpSpLocks noChangeAspect="1"/>
            </p:cNvGrpSpPr>
            <p:nvPr/>
          </p:nvGrpSpPr>
          <p:grpSpPr>
            <a:xfrm>
              <a:off x="171632" y="551900"/>
              <a:ext cx="6927581" cy="6200604"/>
              <a:chOff x="-11430" y="857250"/>
              <a:chExt cx="13009880" cy="1164463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9739" r="-19739"/>
                </a:stretch>
              </a:blipFill>
            </p:spPr>
            <p:txBody>
              <a:bodyPr/>
              <a:lstStyle/>
              <a:p>
                <a:endParaRPr lang="en-US"/>
              </a:p>
            </p:txBody>
          </p:sp>
        </p:grpSp>
      </p:grpSp>
      <p:grpSp>
        <p:nvGrpSpPr>
          <p:cNvPr id="12" name="Group 12"/>
          <p:cNvGrpSpPr>
            <a:grpSpLocks noChangeAspect="1"/>
          </p:cNvGrpSpPr>
          <p:nvPr/>
        </p:nvGrpSpPr>
        <p:grpSpPr>
          <a:xfrm>
            <a:off x="4992866" y="2478333"/>
            <a:ext cx="3466059" cy="3102333"/>
            <a:chOff x="-11430" y="857250"/>
            <a:chExt cx="13009880" cy="1164463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4" name="Group 14"/>
          <p:cNvGrpSpPr>
            <a:grpSpLocks noChangeAspect="1"/>
          </p:cNvGrpSpPr>
          <p:nvPr/>
        </p:nvGrpSpPr>
        <p:grpSpPr>
          <a:xfrm>
            <a:off x="5226412" y="2844988"/>
            <a:ext cx="3466059" cy="3102333"/>
            <a:chOff x="-11430" y="857250"/>
            <a:chExt cx="13009880" cy="11644630"/>
          </a:xfrm>
        </p:grpSpPr>
        <p:sp>
          <p:nvSpPr>
            <p:cNvPr id="15" name="Freeform 1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6" name="Group 16"/>
          <p:cNvGrpSpPr>
            <a:grpSpLocks noChangeAspect="1"/>
          </p:cNvGrpSpPr>
          <p:nvPr/>
        </p:nvGrpSpPr>
        <p:grpSpPr>
          <a:xfrm>
            <a:off x="5051481" y="2599953"/>
            <a:ext cx="3639449" cy="3257527"/>
            <a:chOff x="-11430" y="857250"/>
            <a:chExt cx="13009880" cy="11644630"/>
          </a:xfrm>
        </p:grpSpPr>
        <p:sp>
          <p:nvSpPr>
            <p:cNvPr id="17" name="Freeform 1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27892" r="-11420"/>
              </a:stretch>
            </a:blipFill>
          </p:spPr>
          <p:txBody>
            <a:bodyPr/>
            <a:lstStyle/>
            <a:p>
              <a:endParaRPr lang="en-US"/>
            </a:p>
          </p:txBody>
        </p:sp>
      </p:grpSp>
      <p:grpSp>
        <p:nvGrpSpPr>
          <p:cNvPr id="18" name="Group 18"/>
          <p:cNvGrpSpPr>
            <a:grpSpLocks noChangeAspect="1"/>
          </p:cNvGrpSpPr>
          <p:nvPr/>
        </p:nvGrpSpPr>
        <p:grpSpPr>
          <a:xfrm>
            <a:off x="1294030" y="2792680"/>
            <a:ext cx="4948154" cy="4428897"/>
            <a:chOff x="-11430" y="857250"/>
            <a:chExt cx="13009880" cy="11644630"/>
          </a:xfrm>
        </p:grpSpPr>
        <p:sp>
          <p:nvSpPr>
            <p:cNvPr id="19" name="Freeform 1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2796C6"/>
            </a:solidFill>
            <a:ln w="12700">
              <a:solidFill>
                <a:srgbClr val="000000"/>
              </a:solidFill>
            </a:ln>
          </p:spPr>
          <p:txBody>
            <a:bodyPr/>
            <a:lstStyle/>
            <a:p>
              <a:endParaRPr lang="en-US"/>
            </a:p>
          </p:txBody>
        </p:sp>
      </p:grpSp>
      <p:grpSp>
        <p:nvGrpSpPr>
          <p:cNvPr id="20" name="Group 20"/>
          <p:cNvGrpSpPr>
            <a:grpSpLocks noChangeAspect="1"/>
          </p:cNvGrpSpPr>
          <p:nvPr/>
        </p:nvGrpSpPr>
        <p:grpSpPr>
          <a:xfrm>
            <a:off x="1627440" y="3316116"/>
            <a:ext cx="4948154" cy="4428897"/>
            <a:chOff x="-11430" y="857250"/>
            <a:chExt cx="13009880" cy="11644630"/>
          </a:xfrm>
        </p:grpSpPr>
        <p:sp>
          <p:nvSpPr>
            <p:cNvPr id="21" name="Freeform 2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2796C6"/>
            </a:solidFill>
            <a:ln w="12700">
              <a:solidFill>
                <a:srgbClr val="000000"/>
              </a:solidFill>
            </a:ln>
          </p:spPr>
          <p:txBody>
            <a:bodyPr/>
            <a:lstStyle/>
            <a:p>
              <a:endParaRPr lang="en-US"/>
            </a:p>
          </p:txBody>
        </p:sp>
      </p:grpSp>
      <p:grpSp>
        <p:nvGrpSpPr>
          <p:cNvPr id="22" name="Group 22"/>
          <p:cNvGrpSpPr>
            <a:grpSpLocks noChangeAspect="1"/>
          </p:cNvGrpSpPr>
          <p:nvPr/>
        </p:nvGrpSpPr>
        <p:grpSpPr>
          <a:xfrm>
            <a:off x="1377707" y="2966303"/>
            <a:ext cx="5195685" cy="4650453"/>
            <a:chOff x="-11430" y="857250"/>
            <a:chExt cx="13009880" cy="11644630"/>
          </a:xfrm>
        </p:grpSpPr>
        <p:sp>
          <p:nvSpPr>
            <p:cNvPr id="23" name="Freeform 2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19629" r="-19629"/>
              </a:stretch>
            </a:blipFill>
          </p:spPr>
          <p:txBody>
            <a:bodyPr/>
            <a:lstStyle/>
            <a:p>
              <a:endParaRPr lang="en-US"/>
            </a:p>
          </p:txBody>
        </p:sp>
      </p:grpSp>
      <p:sp>
        <p:nvSpPr>
          <p:cNvPr id="24" name="TextBox 24"/>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25" name="TextBox 25"/>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REQUIRED “PRODUCTS”</a:t>
            </a:r>
          </a:p>
        </p:txBody>
      </p:sp>
      <p:sp>
        <p:nvSpPr>
          <p:cNvPr id="26" name="TextBox 26"/>
          <p:cNvSpPr txBox="1"/>
          <p:nvPr/>
        </p:nvSpPr>
        <p:spPr>
          <a:xfrm>
            <a:off x="9730932" y="2840427"/>
            <a:ext cx="6922609" cy="4201347"/>
          </a:xfrm>
          <a:prstGeom prst="rect">
            <a:avLst/>
          </a:prstGeom>
        </p:spPr>
        <p:txBody>
          <a:bodyPr lIns="0" tIns="0" rIns="0" bIns="0" rtlCol="0" anchor="t">
            <a:spAutoFit/>
          </a:bodyPr>
          <a:lstStyle/>
          <a:p>
            <a:pPr algn="l">
              <a:lnSpc>
                <a:spcPts val="3371"/>
              </a:lnSpc>
            </a:pPr>
            <a:r>
              <a:rPr lang="en-US" sz="3064" b="1">
                <a:solidFill>
                  <a:srgbClr val="1B4175"/>
                </a:solidFill>
                <a:latin typeface="Montserrat Bold"/>
                <a:ea typeface="Montserrat Bold"/>
                <a:cs typeface="Montserrat Bold"/>
                <a:sym typeface="Montserrat Bold"/>
              </a:rPr>
              <a:t>Engineering &amp; Communication component includes:</a:t>
            </a:r>
          </a:p>
          <a:p>
            <a:pPr algn="l">
              <a:lnSpc>
                <a:spcPts val="3371"/>
              </a:lnSpc>
            </a:pPr>
            <a:endParaRPr lang="en-US" sz="3064" b="1">
              <a:solidFill>
                <a:srgbClr val="1B4175"/>
              </a:solidFill>
              <a:latin typeface="Montserrat Bold"/>
              <a:ea typeface="Montserrat Bold"/>
              <a:cs typeface="Montserrat Bold"/>
              <a:sym typeface="Montserrat Bold"/>
            </a:endParaRP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Technical Storytelling</a:t>
            </a: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Technical Documentation and Company Spec Sheets*</a:t>
            </a: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Oral Presentations</a:t>
            </a: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Marketing Displays and Corporate Responsibility</a:t>
            </a:r>
          </a:p>
          <a:p>
            <a:pPr algn="l">
              <a:lnSpc>
                <a:spcPts val="3371"/>
              </a:lnSpc>
            </a:pPr>
            <a:endParaRPr lang="en-US" sz="3064">
              <a:solidFill>
                <a:srgbClr val="1B4175"/>
              </a:solidFill>
              <a:latin typeface="Montserrat"/>
              <a:ea typeface="Montserrat"/>
              <a:cs typeface="Montserrat"/>
              <a:sym typeface="Montserrat"/>
            </a:endParaRPr>
          </a:p>
        </p:txBody>
      </p:sp>
      <p:sp>
        <p:nvSpPr>
          <p:cNvPr id="27" name="TextBox 27"/>
          <p:cNvSpPr txBox="1"/>
          <p:nvPr/>
        </p:nvSpPr>
        <p:spPr>
          <a:xfrm>
            <a:off x="9824969" y="7070349"/>
            <a:ext cx="7885714" cy="1335391"/>
          </a:xfrm>
          <a:prstGeom prst="rect">
            <a:avLst/>
          </a:prstGeom>
        </p:spPr>
        <p:txBody>
          <a:bodyPr lIns="0" tIns="0" rIns="0" bIns="0" rtlCol="0" anchor="t">
            <a:spAutoFit/>
          </a:bodyPr>
          <a:lstStyle/>
          <a:p>
            <a:pPr algn="l">
              <a:lnSpc>
                <a:spcPts val="2638"/>
              </a:lnSpc>
            </a:pPr>
            <a:endParaRPr/>
          </a:p>
          <a:p>
            <a:pPr algn="l">
              <a:lnSpc>
                <a:spcPts val="2638"/>
              </a:lnSpc>
            </a:pPr>
            <a:r>
              <a:rPr lang="en-US" sz="2398">
                <a:solidFill>
                  <a:srgbClr val="1B4175"/>
                </a:solidFill>
                <a:latin typeface="Montserrat"/>
                <a:ea typeface="Montserrat"/>
                <a:cs typeface="Montserrat"/>
                <a:sym typeface="Montserrat"/>
              </a:rPr>
              <a:t>See </a:t>
            </a:r>
            <a:r>
              <a:rPr lang="en-US" sz="2398" u="sng">
                <a:solidFill>
                  <a:srgbClr val="1B4175"/>
                </a:solidFill>
                <a:latin typeface="Montserrat"/>
                <a:ea typeface="Montserrat"/>
                <a:cs typeface="Montserrat"/>
                <a:sym typeface="Montserrat"/>
                <a:hlinkClick r:id="rId8" tooltip="https://materovcompetition.org/archives"/>
              </a:rPr>
              <a:t>https://www.materovcompetition.org/archives</a:t>
            </a:r>
            <a:r>
              <a:rPr lang="en-US" sz="2398">
                <a:solidFill>
                  <a:srgbClr val="1B4175"/>
                </a:solidFill>
                <a:latin typeface="Montserrat"/>
                <a:ea typeface="Montserrat"/>
                <a:cs typeface="Montserrat"/>
                <a:sym typeface="Montserrat"/>
              </a:rPr>
              <a:t> for examples from previous competitions</a:t>
            </a:r>
          </a:p>
          <a:p>
            <a:pPr algn="l">
              <a:lnSpc>
                <a:spcPts val="2638"/>
              </a:lnSpc>
            </a:pPr>
            <a:endParaRPr lang="en-US" sz="2398">
              <a:solidFill>
                <a:srgbClr val="1B4175"/>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grpSp>
        <p:nvGrpSpPr>
          <p:cNvPr id="5" name="Group 5"/>
          <p:cNvGrpSpPr/>
          <p:nvPr/>
        </p:nvGrpSpPr>
        <p:grpSpPr>
          <a:xfrm>
            <a:off x="1602558" y="3170418"/>
            <a:ext cx="10892944" cy="1476149"/>
            <a:chOff x="0" y="0"/>
            <a:chExt cx="14523925" cy="1968198"/>
          </a:xfrm>
        </p:grpSpPr>
        <p:sp>
          <p:nvSpPr>
            <p:cNvPr id="6" name="TextBox 6"/>
            <p:cNvSpPr txBox="1"/>
            <p:nvPr/>
          </p:nvSpPr>
          <p:spPr>
            <a:xfrm>
              <a:off x="2035084" y="268478"/>
              <a:ext cx="12488841" cy="1699720"/>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Teams must prepare and submit at least 2 of the 3 engineering &amp; communication components</a:t>
              </a:r>
            </a:p>
          </p:txBody>
        </p:sp>
        <p:sp>
          <p:nvSpPr>
            <p:cNvPr id="7" name="Freeform 7"/>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252288" y="262596"/>
              <a:ext cx="1124109" cy="112410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3C27"/>
              </a:solidFill>
            </p:spPr>
            <p:txBody>
              <a:bodyPr/>
              <a:lstStyle/>
              <a:p>
                <a:endParaRPr lang="en-US"/>
              </a:p>
            </p:txBody>
          </p:sp>
          <p:sp>
            <p:nvSpPr>
              <p:cNvPr id="10" name="TextBox 10"/>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11" name="Freeform 11"/>
            <p:cNvSpPr/>
            <p:nvPr/>
          </p:nvSpPr>
          <p:spPr>
            <a:xfrm>
              <a:off x="460841" y="463935"/>
              <a:ext cx="707002" cy="721431"/>
            </a:xfrm>
            <a:custGeom>
              <a:avLst/>
              <a:gdLst/>
              <a:ahLst/>
              <a:cxnLst/>
              <a:rect l="l" t="t" r="r" b="b"/>
              <a:pathLst>
                <a:path w="707002" h="721431">
                  <a:moveTo>
                    <a:pt x="0" y="0"/>
                  </a:moveTo>
                  <a:lnTo>
                    <a:pt x="707002" y="0"/>
                  </a:lnTo>
                  <a:lnTo>
                    <a:pt x="707002" y="721431"/>
                  </a:lnTo>
                  <a:lnTo>
                    <a:pt x="0" y="721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12" name="Group 12"/>
          <p:cNvGrpSpPr/>
          <p:nvPr/>
        </p:nvGrpSpPr>
        <p:grpSpPr>
          <a:xfrm>
            <a:off x="1602558" y="5008442"/>
            <a:ext cx="10892944" cy="1912269"/>
            <a:chOff x="0" y="0"/>
            <a:chExt cx="14523925" cy="2549691"/>
          </a:xfrm>
        </p:grpSpPr>
        <p:sp>
          <p:nvSpPr>
            <p:cNvPr id="13" name="Freeform 13"/>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5"/>
              <a:stretch>
                <a:fillRect/>
              </a:stretch>
            </a:blipFill>
          </p:spPr>
          <p:txBody>
            <a:bodyPr/>
            <a:lstStyle/>
            <a:p>
              <a:endParaRPr lang="en-US"/>
            </a:p>
          </p:txBody>
        </p:sp>
        <p:grpSp>
          <p:nvGrpSpPr>
            <p:cNvPr id="14" name="Group 14"/>
            <p:cNvGrpSpPr/>
            <p:nvPr/>
          </p:nvGrpSpPr>
          <p:grpSpPr>
            <a:xfrm>
              <a:off x="252288" y="262596"/>
              <a:ext cx="1124109" cy="112410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7024"/>
              </a:solidFill>
            </p:spPr>
            <p:txBody>
              <a:bodyPr/>
              <a:lstStyle/>
              <a:p>
                <a:endParaRPr lang="en-US"/>
              </a:p>
            </p:txBody>
          </p:sp>
          <p:sp>
            <p:nvSpPr>
              <p:cNvPr id="16" name="TextBox 16"/>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17" name="Freeform 17"/>
            <p:cNvSpPr/>
            <p:nvPr/>
          </p:nvSpPr>
          <p:spPr>
            <a:xfrm>
              <a:off x="460841" y="465926"/>
              <a:ext cx="717449" cy="717449"/>
            </a:xfrm>
            <a:custGeom>
              <a:avLst/>
              <a:gdLst/>
              <a:ahLst/>
              <a:cxnLst/>
              <a:rect l="l" t="t" r="r" b="b"/>
              <a:pathLst>
                <a:path w="717449" h="717449">
                  <a:moveTo>
                    <a:pt x="0" y="0"/>
                  </a:moveTo>
                  <a:lnTo>
                    <a:pt x="717448" y="0"/>
                  </a:lnTo>
                  <a:lnTo>
                    <a:pt x="717448" y="717449"/>
                  </a:lnTo>
                  <a:lnTo>
                    <a:pt x="0" y="7174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2035084" y="291171"/>
              <a:ext cx="12488841" cy="2258520"/>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Whatever component is not required, regionals are encouraged to offer the winning team(s) a chance to submit it for review and feedback before the World Championship</a:t>
              </a:r>
            </a:p>
          </p:txBody>
        </p:sp>
      </p:grpSp>
      <p:sp>
        <p:nvSpPr>
          <p:cNvPr id="19" name="Freeform 19"/>
          <p:cNvSpPr/>
          <p:nvPr/>
        </p:nvSpPr>
        <p:spPr>
          <a:xfrm>
            <a:off x="1602558" y="7312211"/>
            <a:ext cx="1221513" cy="1236975"/>
          </a:xfrm>
          <a:custGeom>
            <a:avLst/>
            <a:gdLst/>
            <a:ahLst/>
            <a:cxnLst/>
            <a:rect l="l" t="t" r="r" b="b"/>
            <a:pathLst>
              <a:path w="1221513" h="1236975">
                <a:moveTo>
                  <a:pt x="0" y="0"/>
                </a:moveTo>
                <a:lnTo>
                  <a:pt x="1221514" y="0"/>
                </a:lnTo>
                <a:lnTo>
                  <a:pt x="1221514" y="1236975"/>
                </a:lnTo>
                <a:lnTo>
                  <a:pt x="0" y="1236975"/>
                </a:lnTo>
                <a:lnTo>
                  <a:pt x="0" y="0"/>
                </a:lnTo>
                <a:close/>
              </a:path>
            </a:pathLst>
          </a:custGeom>
          <a:blipFill>
            <a:blip r:embed="rId5"/>
            <a:stretch>
              <a:fillRect/>
            </a:stretch>
          </a:blipFill>
        </p:spPr>
        <p:txBody>
          <a:bodyPr/>
          <a:lstStyle/>
          <a:p>
            <a:endParaRPr lang="en-US"/>
          </a:p>
        </p:txBody>
      </p:sp>
      <p:grpSp>
        <p:nvGrpSpPr>
          <p:cNvPr id="20" name="Group 20"/>
          <p:cNvGrpSpPr/>
          <p:nvPr/>
        </p:nvGrpSpPr>
        <p:grpSpPr>
          <a:xfrm>
            <a:off x="1791774" y="7509157"/>
            <a:ext cx="843082" cy="84308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C42"/>
            </a:solidFill>
          </p:spPr>
          <p:txBody>
            <a:bodyPr/>
            <a:lstStyle/>
            <a:p>
              <a:endParaRPr lang="en-US"/>
            </a:p>
          </p:txBody>
        </p:sp>
        <p:sp>
          <p:nvSpPr>
            <p:cNvPr id="22" name="TextBox 22"/>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23" name="Freeform 23"/>
          <p:cNvSpPr/>
          <p:nvPr/>
        </p:nvSpPr>
        <p:spPr>
          <a:xfrm>
            <a:off x="1967575" y="7651797"/>
            <a:ext cx="499315" cy="547945"/>
          </a:xfrm>
          <a:custGeom>
            <a:avLst/>
            <a:gdLst/>
            <a:ahLst/>
            <a:cxnLst/>
            <a:rect l="l" t="t" r="r" b="b"/>
            <a:pathLst>
              <a:path w="499315" h="547945">
                <a:moveTo>
                  <a:pt x="0" y="0"/>
                </a:moveTo>
                <a:lnTo>
                  <a:pt x="499315" y="0"/>
                </a:lnTo>
                <a:lnTo>
                  <a:pt x="499315" y="547945"/>
                </a:lnTo>
                <a:lnTo>
                  <a:pt x="0" y="547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3650152" y="2446434"/>
            <a:ext cx="6408384" cy="6763466"/>
          </a:xfrm>
          <a:custGeom>
            <a:avLst/>
            <a:gdLst/>
            <a:ahLst/>
            <a:cxnLst/>
            <a:rect l="l" t="t" r="r" b="b"/>
            <a:pathLst>
              <a:path w="6408384" h="6763466">
                <a:moveTo>
                  <a:pt x="0" y="0"/>
                </a:moveTo>
                <a:lnTo>
                  <a:pt x="6408384" y="0"/>
                </a:lnTo>
                <a:lnTo>
                  <a:pt x="6408384" y="6763466"/>
                </a:lnTo>
                <a:lnTo>
                  <a:pt x="0" y="67634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rot="7862815">
            <a:off x="12446757" y="4801357"/>
            <a:ext cx="9000559" cy="6543910"/>
          </a:xfrm>
          <a:custGeom>
            <a:avLst/>
            <a:gdLst/>
            <a:ahLst/>
            <a:cxnLst/>
            <a:rect l="l" t="t" r="r" b="b"/>
            <a:pathLst>
              <a:path w="9000559" h="6543910">
                <a:moveTo>
                  <a:pt x="0" y="0"/>
                </a:moveTo>
                <a:lnTo>
                  <a:pt x="9000558" y="0"/>
                </a:lnTo>
                <a:lnTo>
                  <a:pt x="9000558" y="6543911"/>
                </a:lnTo>
                <a:lnTo>
                  <a:pt x="0" y="65439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26" name="Group 26"/>
          <p:cNvGrpSpPr/>
          <p:nvPr/>
        </p:nvGrpSpPr>
        <p:grpSpPr>
          <a:xfrm>
            <a:off x="14520894" y="3049547"/>
            <a:ext cx="5450725" cy="5921251"/>
            <a:chOff x="0" y="0"/>
            <a:chExt cx="12736830" cy="13836320"/>
          </a:xfrm>
        </p:grpSpPr>
        <p:sp>
          <p:nvSpPr>
            <p:cNvPr id="27" name="Freeform 27"/>
            <p:cNvSpPr/>
            <p:nvPr/>
          </p:nvSpPr>
          <p:spPr>
            <a:xfrm>
              <a:off x="0" y="0"/>
              <a:ext cx="12736830" cy="13836320"/>
            </a:xfrm>
            <a:custGeom>
              <a:avLst/>
              <a:gdLst/>
              <a:ahLst/>
              <a:cxnLst/>
              <a:rect l="l" t="t" r="r" b="b"/>
              <a:pathLst>
                <a:path w="12736830" h="13836320">
                  <a:moveTo>
                    <a:pt x="11925300" y="4768299"/>
                  </a:moveTo>
                  <a:cubicBezTo>
                    <a:pt x="10819130" y="2327574"/>
                    <a:pt x="8590280" y="544830"/>
                    <a:pt x="6215380" y="297180"/>
                  </a:cubicBezTo>
                  <a:cubicBezTo>
                    <a:pt x="4277360" y="0"/>
                    <a:pt x="3002280" y="956559"/>
                    <a:pt x="1960880" y="2383799"/>
                  </a:cubicBezTo>
                  <a:cubicBezTo>
                    <a:pt x="919480" y="3811039"/>
                    <a:pt x="365760" y="5630410"/>
                    <a:pt x="142240" y="7465640"/>
                  </a:cubicBezTo>
                  <a:cubicBezTo>
                    <a:pt x="24130" y="8434432"/>
                    <a:pt x="0" y="9462334"/>
                    <a:pt x="361950" y="10350395"/>
                  </a:cubicBezTo>
                  <a:cubicBezTo>
                    <a:pt x="820420" y="11476327"/>
                    <a:pt x="1822450" y="12192831"/>
                    <a:pt x="2842260" y="12638304"/>
                  </a:cubicBezTo>
                  <a:cubicBezTo>
                    <a:pt x="5585460" y="13836320"/>
                    <a:pt x="8953501" y="13372106"/>
                    <a:pt x="11088370" y="11076990"/>
                  </a:cubicBezTo>
                  <a:cubicBezTo>
                    <a:pt x="11756390" y="10359044"/>
                    <a:pt x="12303760" y="9459451"/>
                    <a:pt x="12499340" y="8438758"/>
                  </a:cubicBezTo>
                  <a:cubicBezTo>
                    <a:pt x="12736830" y="7200374"/>
                    <a:pt x="12435840" y="5895675"/>
                    <a:pt x="11925300" y="4768299"/>
                  </a:cubicBezTo>
                  <a:close/>
                </a:path>
              </a:pathLst>
            </a:custGeom>
            <a:blipFill>
              <a:blip r:embed="rId16"/>
              <a:stretch>
                <a:fillRect l="-47519" t="232" r="-9376" b="-613"/>
              </a:stretch>
            </a:blipFill>
          </p:spPr>
          <p:txBody>
            <a:bodyPr/>
            <a:lstStyle/>
            <a:p>
              <a:endParaRPr lang="en-US"/>
            </a:p>
          </p:txBody>
        </p:sp>
      </p:grpSp>
      <p:sp>
        <p:nvSpPr>
          <p:cNvPr id="28" name="TextBox 28"/>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29" name="TextBox 29"/>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REGIONAL REQUIREMENTS</a:t>
            </a:r>
          </a:p>
        </p:txBody>
      </p:sp>
      <p:sp>
        <p:nvSpPr>
          <p:cNvPr id="30" name="TextBox 30"/>
          <p:cNvSpPr txBox="1"/>
          <p:nvPr/>
        </p:nvSpPr>
        <p:spPr>
          <a:xfrm>
            <a:off x="3128872" y="7523154"/>
            <a:ext cx="9366631" cy="848547"/>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Teams must prepare and submit a company spec sheet AND SID for the safety inspection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441671"/>
            <a:ext cx="17458401" cy="0"/>
          </a:xfrm>
          <a:prstGeom prst="line">
            <a:avLst/>
          </a:prstGeom>
          <a:ln w="9525" cap="flat">
            <a:solidFill>
              <a:srgbClr val="1DAFDE"/>
            </a:solidFill>
            <a:prstDash val="solid"/>
            <a:headEnd type="none" w="sm" len="sm"/>
            <a:tailEnd type="none" w="sm" len="sm"/>
          </a:ln>
        </p:spPr>
        <p:txBody>
          <a:bodyPr/>
          <a:lstStyle/>
          <a:p>
            <a:endParaRPr lang="en-US"/>
          </a:p>
        </p:txBody>
      </p:sp>
      <p:grpSp>
        <p:nvGrpSpPr>
          <p:cNvPr id="5" name="Group 5"/>
          <p:cNvGrpSpPr/>
          <p:nvPr/>
        </p:nvGrpSpPr>
        <p:grpSpPr>
          <a:xfrm>
            <a:off x="10716315" y="2743801"/>
            <a:ext cx="6904605" cy="6416864"/>
            <a:chOff x="-7510" y="563286"/>
            <a:chExt cx="9206139" cy="8555818"/>
          </a:xfrm>
        </p:grpSpPr>
        <p:grpSp>
          <p:nvGrpSpPr>
            <p:cNvPr id="6" name="Group 6"/>
            <p:cNvGrpSpPr>
              <a:grpSpLocks noChangeAspect="1"/>
            </p:cNvGrpSpPr>
            <p:nvPr/>
          </p:nvGrpSpPr>
          <p:grpSpPr>
            <a:xfrm>
              <a:off x="-7510" y="563286"/>
              <a:ext cx="8548598" cy="7651512"/>
              <a:chOff x="-11430" y="857250"/>
              <a:chExt cx="13009880" cy="1164463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8" name="Group 8"/>
            <p:cNvGrpSpPr>
              <a:grpSpLocks noChangeAspect="1"/>
            </p:cNvGrpSpPr>
            <p:nvPr/>
          </p:nvGrpSpPr>
          <p:grpSpPr>
            <a:xfrm>
              <a:off x="568502" y="1467592"/>
              <a:ext cx="8548598" cy="7651512"/>
              <a:chOff x="-11430" y="857250"/>
              <a:chExt cx="13009880" cy="1164463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0" name="Group 10"/>
            <p:cNvGrpSpPr>
              <a:grpSpLocks noChangeAspect="1"/>
            </p:cNvGrpSpPr>
            <p:nvPr/>
          </p:nvGrpSpPr>
          <p:grpSpPr>
            <a:xfrm>
              <a:off x="222388" y="715111"/>
              <a:ext cx="8976241" cy="8034279"/>
              <a:chOff x="-11430" y="857250"/>
              <a:chExt cx="13009880" cy="1164463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42702" t="-1020" r="-39638" b="-29708"/>
                </a:stretch>
              </a:blipFill>
            </p:spPr>
            <p:txBody>
              <a:bodyPr/>
              <a:lstStyle/>
              <a:p>
                <a:endParaRPr lang="en-US"/>
              </a:p>
            </p:txBody>
          </p:sp>
        </p:grpSp>
      </p:grpSp>
      <p:sp>
        <p:nvSpPr>
          <p:cNvPr id="12" name="TextBox 12"/>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13" name="TextBox 13"/>
          <p:cNvSpPr txBox="1"/>
          <p:nvPr/>
        </p:nvSpPr>
        <p:spPr>
          <a:xfrm>
            <a:off x="1690350" y="4332082"/>
            <a:ext cx="8371837" cy="2944047"/>
          </a:xfrm>
          <a:prstGeom prst="rect">
            <a:avLst/>
          </a:prstGeom>
        </p:spPr>
        <p:txBody>
          <a:bodyPr lIns="0" tIns="0" rIns="0" bIns="0" rtlCol="0" anchor="t">
            <a:spAutoFit/>
          </a:bodyPr>
          <a:lstStyle/>
          <a:p>
            <a:pPr algn="l">
              <a:lnSpc>
                <a:spcPts val="3371"/>
              </a:lnSpc>
            </a:pPr>
            <a:r>
              <a:rPr lang="en-US" sz="3064" b="1">
                <a:solidFill>
                  <a:srgbClr val="1B4175"/>
                </a:solidFill>
                <a:latin typeface="Montserrat Bold"/>
                <a:ea typeface="Montserrat Bold"/>
                <a:cs typeface="Montserrat Bold"/>
                <a:sym typeface="Montserrat Bold"/>
              </a:rPr>
              <a:t>Examples</a:t>
            </a: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Global Ocean Exploring Systems</a:t>
            </a:r>
            <a:r>
              <a:rPr lang="en-US" sz="3064" b="1">
                <a:solidFill>
                  <a:srgbClr val="1B4175"/>
                </a:solidFill>
                <a:latin typeface="Montserrat Bold"/>
                <a:ea typeface="Montserrat Bold"/>
                <a:cs typeface="Montserrat Bold"/>
                <a:sym typeface="Montserrat Bold"/>
              </a:rPr>
              <a:t> </a:t>
            </a:r>
            <a:r>
              <a:rPr lang="en-US" sz="3064">
                <a:solidFill>
                  <a:srgbClr val="1B4175"/>
                </a:solidFill>
                <a:latin typeface="Montserrat"/>
                <a:ea typeface="Montserrat"/>
                <a:cs typeface="Montserrat"/>
                <a:sym typeface="Montserrat"/>
              </a:rPr>
              <a:t>- </a:t>
            </a:r>
            <a:r>
              <a:rPr lang="en-US" sz="3064" i="1">
                <a:solidFill>
                  <a:srgbClr val="1B4175"/>
                </a:solidFill>
                <a:latin typeface="Montserrat Italics"/>
                <a:ea typeface="Montserrat Italics"/>
                <a:cs typeface="Montserrat Italics"/>
                <a:sym typeface="Montserrat Italics"/>
              </a:rPr>
              <a:t>Providing Surveying, Sampling, and Completion of Underwater Tasks Around the World</a:t>
            </a: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Endeavor Enterprises</a:t>
            </a: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Triton Technologies </a:t>
            </a:r>
          </a:p>
        </p:txBody>
      </p:sp>
      <p:sp>
        <p:nvSpPr>
          <p:cNvPr id="14" name="Freeform 14"/>
          <p:cNvSpPr/>
          <p:nvPr/>
        </p:nvSpPr>
        <p:spPr>
          <a:xfrm>
            <a:off x="1846356" y="8008730"/>
            <a:ext cx="6615517" cy="1359188"/>
          </a:xfrm>
          <a:custGeom>
            <a:avLst/>
            <a:gdLst/>
            <a:ahLst/>
            <a:cxnLst/>
            <a:rect l="l" t="t" r="r" b="b"/>
            <a:pathLst>
              <a:path w="6615517" h="1359188">
                <a:moveTo>
                  <a:pt x="0" y="0"/>
                </a:moveTo>
                <a:lnTo>
                  <a:pt x="6615517" y="0"/>
                </a:lnTo>
                <a:lnTo>
                  <a:pt x="6615517" y="1359188"/>
                </a:lnTo>
                <a:lnTo>
                  <a:pt x="0" y="1359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558051" y="7850642"/>
            <a:ext cx="6851431" cy="1407658"/>
          </a:xfrm>
          <a:custGeom>
            <a:avLst/>
            <a:gdLst/>
            <a:ahLst/>
            <a:cxnLst/>
            <a:rect l="l" t="t" r="r" b="b"/>
            <a:pathLst>
              <a:path w="6851431" h="1407658">
                <a:moveTo>
                  <a:pt x="0" y="0"/>
                </a:moveTo>
                <a:lnTo>
                  <a:pt x="6851430" y="0"/>
                </a:lnTo>
                <a:lnTo>
                  <a:pt x="6851430" y="1407658"/>
                </a:lnTo>
                <a:lnTo>
                  <a:pt x="0" y="14076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676007" y="7899112"/>
            <a:ext cx="6615517" cy="1359188"/>
          </a:xfrm>
          <a:custGeom>
            <a:avLst/>
            <a:gdLst/>
            <a:ahLst/>
            <a:cxnLst/>
            <a:rect l="l" t="t" r="r" b="b"/>
            <a:pathLst>
              <a:path w="6615517" h="1359188">
                <a:moveTo>
                  <a:pt x="0" y="0"/>
                </a:moveTo>
                <a:lnTo>
                  <a:pt x="6615518" y="0"/>
                </a:lnTo>
                <a:lnTo>
                  <a:pt x="6615518" y="1359188"/>
                </a:lnTo>
                <a:lnTo>
                  <a:pt x="0" y="13591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7" name="Group 17"/>
          <p:cNvGrpSpPr/>
          <p:nvPr/>
        </p:nvGrpSpPr>
        <p:grpSpPr>
          <a:xfrm>
            <a:off x="8666409" y="6670433"/>
            <a:ext cx="3336074" cy="3128117"/>
            <a:chOff x="-3661" y="274593"/>
            <a:chExt cx="4448098" cy="4170822"/>
          </a:xfrm>
        </p:grpSpPr>
        <p:grpSp>
          <p:nvGrpSpPr>
            <p:cNvPr id="18" name="Group 18"/>
            <p:cNvGrpSpPr>
              <a:grpSpLocks noChangeAspect="1"/>
            </p:cNvGrpSpPr>
            <p:nvPr/>
          </p:nvGrpSpPr>
          <p:grpSpPr>
            <a:xfrm>
              <a:off x="-3661" y="274593"/>
              <a:ext cx="4167302" cy="3729988"/>
              <a:chOff x="-11430" y="857250"/>
              <a:chExt cx="13009880" cy="11644630"/>
            </a:xfrm>
          </p:grpSpPr>
          <p:sp>
            <p:nvSpPr>
              <p:cNvPr id="19" name="Freeform 1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20" name="Group 20"/>
            <p:cNvGrpSpPr>
              <a:grpSpLocks noChangeAspect="1"/>
            </p:cNvGrpSpPr>
            <p:nvPr/>
          </p:nvGrpSpPr>
          <p:grpSpPr>
            <a:xfrm>
              <a:off x="277135" y="715427"/>
              <a:ext cx="4167302" cy="3729988"/>
              <a:chOff x="-11430" y="857250"/>
              <a:chExt cx="13009880" cy="11644630"/>
            </a:xfrm>
          </p:grpSpPr>
          <p:sp>
            <p:nvSpPr>
              <p:cNvPr id="21" name="Freeform 2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22" name="Group 22"/>
            <p:cNvGrpSpPr>
              <a:grpSpLocks noChangeAspect="1"/>
            </p:cNvGrpSpPr>
            <p:nvPr/>
          </p:nvGrpSpPr>
          <p:grpSpPr>
            <a:xfrm>
              <a:off x="66813" y="420817"/>
              <a:ext cx="4375772" cy="3916581"/>
              <a:chOff x="-11430" y="857250"/>
              <a:chExt cx="13009880" cy="11644630"/>
            </a:xfrm>
          </p:grpSpPr>
          <p:sp>
            <p:nvSpPr>
              <p:cNvPr id="23" name="Freeform 2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2"/>
                <a:stretch>
                  <a:fillRect r="-41870"/>
                </a:stretch>
              </a:blipFill>
            </p:spPr>
            <p:txBody>
              <a:bodyPr/>
              <a:lstStyle/>
              <a:p>
                <a:endParaRPr lang="en-US"/>
              </a:p>
            </p:txBody>
          </p:sp>
        </p:grpSp>
      </p:grpSp>
      <p:sp>
        <p:nvSpPr>
          <p:cNvPr id="24" name="Freeform 24"/>
          <p:cNvSpPr/>
          <p:nvPr/>
        </p:nvSpPr>
        <p:spPr>
          <a:xfrm>
            <a:off x="1994299" y="8237889"/>
            <a:ext cx="5982897" cy="716905"/>
          </a:xfrm>
          <a:custGeom>
            <a:avLst/>
            <a:gdLst/>
            <a:ahLst/>
            <a:cxnLst/>
            <a:rect l="l" t="t" r="r" b="b"/>
            <a:pathLst>
              <a:path w="5982897" h="716905">
                <a:moveTo>
                  <a:pt x="0" y="0"/>
                </a:moveTo>
                <a:lnTo>
                  <a:pt x="5982898" y="0"/>
                </a:lnTo>
                <a:lnTo>
                  <a:pt x="5982898" y="716905"/>
                </a:lnTo>
                <a:lnTo>
                  <a:pt x="0" y="716905"/>
                </a:lnTo>
                <a:lnTo>
                  <a:pt x="0" y="0"/>
                </a:lnTo>
                <a:close/>
              </a:path>
            </a:pathLst>
          </a:custGeom>
          <a:blipFill>
            <a:blip r:embed="rId13"/>
            <a:stretch>
              <a:fillRect l="-511" t="-11517" r="-445" b="-6436"/>
            </a:stretch>
          </a:blipFill>
        </p:spPr>
        <p:txBody>
          <a:bodyPr/>
          <a:lstStyle/>
          <a:p>
            <a:endParaRPr lang="en-US"/>
          </a:p>
        </p:txBody>
      </p:sp>
      <p:sp>
        <p:nvSpPr>
          <p:cNvPr id="25" name="TextBox 25"/>
          <p:cNvSpPr txBox="1"/>
          <p:nvPr/>
        </p:nvSpPr>
        <p:spPr>
          <a:xfrm>
            <a:off x="1690350" y="660809"/>
            <a:ext cx="10240435" cy="1509400"/>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EMBRACING THE COMPANY APPROACH</a:t>
            </a:r>
          </a:p>
        </p:txBody>
      </p:sp>
      <p:sp>
        <p:nvSpPr>
          <p:cNvPr id="26" name="TextBox 26"/>
          <p:cNvSpPr txBox="1"/>
          <p:nvPr/>
        </p:nvSpPr>
        <p:spPr>
          <a:xfrm>
            <a:off x="1690350" y="3083999"/>
            <a:ext cx="8371837" cy="946031"/>
          </a:xfrm>
          <a:prstGeom prst="rect">
            <a:avLst/>
          </a:prstGeom>
        </p:spPr>
        <p:txBody>
          <a:bodyPr lIns="0" tIns="0" rIns="0" bIns="0" rtlCol="0" anchor="t">
            <a:spAutoFit/>
          </a:bodyPr>
          <a:lstStyle/>
          <a:p>
            <a:pPr algn="l">
              <a:lnSpc>
                <a:spcPts val="3771"/>
              </a:lnSpc>
            </a:pPr>
            <a:r>
              <a:rPr lang="en-US" sz="3428" b="1">
                <a:solidFill>
                  <a:srgbClr val="EF8921"/>
                </a:solidFill>
                <a:latin typeface="Montserrat Heavy"/>
                <a:ea typeface="Montserrat Heavy"/>
                <a:cs typeface="Montserrat Heavy"/>
                <a:sym typeface="Montserrat Heavy"/>
              </a:rPr>
              <a:t>Company Names, Logos, Taglines, Marketing Materials...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441671"/>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Freeform 5"/>
          <p:cNvSpPr/>
          <p:nvPr/>
        </p:nvSpPr>
        <p:spPr>
          <a:xfrm rot="140213">
            <a:off x="1831617" y="2834409"/>
            <a:ext cx="6092316" cy="7053332"/>
          </a:xfrm>
          <a:custGeom>
            <a:avLst/>
            <a:gdLst/>
            <a:ahLst/>
            <a:cxnLst/>
            <a:rect l="l" t="t" r="r" b="b"/>
            <a:pathLst>
              <a:path w="6092316" h="7053332">
                <a:moveTo>
                  <a:pt x="0" y="0"/>
                </a:moveTo>
                <a:lnTo>
                  <a:pt x="6092316" y="0"/>
                </a:lnTo>
                <a:lnTo>
                  <a:pt x="6092316" y="7053332"/>
                </a:lnTo>
                <a:lnTo>
                  <a:pt x="0" y="70533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3156230" y="2921431"/>
            <a:ext cx="4804413" cy="6194218"/>
          </a:xfrm>
          <a:custGeom>
            <a:avLst/>
            <a:gdLst/>
            <a:ahLst/>
            <a:cxnLst/>
            <a:rect l="l" t="t" r="r" b="b"/>
            <a:pathLst>
              <a:path w="4804413" h="6194218">
                <a:moveTo>
                  <a:pt x="0" y="0"/>
                </a:moveTo>
                <a:lnTo>
                  <a:pt x="4804413" y="0"/>
                </a:lnTo>
                <a:lnTo>
                  <a:pt x="4804413" y="6194219"/>
                </a:lnTo>
                <a:lnTo>
                  <a:pt x="0" y="6194219"/>
                </a:lnTo>
                <a:lnTo>
                  <a:pt x="0" y="0"/>
                </a:lnTo>
                <a:close/>
              </a:path>
            </a:pathLst>
          </a:custGeom>
          <a:blipFill>
            <a:blip r:embed="rId7"/>
            <a:stretch>
              <a:fillRect/>
            </a:stretch>
          </a:blipFill>
          <a:ln w="38100" cap="sq">
            <a:solidFill>
              <a:srgbClr val="002D6A"/>
            </a:solidFill>
            <a:prstDash val="solid"/>
            <a:miter/>
          </a:ln>
        </p:spPr>
        <p:txBody>
          <a:bodyPr/>
          <a:lstStyle/>
          <a:p>
            <a:endParaRPr lang="en-US"/>
          </a:p>
        </p:txBody>
      </p:sp>
      <p:sp>
        <p:nvSpPr>
          <p:cNvPr id="7" name="Freeform 7"/>
          <p:cNvSpPr/>
          <p:nvPr/>
        </p:nvSpPr>
        <p:spPr>
          <a:xfrm>
            <a:off x="8795011" y="2921431"/>
            <a:ext cx="4785034" cy="6194218"/>
          </a:xfrm>
          <a:custGeom>
            <a:avLst/>
            <a:gdLst/>
            <a:ahLst/>
            <a:cxnLst/>
            <a:rect l="l" t="t" r="r" b="b"/>
            <a:pathLst>
              <a:path w="4785034" h="6194218">
                <a:moveTo>
                  <a:pt x="0" y="0"/>
                </a:moveTo>
                <a:lnTo>
                  <a:pt x="4785034" y="0"/>
                </a:lnTo>
                <a:lnTo>
                  <a:pt x="4785034" y="6194219"/>
                </a:lnTo>
                <a:lnTo>
                  <a:pt x="0" y="6194219"/>
                </a:lnTo>
                <a:lnTo>
                  <a:pt x="0" y="0"/>
                </a:lnTo>
                <a:close/>
              </a:path>
            </a:pathLst>
          </a:custGeom>
          <a:blipFill>
            <a:blip r:embed="rId8"/>
            <a:stretch>
              <a:fillRect t="-103" b="-103"/>
            </a:stretch>
          </a:blipFill>
          <a:ln w="38100" cap="sq">
            <a:solidFill>
              <a:srgbClr val="002D6A"/>
            </a:solidFill>
            <a:prstDash val="solid"/>
            <a:miter/>
          </a:ln>
        </p:spPr>
        <p:txBody>
          <a:bodyPr/>
          <a:lstStyle/>
          <a:p>
            <a:endParaRPr lang="en-US"/>
          </a:p>
        </p:txBody>
      </p:sp>
      <p:sp>
        <p:nvSpPr>
          <p:cNvPr id="8" name="Freeform 8"/>
          <p:cNvSpPr/>
          <p:nvPr/>
        </p:nvSpPr>
        <p:spPr>
          <a:xfrm rot="1781716">
            <a:off x="14418245" y="5524021"/>
            <a:ext cx="2665385" cy="2672065"/>
          </a:xfrm>
          <a:custGeom>
            <a:avLst/>
            <a:gdLst/>
            <a:ahLst/>
            <a:cxnLst/>
            <a:rect l="l" t="t" r="r" b="b"/>
            <a:pathLst>
              <a:path w="2665385" h="2672065">
                <a:moveTo>
                  <a:pt x="0" y="0"/>
                </a:moveTo>
                <a:lnTo>
                  <a:pt x="2665385" y="0"/>
                </a:lnTo>
                <a:lnTo>
                  <a:pt x="2665385" y="2672065"/>
                </a:lnTo>
                <a:lnTo>
                  <a:pt x="0" y="2672065"/>
                </a:lnTo>
                <a:lnTo>
                  <a:pt x="0" y="0"/>
                </a:lnTo>
                <a:close/>
              </a:path>
            </a:pathLst>
          </a:custGeom>
          <a:blipFill>
            <a:blip r:embed="rId9"/>
            <a:stretch>
              <a:fillRect/>
            </a:stretch>
          </a:blipFill>
        </p:spPr>
        <p:txBody>
          <a:bodyPr/>
          <a:lstStyle/>
          <a:p>
            <a:endParaRPr lang="en-US"/>
          </a:p>
        </p:txBody>
      </p:sp>
      <p:sp>
        <p:nvSpPr>
          <p:cNvPr id="9" name="Freeform 9"/>
          <p:cNvSpPr/>
          <p:nvPr/>
        </p:nvSpPr>
        <p:spPr>
          <a:xfrm rot="1177075">
            <a:off x="14636731" y="7129392"/>
            <a:ext cx="1463363" cy="462789"/>
          </a:xfrm>
          <a:custGeom>
            <a:avLst/>
            <a:gdLst/>
            <a:ahLst/>
            <a:cxnLst/>
            <a:rect l="l" t="t" r="r" b="b"/>
            <a:pathLst>
              <a:path w="1463363" h="462789">
                <a:moveTo>
                  <a:pt x="0" y="0"/>
                </a:moveTo>
                <a:lnTo>
                  <a:pt x="1463363" y="0"/>
                </a:lnTo>
                <a:lnTo>
                  <a:pt x="1463363" y="462788"/>
                </a:lnTo>
                <a:lnTo>
                  <a:pt x="0" y="46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rot="1221489">
            <a:off x="14898974" y="6403392"/>
            <a:ext cx="1885713" cy="600793"/>
          </a:xfrm>
          <a:prstGeom prst="rect">
            <a:avLst/>
          </a:prstGeom>
        </p:spPr>
        <p:txBody>
          <a:bodyPr lIns="0" tIns="0" rIns="0" bIns="0" rtlCol="0" anchor="t">
            <a:spAutoFit/>
          </a:bodyPr>
          <a:lstStyle/>
          <a:p>
            <a:pPr algn="ctr">
              <a:lnSpc>
                <a:spcPts val="2384"/>
              </a:lnSpc>
            </a:pPr>
            <a:r>
              <a:rPr lang="en-US" sz="2167" b="1">
                <a:solidFill>
                  <a:srgbClr val="EF8921"/>
                </a:solidFill>
                <a:latin typeface="Montserrat Heavy"/>
                <a:ea typeface="Montserrat Heavy"/>
                <a:cs typeface="Montserrat Heavy"/>
                <a:sym typeface="Montserrat Heavy"/>
              </a:rPr>
              <a:t>Previous Example</a:t>
            </a:r>
          </a:p>
        </p:txBody>
      </p:sp>
      <p:sp>
        <p:nvSpPr>
          <p:cNvPr id="11" name="Freeform 11"/>
          <p:cNvSpPr/>
          <p:nvPr/>
        </p:nvSpPr>
        <p:spPr>
          <a:xfrm>
            <a:off x="14188959" y="3131466"/>
            <a:ext cx="2665385" cy="2672065"/>
          </a:xfrm>
          <a:custGeom>
            <a:avLst/>
            <a:gdLst/>
            <a:ahLst/>
            <a:cxnLst/>
            <a:rect l="l" t="t" r="r" b="b"/>
            <a:pathLst>
              <a:path w="2665385" h="2672065">
                <a:moveTo>
                  <a:pt x="0" y="0"/>
                </a:moveTo>
                <a:lnTo>
                  <a:pt x="2665385" y="0"/>
                </a:lnTo>
                <a:lnTo>
                  <a:pt x="2665385" y="2672065"/>
                </a:lnTo>
                <a:lnTo>
                  <a:pt x="0" y="2672065"/>
                </a:lnTo>
                <a:lnTo>
                  <a:pt x="0" y="0"/>
                </a:lnTo>
                <a:close/>
              </a:path>
            </a:pathLst>
          </a:custGeom>
          <a:blipFill>
            <a:blip r:embed="rId9"/>
            <a:stretch>
              <a:fillRect/>
            </a:stretch>
          </a:blipFill>
        </p:spPr>
        <p:txBody>
          <a:bodyPr/>
          <a:lstStyle/>
          <a:p>
            <a:endParaRPr lang="en-US"/>
          </a:p>
        </p:txBody>
      </p:sp>
      <p:sp>
        <p:nvSpPr>
          <p:cNvPr id="12" name="Freeform 12"/>
          <p:cNvSpPr/>
          <p:nvPr/>
        </p:nvSpPr>
        <p:spPr>
          <a:xfrm>
            <a:off x="15437420" y="2921431"/>
            <a:ext cx="538538" cy="839825"/>
          </a:xfrm>
          <a:custGeom>
            <a:avLst/>
            <a:gdLst/>
            <a:ahLst/>
            <a:cxnLst/>
            <a:rect l="l" t="t" r="r" b="b"/>
            <a:pathLst>
              <a:path w="538538" h="839825">
                <a:moveTo>
                  <a:pt x="0" y="0"/>
                </a:moveTo>
                <a:lnTo>
                  <a:pt x="538537" y="0"/>
                </a:lnTo>
                <a:lnTo>
                  <a:pt x="538537" y="839825"/>
                </a:lnTo>
                <a:lnTo>
                  <a:pt x="0" y="839825"/>
                </a:lnTo>
                <a:lnTo>
                  <a:pt x="0" y="0"/>
                </a:lnTo>
                <a:close/>
              </a:path>
            </a:pathLst>
          </a:custGeom>
          <a:blipFill>
            <a:blip r:embed="rId12">
              <a:alphaModFix amt="6999"/>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rot="-604641">
            <a:off x="14705738" y="4860574"/>
            <a:ext cx="1463363" cy="462789"/>
          </a:xfrm>
          <a:custGeom>
            <a:avLst/>
            <a:gdLst/>
            <a:ahLst/>
            <a:cxnLst/>
            <a:rect l="l" t="t" r="r" b="b"/>
            <a:pathLst>
              <a:path w="1463363" h="462789">
                <a:moveTo>
                  <a:pt x="0" y="0"/>
                </a:moveTo>
                <a:lnTo>
                  <a:pt x="1463363" y="0"/>
                </a:lnTo>
                <a:lnTo>
                  <a:pt x="1463363" y="462789"/>
                </a:lnTo>
                <a:lnTo>
                  <a:pt x="0" y="462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5437420" y="2904286"/>
            <a:ext cx="538538" cy="839825"/>
          </a:xfrm>
          <a:custGeom>
            <a:avLst/>
            <a:gdLst/>
            <a:ahLst/>
            <a:cxnLst/>
            <a:rect l="l" t="t" r="r" b="b"/>
            <a:pathLst>
              <a:path w="538538" h="839825">
                <a:moveTo>
                  <a:pt x="0" y="0"/>
                </a:moveTo>
                <a:lnTo>
                  <a:pt x="538537" y="0"/>
                </a:lnTo>
                <a:lnTo>
                  <a:pt x="538537" y="839825"/>
                </a:lnTo>
                <a:lnTo>
                  <a:pt x="0" y="8398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TextBox 15"/>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16" name="TextBox 16"/>
          <p:cNvSpPr txBox="1"/>
          <p:nvPr/>
        </p:nvSpPr>
        <p:spPr>
          <a:xfrm>
            <a:off x="1690350" y="660809"/>
            <a:ext cx="13265274" cy="1509400"/>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CREATIVE APPROACHES TO TECHNICAL DOCUMENTATION</a:t>
            </a:r>
          </a:p>
        </p:txBody>
      </p:sp>
      <p:sp>
        <p:nvSpPr>
          <p:cNvPr id="17" name="TextBox 17"/>
          <p:cNvSpPr txBox="1"/>
          <p:nvPr/>
        </p:nvSpPr>
        <p:spPr>
          <a:xfrm rot="-560227">
            <a:off x="14580340" y="3986332"/>
            <a:ext cx="1885713" cy="600793"/>
          </a:xfrm>
          <a:prstGeom prst="rect">
            <a:avLst/>
          </a:prstGeom>
        </p:spPr>
        <p:txBody>
          <a:bodyPr lIns="0" tIns="0" rIns="0" bIns="0" rtlCol="0" anchor="t">
            <a:spAutoFit/>
          </a:bodyPr>
          <a:lstStyle/>
          <a:p>
            <a:pPr algn="ctr">
              <a:lnSpc>
                <a:spcPts val="2384"/>
              </a:lnSpc>
            </a:pPr>
            <a:r>
              <a:rPr lang="en-US" sz="2167" b="1">
                <a:solidFill>
                  <a:srgbClr val="EF8921"/>
                </a:solidFill>
                <a:latin typeface="Montserrat Heavy"/>
                <a:ea typeface="Montserrat Heavy"/>
                <a:cs typeface="Montserrat Heavy"/>
                <a:sym typeface="Montserrat Heavy"/>
              </a:rPr>
              <a:t>Get Creative ROVers!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ENGINEERING PRESENTATIONS</a:t>
            </a:r>
          </a:p>
        </p:txBody>
      </p:sp>
      <p:grpSp>
        <p:nvGrpSpPr>
          <p:cNvPr id="6" name="Group 6"/>
          <p:cNvGrpSpPr/>
          <p:nvPr/>
        </p:nvGrpSpPr>
        <p:grpSpPr>
          <a:xfrm>
            <a:off x="9010977" y="2262705"/>
            <a:ext cx="8429491" cy="7904031"/>
            <a:chOff x="-9251" y="693833"/>
            <a:chExt cx="11239322" cy="10538708"/>
          </a:xfrm>
        </p:grpSpPr>
        <p:grpSp>
          <p:nvGrpSpPr>
            <p:cNvPr id="7" name="Group 7"/>
            <p:cNvGrpSpPr>
              <a:grpSpLocks noChangeAspect="1"/>
            </p:cNvGrpSpPr>
            <p:nvPr/>
          </p:nvGrpSpPr>
          <p:grpSpPr>
            <a:xfrm>
              <a:off x="-9251" y="693833"/>
              <a:ext cx="10529814" cy="9424821"/>
              <a:chOff x="-11430" y="857250"/>
              <a:chExt cx="13009880" cy="11644630"/>
            </a:xfrm>
          </p:grpSpPr>
          <p:sp>
            <p:nvSpPr>
              <p:cNvPr id="8" name="Freeform 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E7024"/>
              </a:solidFill>
              <a:ln w="12700">
                <a:solidFill>
                  <a:srgbClr val="000000"/>
                </a:solidFill>
              </a:ln>
            </p:spPr>
            <p:txBody>
              <a:bodyPr/>
              <a:lstStyle/>
              <a:p>
                <a:endParaRPr lang="en-US"/>
              </a:p>
            </p:txBody>
          </p:sp>
        </p:grpSp>
        <p:grpSp>
          <p:nvGrpSpPr>
            <p:cNvPr id="9" name="Group 9"/>
            <p:cNvGrpSpPr>
              <a:grpSpLocks noChangeAspect="1"/>
            </p:cNvGrpSpPr>
            <p:nvPr/>
          </p:nvGrpSpPr>
          <p:grpSpPr>
            <a:xfrm>
              <a:off x="700257" y="1807720"/>
              <a:ext cx="10529814" cy="9424821"/>
              <a:chOff x="-11430" y="857250"/>
              <a:chExt cx="13009880" cy="1164463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E7024"/>
              </a:solidFill>
              <a:ln w="12700">
                <a:solidFill>
                  <a:srgbClr val="000000"/>
                </a:solidFill>
              </a:ln>
            </p:spPr>
            <p:txBody>
              <a:bodyPr/>
              <a:lstStyle/>
              <a:p>
                <a:endParaRPr lang="en-US"/>
              </a:p>
            </p:txBody>
          </p:sp>
        </p:grpSp>
        <p:grpSp>
          <p:nvGrpSpPr>
            <p:cNvPr id="11" name="Group 11"/>
            <p:cNvGrpSpPr>
              <a:grpSpLocks noChangeAspect="1"/>
            </p:cNvGrpSpPr>
            <p:nvPr/>
          </p:nvGrpSpPr>
          <p:grpSpPr>
            <a:xfrm>
              <a:off x="168819" y="1063310"/>
              <a:ext cx="11056568" cy="9896298"/>
              <a:chOff x="-11430" y="857250"/>
              <a:chExt cx="13009880" cy="1164463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9739" r="-19739"/>
                </a:stretch>
              </a:blipFill>
            </p:spPr>
            <p:txBody>
              <a:bodyPr/>
              <a:lstStyle/>
              <a:p>
                <a:endParaRPr lang="en-US"/>
              </a:p>
            </p:txBody>
          </p:sp>
        </p:grpSp>
      </p:grpSp>
      <p:grpSp>
        <p:nvGrpSpPr>
          <p:cNvPr id="13" name="Group 13"/>
          <p:cNvGrpSpPr>
            <a:grpSpLocks noChangeAspect="1"/>
          </p:cNvGrpSpPr>
          <p:nvPr/>
        </p:nvGrpSpPr>
        <p:grpSpPr>
          <a:xfrm>
            <a:off x="8037848" y="7253443"/>
            <a:ext cx="3199482" cy="2863730"/>
            <a:chOff x="-11430" y="857250"/>
            <a:chExt cx="13009880" cy="1164463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sp>
        <p:nvSpPr>
          <p:cNvPr id="15" name="Freeform 15"/>
          <p:cNvSpPr/>
          <p:nvPr/>
        </p:nvSpPr>
        <p:spPr>
          <a:xfrm>
            <a:off x="8612959" y="7950218"/>
            <a:ext cx="1978674" cy="1308082"/>
          </a:xfrm>
          <a:custGeom>
            <a:avLst/>
            <a:gdLst/>
            <a:ahLst/>
            <a:cxnLst/>
            <a:rect l="l" t="t" r="r" b="b"/>
            <a:pathLst>
              <a:path w="1978674" h="1308082">
                <a:moveTo>
                  <a:pt x="0" y="0"/>
                </a:moveTo>
                <a:lnTo>
                  <a:pt x="1978674" y="0"/>
                </a:lnTo>
                <a:lnTo>
                  <a:pt x="1978674" y="1308082"/>
                </a:lnTo>
                <a:lnTo>
                  <a:pt x="0" y="13080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1640172" y="9475545"/>
            <a:ext cx="6726407" cy="372745"/>
          </a:xfrm>
          <a:prstGeom prst="rect">
            <a:avLst/>
          </a:prstGeom>
        </p:spPr>
        <p:txBody>
          <a:bodyPr lIns="0" tIns="0" rIns="0" bIns="0" rtlCol="0" anchor="t">
            <a:spAutoFit/>
          </a:bodyPr>
          <a:lstStyle/>
          <a:p>
            <a:pPr algn="just">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17" name="TextBox 17"/>
          <p:cNvSpPr txBox="1"/>
          <p:nvPr/>
        </p:nvSpPr>
        <p:spPr>
          <a:xfrm>
            <a:off x="1690350" y="3266664"/>
            <a:ext cx="6626051" cy="3782247"/>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Presentations are an opportunity to describe the engineering behind the ROV and sell the product to the client (AKA the judges)</a:t>
            </a:r>
          </a:p>
          <a:p>
            <a:pPr algn="l">
              <a:lnSpc>
                <a:spcPts val="3371"/>
              </a:lnSpc>
            </a:pPr>
            <a:endParaRPr lang="en-US" sz="3064">
              <a:solidFill>
                <a:srgbClr val="1B4175"/>
              </a:solidFill>
              <a:latin typeface="Montserrat"/>
              <a:ea typeface="Montserrat"/>
              <a:cs typeface="Montserrat"/>
              <a:sym typeface="Montserrat"/>
            </a:endParaRPr>
          </a:p>
          <a:p>
            <a:pPr algn="l">
              <a:lnSpc>
                <a:spcPts val="3371"/>
              </a:lnSpc>
            </a:pPr>
            <a:r>
              <a:rPr lang="en-US" sz="3064" b="1">
                <a:solidFill>
                  <a:srgbClr val="1B4175"/>
                </a:solidFill>
                <a:latin typeface="Montserrat Bold"/>
                <a:ea typeface="Montserrat Bold"/>
                <a:cs typeface="Montserrat Bold"/>
                <a:sym typeface="Montserrat Bold"/>
              </a:rPr>
              <a:t>Check Out MATE’s Vimeo!</a:t>
            </a:r>
          </a:p>
          <a:p>
            <a:pPr algn="l">
              <a:lnSpc>
                <a:spcPts val="3371"/>
              </a:lnSpc>
            </a:pPr>
            <a:r>
              <a:rPr lang="en-US" sz="3064" u="sng">
                <a:solidFill>
                  <a:srgbClr val="1B4175"/>
                </a:solidFill>
                <a:latin typeface="Montserrat"/>
                <a:ea typeface="Montserrat"/>
                <a:cs typeface="Montserrat"/>
                <a:sym typeface="Montserrat"/>
                <a:hlinkClick r:id="rId8" tooltip="https://vimeo.com/user14545135"/>
              </a:rPr>
              <a:t>https://vimeo.com/user14545135</a:t>
            </a:r>
          </a:p>
          <a:p>
            <a:pPr algn="l">
              <a:lnSpc>
                <a:spcPts val="3371"/>
              </a:lnSpc>
            </a:pPr>
            <a:endParaRPr lang="en-US" sz="3064" u="sng">
              <a:solidFill>
                <a:srgbClr val="1B4175"/>
              </a:solidFill>
              <a:latin typeface="Montserrat"/>
              <a:ea typeface="Montserrat"/>
              <a:cs typeface="Montserrat"/>
              <a:sym typeface="Montserrat"/>
              <a:hlinkClick r:id="rId8" tooltip="https://vimeo.com/user14545135"/>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grpSp>
        <p:nvGrpSpPr>
          <p:cNvPr id="5" name="Group 5"/>
          <p:cNvGrpSpPr/>
          <p:nvPr/>
        </p:nvGrpSpPr>
        <p:grpSpPr>
          <a:xfrm>
            <a:off x="1690350" y="2367545"/>
            <a:ext cx="7453650" cy="1311530"/>
            <a:chOff x="0" y="-38100"/>
            <a:chExt cx="1963101" cy="345423"/>
          </a:xfrm>
        </p:grpSpPr>
        <p:sp>
          <p:nvSpPr>
            <p:cNvPr id="6" name="Freeform 6"/>
            <p:cNvSpPr/>
            <p:nvPr/>
          </p:nvSpPr>
          <p:spPr>
            <a:xfrm>
              <a:off x="0" y="0"/>
              <a:ext cx="1963101" cy="307323"/>
            </a:xfrm>
            <a:custGeom>
              <a:avLst/>
              <a:gdLst/>
              <a:ahLst/>
              <a:cxnLst/>
              <a:rect l="l" t="t" r="r" b="b"/>
              <a:pathLst>
                <a:path w="1963101" h="307323">
                  <a:moveTo>
                    <a:pt x="1759901" y="0"/>
                  </a:moveTo>
                  <a:lnTo>
                    <a:pt x="0" y="0"/>
                  </a:lnTo>
                  <a:lnTo>
                    <a:pt x="0" y="307323"/>
                  </a:lnTo>
                  <a:lnTo>
                    <a:pt x="1759901" y="307323"/>
                  </a:lnTo>
                  <a:lnTo>
                    <a:pt x="1963101" y="153662"/>
                  </a:lnTo>
                  <a:lnTo>
                    <a:pt x="1759901" y="0"/>
                  </a:lnTo>
                  <a:close/>
                </a:path>
              </a:pathLst>
            </a:custGeom>
            <a:solidFill>
              <a:srgbClr val="EE7024"/>
            </a:solidFill>
          </p:spPr>
          <p:txBody>
            <a:bodyPr/>
            <a:lstStyle/>
            <a:p>
              <a:endParaRPr lang="en-US"/>
            </a:p>
          </p:txBody>
        </p:sp>
        <p:sp>
          <p:nvSpPr>
            <p:cNvPr id="7" name="TextBox 7"/>
            <p:cNvSpPr txBox="1"/>
            <p:nvPr/>
          </p:nvSpPr>
          <p:spPr>
            <a:xfrm>
              <a:off x="0" y="-38100"/>
              <a:ext cx="1848801" cy="345423"/>
            </a:xfrm>
            <a:prstGeom prst="rect">
              <a:avLst/>
            </a:prstGeom>
          </p:spPr>
          <p:txBody>
            <a:bodyPr lIns="50800" tIns="50800" rIns="50800" bIns="50800" rtlCol="0" anchor="ctr"/>
            <a:lstStyle/>
            <a:p>
              <a:pPr algn="ctr">
                <a:lnSpc>
                  <a:spcPts val="3079"/>
                </a:lnSpc>
              </a:pPr>
              <a:endParaRPr/>
            </a:p>
          </p:txBody>
        </p:sp>
      </p:grpSp>
      <p:grpSp>
        <p:nvGrpSpPr>
          <p:cNvPr id="8" name="Group 8"/>
          <p:cNvGrpSpPr/>
          <p:nvPr/>
        </p:nvGrpSpPr>
        <p:grpSpPr>
          <a:xfrm>
            <a:off x="1690350" y="3762351"/>
            <a:ext cx="7453650" cy="1311530"/>
            <a:chOff x="0" y="-38100"/>
            <a:chExt cx="1963101" cy="345423"/>
          </a:xfrm>
        </p:grpSpPr>
        <p:sp>
          <p:nvSpPr>
            <p:cNvPr id="9" name="Freeform 9"/>
            <p:cNvSpPr/>
            <p:nvPr/>
          </p:nvSpPr>
          <p:spPr>
            <a:xfrm>
              <a:off x="0" y="0"/>
              <a:ext cx="1963101" cy="307323"/>
            </a:xfrm>
            <a:custGeom>
              <a:avLst/>
              <a:gdLst/>
              <a:ahLst/>
              <a:cxnLst/>
              <a:rect l="l" t="t" r="r" b="b"/>
              <a:pathLst>
                <a:path w="1963101" h="307323">
                  <a:moveTo>
                    <a:pt x="1759901" y="0"/>
                  </a:moveTo>
                  <a:lnTo>
                    <a:pt x="0" y="0"/>
                  </a:lnTo>
                  <a:lnTo>
                    <a:pt x="0" y="307323"/>
                  </a:lnTo>
                  <a:lnTo>
                    <a:pt x="1759901" y="307323"/>
                  </a:lnTo>
                  <a:lnTo>
                    <a:pt x="1963101" y="153662"/>
                  </a:lnTo>
                  <a:lnTo>
                    <a:pt x="1759901" y="0"/>
                  </a:lnTo>
                  <a:close/>
                </a:path>
              </a:pathLst>
            </a:custGeom>
            <a:solidFill>
              <a:srgbClr val="EF8921"/>
            </a:solidFill>
          </p:spPr>
          <p:txBody>
            <a:bodyPr/>
            <a:lstStyle/>
            <a:p>
              <a:endParaRPr lang="en-US"/>
            </a:p>
          </p:txBody>
        </p:sp>
        <p:sp>
          <p:nvSpPr>
            <p:cNvPr id="10" name="TextBox 10"/>
            <p:cNvSpPr txBox="1"/>
            <p:nvPr/>
          </p:nvSpPr>
          <p:spPr>
            <a:xfrm>
              <a:off x="0" y="-38100"/>
              <a:ext cx="1848801" cy="345423"/>
            </a:xfrm>
            <a:prstGeom prst="rect">
              <a:avLst/>
            </a:prstGeom>
          </p:spPr>
          <p:txBody>
            <a:bodyPr lIns="50800" tIns="50800" rIns="50800" bIns="50800" rtlCol="0" anchor="ctr"/>
            <a:lstStyle/>
            <a:p>
              <a:pPr algn="ctr">
                <a:lnSpc>
                  <a:spcPts val="3079"/>
                </a:lnSpc>
              </a:pPr>
              <a:endParaRPr/>
            </a:p>
          </p:txBody>
        </p:sp>
      </p:grpSp>
      <p:grpSp>
        <p:nvGrpSpPr>
          <p:cNvPr id="11" name="Group 11"/>
          <p:cNvGrpSpPr/>
          <p:nvPr/>
        </p:nvGrpSpPr>
        <p:grpSpPr>
          <a:xfrm>
            <a:off x="1690350" y="5157157"/>
            <a:ext cx="7453650" cy="1311530"/>
            <a:chOff x="0" y="-38100"/>
            <a:chExt cx="1963101" cy="345423"/>
          </a:xfrm>
        </p:grpSpPr>
        <p:sp>
          <p:nvSpPr>
            <p:cNvPr id="12" name="Freeform 12"/>
            <p:cNvSpPr/>
            <p:nvPr/>
          </p:nvSpPr>
          <p:spPr>
            <a:xfrm>
              <a:off x="0" y="0"/>
              <a:ext cx="1963101" cy="307323"/>
            </a:xfrm>
            <a:custGeom>
              <a:avLst/>
              <a:gdLst/>
              <a:ahLst/>
              <a:cxnLst/>
              <a:rect l="l" t="t" r="r" b="b"/>
              <a:pathLst>
                <a:path w="1963101" h="307323">
                  <a:moveTo>
                    <a:pt x="1759901" y="0"/>
                  </a:moveTo>
                  <a:lnTo>
                    <a:pt x="0" y="0"/>
                  </a:lnTo>
                  <a:lnTo>
                    <a:pt x="0" y="307323"/>
                  </a:lnTo>
                  <a:lnTo>
                    <a:pt x="1759901" y="307323"/>
                  </a:lnTo>
                  <a:lnTo>
                    <a:pt x="1963101" y="153662"/>
                  </a:lnTo>
                  <a:lnTo>
                    <a:pt x="1759901" y="0"/>
                  </a:lnTo>
                  <a:close/>
                </a:path>
              </a:pathLst>
            </a:custGeom>
            <a:solidFill>
              <a:srgbClr val="80BC42"/>
            </a:solidFill>
          </p:spPr>
          <p:txBody>
            <a:bodyPr/>
            <a:lstStyle/>
            <a:p>
              <a:endParaRPr lang="en-US"/>
            </a:p>
          </p:txBody>
        </p:sp>
        <p:sp>
          <p:nvSpPr>
            <p:cNvPr id="13" name="TextBox 13"/>
            <p:cNvSpPr txBox="1"/>
            <p:nvPr/>
          </p:nvSpPr>
          <p:spPr>
            <a:xfrm>
              <a:off x="0" y="-38100"/>
              <a:ext cx="1848801" cy="345423"/>
            </a:xfrm>
            <a:prstGeom prst="rect">
              <a:avLst/>
            </a:prstGeom>
          </p:spPr>
          <p:txBody>
            <a:bodyPr lIns="50800" tIns="50800" rIns="50800" bIns="50800" rtlCol="0" anchor="ctr"/>
            <a:lstStyle/>
            <a:p>
              <a:pPr algn="ctr">
                <a:lnSpc>
                  <a:spcPts val="3079"/>
                </a:lnSpc>
              </a:pPr>
              <a:endParaRPr/>
            </a:p>
          </p:txBody>
        </p:sp>
      </p:grpSp>
      <p:grpSp>
        <p:nvGrpSpPr>
          <p:cNvPr id="14" name="Group 14"/>
          <p:cNvGrpSpPr/>
          <p:nvPr/>
        </p:nvGrpSpPr>
        <p:grpSpPr>
          <a:xfrm>
            <a:off x="1690350" y="6551964"/>
            <a:ext cx="7453650" cy="1311530"/>
            <a:chOff x="0" y="-38100"/>
            <a:chExt cx="1963101" cy="345423"/>
          </a:xfrm>
        </p:grpSpPr>
        <p:sp>
          <p:nvSpPr>
            <p:cNvPr id="15" name="Freeform 15"/>
            <p:cNvSpPr/>
            <p:nvPr/>
          </p:nvSpPr>
          <p:spPr>
            <a:xfrm>
              <a:off x="0" y="0"/>
              <a:ext cx="1963101" cy="307323"/>
            </a:xfrm>
            <a:custGeom>
              <a:avLst/>
              <a:gdLst/>
              <a:ahLst/>
              <a:cxnLst/>
              <a:rect l="l" t="t" r="r" b="b"/>
              <a:pathLst>
                <a:path w="1963101" h="307323">
                  <a:moveTo>
                    <a:pt x="1759901" y="0"/>
                  </a:moveTo>
                  <a:lnTo>
                    <a:pt x="0" y="0"/>
                  </a:lnTo>
                  <a:lnTo>
                    <a:pt x="0" y="307323"/>
                  </a:lnTo>
                  <a:lnTo>
                    <a:pt x="1759901" y="307323"/>
                  </a:lnTo>
                  <a:lnTo>
                    <a:pt x="1963101" y="153662"/>
                  </a:lnTo>
                  <a:lnTo>
                    <a:pt x="1759901" y="0"/>
                  </a:lnTo>
                  <a:close/>
                </a:path>
              </a:pathLst>
            </a:custGeom>
            <a:solidFill>
              <a:srgbClr val="2796C6"/>
            </a:solidFill>
          </p:spPr>
          <p:txBody>
            <a:bodyPr/>
            <a:lstStyle/>
            <a:p>
              <a:endParaRPr lang="en-US"/>
            </a:p>
          </p:txBody>
        </p:sp>
        <p:sp>
          <p:nvSpPr>
            <p:cNvPr id="16" name="TextBox 16"/>
            <p:cNvSpPr txBox="1"/>
            <p:nvPr/>
          </p:nvSpPr>
          <p:spPr>
            <a:xfrm>
              <a:off x="0" y="-38100"/>
              <a:ext cx="1848801" cy="345423"/>
            </a:xfrm>
            <a:prstGeom prst="rect">
              <a:avLst/>
            </a:prstGeom>
          </p:spPr>
          <p:txBody>
            <a:bodyPr lIns="50800" tIns="50800" rIns="50800" bIns="50800" rtlCol="0" anchor="ctr"/>
            <a:lstStyle/>
            <a:p>
              <a:pPr algn="ctr">
                <a:lnSpc>
                  <a:spcPts val="3079"/>
                </a:lnSpc>
              </a:pPr>
              <a:endParaRPr/>
            </a:p>
          </p:txBody>
        </p:sp>
      </p:grpSp>
      <p:grpSp>
        <p:nvGrpSpPr>
          <p:cNvPr id="17" name="Group 17"/>
          <p:cNvGrpSpPr/>
          <p:nvPr/>
        </p:nvGrpSpPr>
        <p:grpSpPr>
          <a:xfrm>
            <a:off x="1690350" y="7946770"/>
            <a:ext cx="7453650" cy="1311530"/>
            <a:chOff x="0" y="-38100"/>
            <a:chExt cx="1963101" cy="345423"/>
          </a:xfrm>
        </p:grpSpPr>
        <p:sp>
          <p:nvSpPr>
            <p:cNvPr id="18" name="Freeform 18"/>
            <p:cNvSpPr/>
            <p:nvPr/>
          </p:nvSpPr>
          <p:spPr>
            <a:xfrm>
              <a:off x="0" y="0"/>
              <a:ext cx="1963101" cy="307323"/>
            </a:xfrm>
            <a:custGeom>
              <a:avLst/>
              <a:gdLst/>
              <a:ahLst/>
              <a:cxnLst/>
              <a:rect l="l" t="t" r="r" b="b"/>
              <a:pathLst>
                <a:path w="1963101" h="307323">
                  <a:moveTo>
                    <a:pt x="1759901" y="0"/>
                  </a:moveTo>
                  <a:lnTo>
                    <a:pt x="0" y="0"/>
                  </a:lnTo>
                  <a:lnTo>
                    <a:pt x="0" y="307323"/>
                  </a:lnTo>
                  <a:lnTo>
                    <a:pt x="1759901" y="307323"/>
                  </a:lnTo>
                  <a:lnTo>
                    <a:pt x="1963101" y="153662"/>
                  </a:lnTo>
                  <a:lnTo>
                    <a:pt x="1759901" y="0"/>
                  </a:lnTo>
                  <a:close/>
                </a:path>
              </a:pathLst>
            </a:custGeom>
            <a:solidFill>
              <a:srgbClr val="D83C27"/>
            </a:solidFill>
          </p:spPr>
          <p:txBody>
            <a:bodyPr/>
            <a:lstStyle/>
            <a:p>
              <a:endParaRPr lang="en-US"/>
            </a:p>
          </p:txBody>
        </p:sp>
        <p:sp>
          <p:nvSpPr>
            <p:cNvPr id="19" name="TextBox 19"/>
            <p:cNvSpPr txBox="1"/>
            <p:nvPr/>
          </p:nvSpPr>
          <p:spPr>
            <a:xfrm>
              <a:off x="0" y="-38100"/>
              <a:ext cx="1848801" cy="345423"/>
            </a:xfrm>
            <a:prstGeom prst="rect">
              <a:avLst/>
            </a:prstGeom>
          </p:spPr>
          <p:txBody>
            <a:bodyPr lIns="50800" tIns="50800" rIns="50800" bIns="50800" rtlCol="0" anchor="ctr"/>
            <a:lstStyle/>
            <a:p>
              <a:pPr algn="ctr">
                <a:lnSpc>
                  <a:spcPts val="3079"/>
                </a:lnSpc>
              </a:pPr>
              <a:endParaRPr/>
            </a:p>
          </p:txBody>
        </p:sp>
      </p:grpSp>
      <p:sp>
        <p:nvSpPr>
          <p:cNvPr id="20" name="Freeform 20"/>
          <p:cNvSpPr/>
          <p:nvPr/>
        </p:nvSpPr>
        <p:spPr>
          <a:xfrm rot="915952">
            <a:off x="10660575" y="6771551"/>
            <a:ext cx="3980790" cy="3806630"/>
          </a:xfrm>
          <a:custGeom>
            <a:avLst/>
            <a:gdLst/>
            <a:ahLst/>
            <a:cxnLst/>
            <a:rect l="l" t="t" r="r" b="b"/>
            <a:pathLst>
              <a:path w="3980790" h="3806630">
                <a:moveTo>
                  <a:pt x="0" y="0"/>
                </a:moveTo>
                <a:lnTo>
                  <a:pt x="3980790" y="0"/>
                </a:lnTo>
                <a:lnTo>
                  <a:pt x="3980790" y="3806630"/>
                </a:lnTo>
                <a:lnTo>
                  <a:pt x="0" y="3806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1"/>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COMPETITION TIMELINE &amp; COSTS</a:t>
            </a:r>
          </a:p>
        </p:txBody>
      </p:sp>
      <p:sp>
        <p:nvSpPr>
          <p:cNvPr id="22" name="TextBox 22"/>
          <p:cNvSpPr txBox="1"/>
          <p:nvPr/>
        </p:nvSpPr>
        <p:spPr>
          <a:xfrm>
            <a:off x="1986908" y="2685654"/>
            <a:ext cx="6626051" cy="848547"/>
          </a:xfrm>
          <a:prstGeom prst="rect">
            <a:avLst/>
          </a:prstGeom>
        </p:spPr>
        <p:txBody>
          <a:bodyPr lIns="0" tIns="0" rIns="0" bIns="0" rtlCol="0" anchor="t">
            <a:spAutoFit/>
          </a:bodyPr>
          <a:lstStyle/>
          <a:p>
            <a:pPr algn="l">
              <a:lnSpc>
                <a:spcPts val="3371"/>
              </a:lnSpc>
            </a:pPr>
            <a:r>
              <a:rPr lang="en-US" sz="3064" b="1">
                <a:solidFill>
                  <a:srgbClr val="FFFFFF"/>
                </a:solidFill>
                <a:latin typeface="Montserrat Bold"/>
                <a:ea typeface="Montserrat Bold"/>
                <a:cs typeface="Montserrat Bold"/>
                <a:sym typeface="Montserrat Bold"/>
              </a:rPr>
              <a:t>September:</a:t>
            </a:r>
            <a:r>
              <a:rPr lang="en-US" sz="3064">
                <a:solidFill>
                  <a:srgbClr val="FFFFFF"/>
                </a:solidFill>
                <a:latin typeface="Montserrat"/>
                <a:ea typeface="Montserrat"/>
                <a:cs typeface="Montserrat"/>
                <a:sym typeface="Montserrat"/>
              </a:rPr>
              <a:t> Mission Briefing &amp; Preview Task Released</a:t>
            </a:r>
          </a:p>
        </p:txBody>
      </p:sp>
      <p:sp>
        <p:nvSpPr>
          <p:cNvPr id="23" name="TextBox 23"/>
          <p:cNvSpPr txBox="1"/>
          <p:nvPr/>
        </p:nvSpPr>
        <p:spPr>
          <a:xfrm>
            <a:off x="1986908" y="4080461"/>
            <a:ext cx="6626051" cy="848547"/>
          </a:xfrm>
          <a:prstGeom prst="rect">
            <a:avLst/>
          </a:prstGeom>
        </p:spPr>
        <p:txBody>
          <a:bodyPr lIns="0" tIns="0" rIns="0" bIns="0" rtlCol="0" anchor="t">
            <a:spAutoFit/>
          </a:bodyPr>
          <a:lstStyle/>
          <a:p>
            <a:pPr algn="l">
              <a:lnSpc>
                <a:spcPts val="3371"/>
              </a:lnSpc>
            </a:pPr>
            <a:r>
              <a:rPr lang="en-US" sz="3064" b="1">
                <a:solidFill>
                  <a:srgbClr val="FFFFFF"/>
                </a:solidFill>
                <a:latin typeface="Montserrat Bold"/>
                <a:ea typeface="Montserrat Bold"/>
                <a:cs typeface="Montserrat Bold"/>
                <a:sym typeface="Montserrat Bold"/>
              </a:rPr>
              <a:t>November:</a:t>
            </a:r>
            <a:r>
              <a:rPr lang="en-US" sz="3064">
                <a:solidFill>
                  <a:srgbClr val="FFFFFF"/>
                </a:solidFill>
                <a:latin typeface="Montserrat"/>
                <a:ea typeface="Montserrat"/>
                <a:cs typeface="Montserrat"/>
                <a:sym typeface="Montserrat"/>
              </a:rPr>
              <a:t> Specs &amp; Mission Released</a:t>
            </a:r>
          </a:p>
        </p:txBody>
      </p:sp>
      <p:sp>
        <p:nvSpPr>
          <p:cNvPr id="24" name="TextBox 24"/>
          <p:cNvSpPr txBox="1"/>
          <p:nvPr/>
        </p:nvSpPr>
        <p:spPr>
          <a:xfrm>
            <a:off x="1986908" y="5616806"/>
            <a:ext cx="6626051" cy="429447"/>
          </a:xfrm>
          <a:prstGeom prst="rect">
            <a:avLst/>
          </a:prstGeom>
        </p:spPr>
        <p:txBody>
          <a:bodyPr lIns="0" tIns="0" rIns="0" bIns="0" rtlCol="0" anchor="t">
            <a:spAutoFit/>
          </a:bodyPr>
          <a:lstStyle/>
          <a:p>
            <a:pPr algn="l">
              <a:lnSpc>
                <a:spcPts val="3371"/>
              </a:lnSpc>
            </a:pPr>
            <a:r>
              <a:rPr lang="en-US" sz="3064" b="1">
                <a:solidFill>
                  <a:srgbClr val="FFFFFF"/>
                </a:solidFill>
                <a:latin typeface="Montserrat Bold"/>
                <a:ea typeface="Montserrat Bold"/>
                <a:cs typeface="Montserrat Bold"/>
                <a:sym typeface="Montserrat Bold"/>
              </a:rPr>
              <a:t>December:</a:t>
            </a:r>
            <a:r>
              <a:rPr lang="en-US" sz="3064">
                <a:solidFill>
                  <a:srgbClr val="FFFFFF"/>
                </a:solidFill>
                <a:latin typeface="Montserrat"/>
                <a:ea typeface="Montserrat"/>
                <a:cs typeface="Montserrat"/>
                <a:sym typeface="Montserrat"/>
              </a:rPr>
              <a:t> Registration Opens</a:t>
            </a:r>
          </a:p>
        </p:txBody>
      </p:sp>
      <p:sp>
        <p:nvSpPr>
          <p:cNvPr id="25" name="TextBox 25"/>
          <p:cNvSpPr txBox="1"/>
          <p:nvPr/>
        </p:nvSpPr>
        <p:spPr>
          <a:xfrm>
            <a:off x="1986908" y="6868737"/>
            <a:ext cx="6626051" cy="848547"/>
          </a:xfrm>
          <a:prstGeom prst="rect">
            <a:avLst/>
          </a:prstGeom>
        </p:spPr>
        <p:txBody>
          <a:bodyPr lIns="0" tIns="0" rIns="0" bIns="0" rtlCol="0" anchor="t">
            <a:spAutoFit/>
          </a:bodyPr>
          <a:lstStyle/>
          <a:p>
            <a:pPr algn="l">
              <a:lnSpc>
                <a:spcPts val="3371"/>
              </a:lnSpc>
            </a:pPr>
            <a:r>
              <a:rPr lang="en-US" sz="3064" b="1">
                <a:solidFill>
                  <a:srgbClr val="FFFFFF"/>
                </a:solidFill>
                <a:latin typeface="Montserrat Bold"/>
                <a:ea typeface="Montserrat Bold"/>
                <a:cs typeface="Montserrat Bold"/>
                <a:sym typeface="Montserrat Bold"/>
              </a:rPr>
              <a:t>April &amp; May:</a:t>
            </a:r>
            <a:r>
              <a:rPr lang="en-US" sz="3064">
                <a:solidFill>
                  <a:srgbClr val="FFFFFF"/>
                </a:solidFill>
                <a:latin typeface="Montserrat"/>
                <a:ea typeface="Montserrat"/>
                <a:cs typeface="Montserrat"/>
                <a:sym typeface="Montserrat"/>
              </a:rPr>
              <a:t> Regional Competitions</a:t>
            </a:r>
          </a:p>
        </p:txBody>
      </p:sp>
      <p:sp>
        <p:nvSpPr>
          <p:cNvPr id="26" name="TextBox 26"/>
          <p:cNvSpPr txBox="1"/>
          <p:nvPr/>
        </p:nvSpPr>
        <p:spPr>
          <a:xfrm>
            <a:off x="1986908" y="8474430"/>
            <a:ext cx="6626051" cy="429447"/>
          </a:xfrm>
          <a:prstGeom prst="rect">
            <a:avLst/>
          </a:prstGeom>
        </p:spPr>
        <p:txBody>
          <a:bodyPr lIns="0" tIns="0" rIns="0" bIns="0" rtlCol="0" anchor="t">
            <a:spAutoFit/>
          </a:bodyPr>
          <a:lstStyle/>
          <a:p>
            <a:pPr algn="l">
              <a:lnSpc>
                <a:spcPts val="3371"/>
              </a:lnSpc>
            </a:pPr>
            <a:r>
              <a:rPr lang="en-US" sz="3064" b="1">
                <a:solidFill>
                  <a:srgbClr val="FFFFFF"/>
                </a:solidFill>
                <a:latin typeface="Montserrat Bold"/>
                <a:ea typeface="Montserrat Bold"/>
                <a:cs typeface="Montserrat Bold"/>
                <a:sym typeface="Montserrat Bold"/>
              </a:rPr>
              <a:t>June:</a:t>
            </a:r>
            <a:r>
              <a:rPr lang="en-US" sz="3064">
                <a:solidFill>
                  <a:srgbClr val="FFFFFF"/>
                </a:solidFill>
                <a:latin typeface="Montserrat"/>
                <a:ea typeface="Montserrat"/>
                <a:cs typeface="Montserrat"/>
                <a:sym typeface="Montserrat"/>
              </a:rPr>
              <a:t> World Championship</a:t>
            </a:r>
          </a:p>
        </p:txBody>
      </p:sp>
      <p:sp>
        <p:nvSpPr>
          <p:cNvPr id="27" name="TextBox 27"/>
          <p:cNvSpPr txBox="1"/>
          <p:nvPr/>
        </p:nvSpPr>
        <p:spPr>
          <a:xfrm>
            <a:off x="9916163" y="2873195"/>
            <a:ext cx="7343137" cy="4315647"/>
          </a:xfrm>
          <a:prstGeom prst="rect">
            <a:avLst/>
          </a:prstGeom>
        </p:spPr>
        <p:txBody>
          <a:bodyPr lIns="0" tIns="0" rIns="0" bIns="0" rtlCol="0" anchor="t">
            <a:spAutoFit/>
          </a:bodyPr>
          <a:lstStyle/>
          <a:p>
            <a:pPr algn="l">
              <a:lnSpc>
                <a:spcPts val="3371"/>
              </a:lnSpc>
            </a:pPr>
            <a:endParaRPr/>
          </a:p>
          <a:p>
            <a:pPr marL="661666" lvl="1" indent="-330833" algn="l">
              <a:lnSpc>
                <a:spcPts val="3371"/>
              </a:lnSpc>
              <a:buFont typeface="Arial"/>
              <a:buChar char="•"/>
            </a:pPr>
            <a:r>
              <a:rPr lang="en-US" sz="3064" b="1">
                <a:solidFill>
                  <a:srgbClr val="1B4175"/>
                </a:solidFill>
                <a:latin typeface="Montserrat Bold"/>
                <a:ea typeface="Montserrat Bold"/>
                <a:cs typeface="Montserrat Bold"/>
                <a:sym typeface="Montserrat Bold"/>
              </a:rPr>
              <a:t>2025 Registration Fees</a:t>
            </a:r>
          </a:p>
          <a:p>
            <a:pPr algn="l">
              <a:lnSpc>
                <a:spcPts val="2161"/>
              </a:lnSpc>
            </a:pPr>
            <a:endParaRPr lang="en-US" sz="3064" b="1">
              <a:solidFill>
                <a:srgbClr val="1B4175"/>
              </a:solidFill>
              <a:latin typeface="Montserrat Bold"/>
              <a:ea typeface="Montserrat Bold"/>
              <a:cs typeface="Montserrat Bold"/>
              <a:sym typeface="Montserrat Bold"/>
            </a:endParaRPr>
          </a:p>
          <a:p>
            <a:pPr marL="661666" lvl="1" indent="-330833" algn="l">
              <a:lnSpc>
                <a:spcPts val="3371"/>
              </a:lnSpc>
              <a:buFont typeface="Arial"/>
              <a:buChar char="•"/>
            </a:pPr>
            <a:r>
              <a:rPr lang="en-US" sz="3064" b="1">
                <a:solidFill>
                  <a:srgbClr val="1B4175"/>
                </a:solidFill>
                <a:latin typeface="Montserrat Bold"/>
                <a:ea typeface="Montserrat Bold"/>
                <a:cs typeface="Montserrat Bold"/>
                <a:sym typeface="Montserrat Bold"/>
              </a:rPr>
              <a:t>ROV &amp; Accessories </a:t>
            </a:r>
          </a:p>
          <a:p>
            <a:pPr marL="1323332" lvl="2" indent="-441111" algn="l">
              <a:lnSpc>
                <a:spcPts val="3371"/>
              </a:lnSpc>
              <a:buFont typeface="Arial"/>
              <a:buChar char="⚬"/>
            </a:pPr>
            <a:r>
              <a:rPr lang="en-US" sz="3064">
                <a:solidFill>
                  <a:srgbClr val="1B4175"/>
                </a:solidFill>
                <a:latin typeface="Montserrat"/>
                <a:ea typeface="Montserrat"/>
                <a:cs typeface="Montserrat"/>
                <a:sym typeface="Montserrat"/>
              </a:rPr>
              <a:t>Depends on competition class and sophistication of ROV</a:t>
            </a:r>
          </a:p>
          <a:p>
            <a:pPr marL="1323332" lvl="2" indent="-441111" algn="l">
              <a:lnSpc>
                <a:spcPts val="3371"/>
              </a:lnSpc>
              <a:buFont typeface="Arial"/>
              <a:buChar char="⚬"/>
            </a:pPr>
            <a:r>
              <a:rPr lang="en-US" sz="3064">
                <a:solidFill>
                  <a:srgbClr val="1B4175"/>
                </a:solidFill>
                <a:latin typeface="Montserrat"/>
                <a:ea typeface="Montserrat"/>
                <a:cs typeface="Montserrat"/>
                <a:sym typeface="Montserrat"/>
              </a:rPr>
              <a:t>Budgets are included within the team technical documentation</a:t>
            </a:r>
          </a:p>
          <a:p>
            <a:pPr algn="l">
              <a:lnSpc>
                <a:spcPts val="2161"/>
              </a:lnSpc>
            </a:pPr>
            <a:endParaRPr lang="en-US" sz="3064">
              <a:solidFill>
                <a:srgbClr val="1B4175"/>
              </a:solidFill>
              <a:latin typeface="Montserrat"/>
              <a:ea typeface="Montserrat"/>
              <a:cs typeface="Montserrat"/>
              <a:sym typeface="Montserrat"/>
            </a:endParaRPr>
          </a:p>
          <a:p>
            <a:pPr marL="661666" lvl="1" indent="-330833" algn="l">
              <a:lnSpc>
                <a:spcPts val="3371"/>
              </a:lnSpc>
              <a:buFont typeface="Arial"/>
              <a:buChar char="•"/>
            </a:pPr>
            <a:r>
              <a:rPr lang="en-US" sz="3064" b="1">
                <a:solidFill>
                  <a:srgbClr val="1B4175"/>
                </a:solidFill>
                <a:latin typeface="Montserrat Bold"/>
                <a:ea typeface="Montserrat Bold"/>
                <a:cs typeface="Montserrat Bold"/>
                <a:sym typeface="Montserrat Bold"/>
              </a:rPr>
              <a:t>Travel</a:t>
            </a:r>
          </a:p>
        </p:txBody>
      </p:sp>
      <p:sp>
        <p:nvSpPr>
          <p:cNvPr id="28" name="TextBox 28"/>
          <p:cNvSpPr txBox="1"/>
          <p:nvPr/>
        </p:nvSpPr>
        <p:spPr>
          <a:xfrm>
            <a:off x="10229667" y="2588170"/>
            <a:ext cx="8371837" cy="475735"/>
          </a:xfrm>
          <a:prstGeom prst="rect">
            <a:avLst/>
          </a:prstGeom>
        </p:spPr>
        <p:txBody>
          <a:bodyPr lIns="0" tIns="0" rIns="0" bIns="0" rtlCol="0" anchor="t">
            <a:spAutoFit/>
          </a:bodyPr>
          <a:lstStyle/>
          <a:p>
            <a:pPr algn="l">
              <a:lnSpc>
                <a:spcPts val="3771"/>
              </a:lnSpc>
            </a:pPr>
            <a:r>
              <a:rPr lang="en-US" sz="3428" b="1">
                <a:solidFill>
                  <a:srgbClr val="EF8921"/>
                </a:solidFill>
                <a:latin typeface="Montserrat Heavy"/>
                <a:ea typeface="Montserrat Heavy"/>
                <a:cs typeface="Montserrat Heavy"/>
                <a:sym typeface="Montserrat Heavy"/>
              </a:rPr>
              <a:t>Costs </a:t>
            </a:r>
          </a:p>
        </p:txBody>
      </p:sp>
      <p:sp>
        <p:nvSpPr>
          <p:cNvPr id="29" name="TextBox 29"/>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Freeform 5"/>
          <p:cNvSpPr/>
          <p:nvPr/>
        </p:nvSpPr>
        <p:spPr>
          <a:xfrm>
            <a:off x="1690350" y="2299159"/>
            <a:ext cx="15420872" cy="7344190"/>
          </a:xfrm>
          <a:custGeom>
            <a:avLst/>
            <a:gdLst/>
            <a:ahLst/>
            <a:cxnLst/>
            <a:rect l="l" t="t" r="r" b="b"/>
            <a:pathLst>
              <a:path w="15420872" h="7344190">
                <a:moveTo>
                  <a:pt x="0" y="0"/>
                </a:moveTo>
                <a:lnTo>
                  <a:pt x="15420872" y="0"/>
                </a:lnTo>
                <a:lnTo>
                  <a:pt x="15420872" y="7344190"/>
                </a:lnTo>
                <a:lnTo>
                  <a:pt x="0" y="734419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REGISTRATION FEES</a:t>
            </a:r>
          </a:p>
        </p:txBody>
      </p:sp>
      <p:sp>
        <p:nvSpPr>
          <p:cNvPr id="7" name="TextBox 7"/>
          <p:cNvSpPr txBox="1"/>
          <p:nvPr/>
        </p:nvSpPr>
        <p:spPr>
          <a:xfrm>
            <a:off x="10984277" y="9605249"/>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COMPETITION RESOURCES</a:t>
            </a:r>
          </a:p>
        </p:txBody>
      </p:sp>
      <p:sp>
        <p:nvSpPr>
          <p:cNvPr id="6" name="TextBox 6"/>
          <p:cNvSpPr txBox="1"/>
          <p:nvPr/>
        </p:nvSpPr>
        <p:spPr>
          <a:xfrm>
            <a:off x="1690350" y="3208111"/>
            <a:ext cx="7453650" cy="4620447"/>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MATE ROV Competition website </a:t>
            </a:r>
            <a:r>
              <a:rPr lang="en-US" sz="3064" u="sng">
                <a:solidFill>
                  <a:srgbClr val="F8971D"/>
                </a:solidFill>
                <a:latin typeface="Montserrat"/>
                <a:ea typeface="Montserrat"/>
                <a:cs typeface="Montserrat"/>
                <a:sym typeface="Montserrat"/>
                <a:hlinkClick r:id="rId5" tooltip="https://materovcompetition.org"/>
              </a:rPr>
              <a:t>https://www.materovcompetition.org</a:t>
            </a:r>
          </a:p>
          <a:p>
            <a:pPr marL="1323332" lvl="2" indent="-441111" algn="l">
              <a:lnSpc>
                <a:spcPts val="3371"/>
              </a:lnSpc>
              <a:buFont typeface="Arial"/>
              <a:buChar char="⚬"/>
            </a:pPr>
            <a:r>
              <a:rPr lang="en-US" sz="3064">
                <a:solidFill>
                  <a:srgbClr val="1B4175"/>
                </a:solidFill>
                <a:latin typeface="Montserrat"/>
                <a:ea typeface="Montserrat"/>
                <a:cs typeface="Montserrat"/>
                <a:sym typeface="Montserrat"/>
              </a:rPr>
              <a:t>Eligibility information, links to regional sites</a:t>
            </a:r>
          </a:p>
          <a:p>
            <a:pPr marL="1323332" lvl="2" indent="-441111" algn="l">
              <a:lnSpc>
                <a:spcPts val="3371"/>
              </a:lnSpc>
              <a:buFont typeface="Arial"/>
              <a:buChar char="⚬"/>
            </a:pPr>
            <a:r>
              <a:rPr lang="en-US" sz="3064">
                <a:solidFill>
                  <a:srgbClr val="1B4175"/>
                </a:solidFill>
                <a:latin typeface="Montserrat"/>
                <a:ea typeface="Montserrat"/>
                <a:cs typeface="Montserrat"/>
                <a:sym typeface="Montserrat"/>
              </a:rPr>
              <a:t>Teams only area, FAQs board</a:t>
            </a:r>
          </a:p>
          <a:p>
            <a:pPr marL="1323332" lvl="2" indent="-441111" algn="l">
              <a:lnSpc>
                <a:spcPts val="3371"/>
              </a:lnSpc>
              <a:buFont typeface="Arial"/>
              <a:buChar char="⚬"/>
            </a:pPr>
            <a:r>
              <a:rPr lang="en-US" sz="3064">
                <a:solidFill>
                  <a:srgbClr val="1B4175"/>
                </a:solidFill>
                <a:latin typeface="Montserrat"/>
                <a:ea typeface="Montserrat"/>
                <a:cs typeface="Montserrat"/>
                <a:sym typeface="Montserrat"/>
              </a:rPr>
              <a:t>Archive of technical documentation</a:t>
            </a: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Workshops</a:t>
            </a:r>
          </a:p>
          <a:p>
            <a:pPr marL="1323332" lvl="2" indent="-441111" algn="l">
              <a:lnSpc>
                <a:spcPts val="3371"/>
              </a:lnSpc>
              <a:buFont typeface="Arial"/>
              <a:buChar char="⚬"/>
            </a:pPr>
            <a:r>
              <a:rPr lang="en-US" sz="3064">
                <a:solidFill>
                  <a:srgbClr val="1B4175"/>
                </a:solidFill>
                <a:latin typeface="Montserrat"/>
                <a:ea typeface="Montserrat"/>
                <a:cs typeface="Montserrat"/>
                <a:sym typeface="Montserrat"/>
              </a:rPr>
              <a:t>Regional</a:t>
            </a:r>
          </a:p>
          <a:p>
            <a:pPr marL="1323332" lvl="2" indent="-441111" algn="l">
              <a:lnSpc>
                <a:spcPts val="3371"/>
              </a:lnSpc>
              <a:buFont typeface="Arial"/>
              <a:buChar char="⚬"/>
            </a:pPr>
            <a:r>
              <a:rPr lang="en-US" sz="3064">
                <a:solidFill>
                  <a:srgbClr val="1B4175"/>
                </a:solidFill>
                <a:latin typeface="Montserrat"/>
                <a:ea typeface="Montserrat"/>
                <a:cs typeface="Montserrat"/>
                <a:sym typeface="Montserrat"/>
              </a:rPr>
              <a:t>@ МАТЕ</a:t>
            </a:r>
          </a:p>
          <a:p>
            <a:pPr marL="661666" lvl="1" indent="-330833" algn="l">
              <a:lnSpc>
                <a:spcPts val="3371"/>
              </a:lnSpc>
              <a:buFont typeface="Arial"/>
              <a:buChar char="•"/>
            </a:pPr>
            <a:r>
              <a:rPr lang="en-US" sz="3064">
                <a:solidFill>
                  <a:srgbClr val="1B4175"/>
                </a:solidFill>
                <a:latin typeface="Montserrat"/>
                <a:ea typeface="Montserrat"/>
                <a:cs typeface="Montserrat"/>
                <a:sym typeface="Montserrat"/>
              </a:rPr>
              <a:t>Access to mentors</a:t>
            </a:r>
          </a:p>
        </p:txBody>
      </p:sp>
      <p:sp>
        <p:nvSpPr>
          <p:cNvPr id="7" name="TextBox 7"/>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grpSp>
        <p:nvGrpSpPr>
          <p:cNvPr id="8" name="Group 8"/>
          <p:cNvGrpSpPr/>
          <p:nvPr/>
        </p:nvGrpSpPr>
        <p:grpSpPr>
          <a:xfrm>
            <a:off x="10966149" y="2035565"/>
            <a:ext cx="6744534" cy="6936964"/>
            <a:chOff x="0" y="0"/>
            <a:chExt cx="8992712" cy="9249286"/>
          </a:xfrm>
        </p:grpSpPr>
        <p:grpSp>
          <p:nvGrpSpPr>
            <p:cNvPr id="9" name="Group 9"/>
            <p:cNvGrpSpPr>
              <a:grpSpLocks noChangeAspect="1"/>
            </p:cNvGrpSpPr>
            <p:nvPr/>
          </p:nvGrpSpPr>
          <p:grpSpPr>
            <a:xfrm>
              <a:off x="0" y="0"/>
              <a:ext cx="8344980" cy="8344980"/>
              <a:chOff x="0" y="0"/>
              <a:chExt cx="12700000" cy="1270000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1" name="Group 11"/>
            <p:cNvGrpSpPr>
              <a:grpSpLocks noChangeAspect="1"/>
            </p:cNvGrpSpPr>
            <p:nvPr/>
          </p:nvGrpSpPr>
          <p:grpSpPr>
            <a:xfrm>
              <a:off x="576012" y="904306"/>
              <a:ext cx="8344980" cy="8344980"/>
              <a:chOff x="0" y="0"/>
              <a:chExt cx="12700000" cy="1270000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3" name="Group 13"/>
            <p:cNvGrpSpPr>
              <a:grpSpLocks noChangeAspect="1"/>
            </p:cNvGrpSpPr>
            <p:nvPr/>
          </p:nvGrpSpPr>
          <p:grpSpPr>
            <a:xfrm>
              <a:off x="230274" y="123646"/>
              <a:ext cx="8762438" cy="8762438"/>
              <a:chOff x="0" y="0"/>
              <a:chExt cx="12700000" cy="1270000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3818" r="-35661"/>
                </a:stretch>
              </a:blipFill>
            </p:spPr>
            <p:txBody>
              <a:bodyPr/>
              <a:lstStyle/>
              <a:p>
                <a:endParaRPr lang="en-US"/>
              </a:p>
            </p:txBody>
          </p:sp>
        </p:grpSp>
      </p:grpSp>
      <p:grpSp>
        <p:nvGrpSpPr>
          <p:cNvPr id="15" name="Group 15"/>
          <p:cNvGrpSpPr/>
          <p:nvPr/>
        </p:nvGrpSpPr>
        <p:grpSpPr>
          <a:xfrm>
            <a:off x="9144000" y="5218777"/>
            <a:ext cx="4267527" cy="4424573"/>
            <a:chOff x="0" y="0"/>
            <a:chExt cx="5690036" cy="5899430"/>
          </a:xfrm>
        </p:grpSpPr>
        <p:grpSp>
          <p:nvGrpSpPr>
            <p:cNvPr id="16" name="Group 16"/>
            <p:cNvGrpSpPr>
              <a:grpSpLocks noChangeAspect="1"/>
            </p:cNvGrpSpPr>
            <p:nvPr/>
          </p:nvGrpSpPr>
          <p:grpSpPr>
            <a:xfrm>
              <a:off x="0" y="0"/>
              <a:ext cx="5322641" cy="5322641"/>
              <a:chOff x="0" y="0"/>
              <a:chExt cx="12700000" cy="12700000"/>
            </a:xfrm>
          </p:grpSpPr>
          <p:sp>
            <p:nvSpPr>
              <p:cNvPr id="17" name="Freeform 1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8" name="Group 18"/>
            <p:cNvGrpSpPr>
              <a:grpSpLocks noChangeAspect="1"/>
            </p:cNvGrpSpPr>
            <p:nvPr/>
          </p:nvGrpSpPr>
          <p:grpSpPr>
            <a:xfrm>
              <a:off x="367395" y="576789"/>
              <a:ext cx="5322641" cy="5322641"/>
              <a:chOff x="0" y="0"/>
              <a:chExt cx="12700000" cy="12700000"/>
            </a:xfrm>
          </p:grpSpPr>
          <p:sp>
            <p:nvSpPr>
              <p:cNvPr id="19" name="Freeform 1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20" name="Group 20"/>
            <p:cNvGrpSpPr>
              <a:grpSpLocks noChangeAspect="1"/>
            </p:cNvGrpSpPr>
            <p:nvPr/>
          </p:nvGrpSpPr>
          <p:grpSpPr>
            <a:xfrm>
              <a:off x="92447" y="173348"/>
              <a:ext cx="5588906" cy="5588906"/>
              <a:chOff x="0" y="0"/>
              <a:chExt cx="12700000" cy="12700000"/>
            </a:xfrm>
          </p:grpSpPr>
          <p:sp>
            <p:nvSpPr>
              <p:cNvPr id="21" name="Freeform 2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19739" r="-19739"/>
                </a:stretch>
              </a:blipFill>
            </p:spPr>
            <p:txBody>
              <a:bodyPr/>
              <a:lstStyle/>
              <a:p>
                <a:endParaRPr lang="en-US"/>
              </a:p>
            </p:txBody>
          </p:sp>
        </p:grpSp>
      </p:grpSp>
    </p:spTree>
    <p:extLst>
      <p:ext uri="{BB962C8B-B14F-4D97-AF65-F5344CB8AC3E}">
        <p14:creationId xmlns:p14="http://schemas.microsoft.com/office/powerpoint/2010/main" val="23105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Freeform 5"/>
          <p:cNvSpPr/>
          <p:nvPr/>
        </p:nvSpPr>
        <p:spPr>
          <a:xfrm>
            <a:off x="11032493" y="5718058"/>
            <a:ext cx="6678190" cy="2102393"/>
          </a:xfrm>
          <a:custGeom>
            <a:avLst/>
            <a:gdLst/>
            <a:ahLst/>
            <a:cxnLst/>
            <a:rect l="l" t="t" r="r" b="b"/>
            <a:pathLst>
              <a:path w="6678190" h="2102393">
                <a:moveTo>
                  <a:pt x="0" y="0"/>
                </a:moveTo>
                <a:lnTo>
                  <a:pt x="6678190" y="0"/>
                </a:lnTo>
                <a:lnTo>
                  <a:pt x="6678190" y="2102394"/>
                </a:lnTo>
                <a:lnTo>
                  <a:pt x="0" y="2102394"/>
                </a:lnTo>
                <a:lnTo>
                  <a:pt x="0" y="0"/>
                </a:lnTo>
                <a:close/>
              </a:path>
            </a:pathLst>
          </a:custGeom>
          <a:blipFill>
            <a:blip r:embed="rId5"/>
            <a:stretch>
              <a:fillRect/>
            </a:stretch>
          </a:blipFill>
        </p:spPr>
        <p:txBody>
          <a:bodyPr/>
          <a:lstStyle/>
          <a:p>
            <a:endParaRPr lang="en-US"/>
          </a:p>
        </p:txBody>
      </p:sp>
      <p:sp>
        <p:nvSpPr>
          <p:cNvPr id="6" name="Freeform 6"/>
          <p:cNvSpPr/>
          <p:nvPr/>
        </p:nvSpPr>
        <p:spPr>
          <a:xfrm>
            <a:off x="10082919" y="2719233"/>
            <a:ext cx="7627764" cy="2423403"/>
          </a:xfrm>
          <a:custGeom>
            <a:avLst/>
            <a:gdLst/>
            <a:ahLst/>
            <a:cxnLst/>
            <a:rect l="l" t="t" r="r" b="b"/>
            <a:pathLst>
              <a:path w="7257971" h="2322551">
                <a:moveTo>
                  <a:pt x="0" y="0"/>
                </a:moveTo>
                <a:lnTo>
                  <a:pt x="7257971" y="0"/>
                </a:lnTo>
                <a:lnTo>
                  <a:pt x="7257971" y="2322550"/>
                </a:lnTo>
                <a:lnTo>
                  <a:pt x="0" y="232255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COMPETITION RESOURCES</a:t>
            </a:r>
          </a:p>
        </p:txBody>
      </p:sp>
      <p:sp>
        <p:nvSpPr>
          <p:cNvPr id="8" name="TextBox 8"/>
          <p:cNvSpPr txBox="1"/>
          <p:nvPr/>
        </p:nvSpPr>
        <p:spPr>
          <a:xfrm>
            <a:off x="1690350" y="7342953"/>
            <a:ext cx="7453650" cy="3052118"/>
          </a:xfrm>
          <a:prstGeom prst="rect">
            <a:avLst/>
          </a:prstGeom>
        </p:spPr>
        <p:txBody>
          <a:bodyPr lIns="0" tIns="0" rIns="0" bIns="0" rtlCol="0" anchor="t">
            <a:spAutoFit/>
          </a:bodyPr>
          <a:lstStyle/>
          <a:p>
            <a:pPr algn="l">
              <a:lnSpc>
                <a:spcPts val="3371"/>
              </a:lnSpc>
            </a:pPr>
            <a:r>
              <a:rPr lang="en-US" sz="3050" u="sng">
                <a:solidFill>
                  <a:srgbClr val="F8971D"/>
                </a:solidFill>
                <a:latin typeface="Montserrat"/>
                <a:ea typeface="Montserrat"/>
                <a:cs typeface="Montserrat"/>
                <a:sym typeface="Montserrat"/>
                <a:hlinkClick r:id="rId7" tooltip="https://seamate.org"/>
              </a:rPr>
              <a:t>https://seamate.org</a:t>
            </a:r>
          </a:p>
          <a:p>
            <a:pPr marL="661035" lvl="1" indent="-330200" algn="l">
              <a:lnSpc>
                <a:spcPts val="3371"/>
              </a:lnSpc>
              <a:buFont typeface="Arial"/>
              <a:buChar char="•"/>
            </a:pPr>
            <a:r>
              <a:rPr lang="en-US" sz="3050">
                <a:solidFill>
                  <a:srgbClr val="1B4175"/>
                </a:solidFill>
                <a:latin typeface="Montserrat"/>
                <a:ea typeface="Montserrat"/>
                <a:cs typeface="Montserrat"/>
                <a:sym typeface="Montserrat"/>
              </a:rPr>
              <a:t>One stop shop for MATE!</a:t>
            </a:r>
            <a:endParaRPr lang="en-US" sz="3050">
              <a:solidFill>
                <a:srgbClr val="1B4175"/>
              </a:solidFill>
              <a:latin typeface="Montserrat"/>
              <a:ea typeface="Montserrat"/>
              <a:cs typeface="Montserrat"/>
            </a:endParaRPr>
          </a:p>
          <a:p>
            <a:pPr marL="661035" lvl="1" indent="-330200" algn="l">
              <a:lnSpc>
                <a:spcPts val="3371"/>
              </a:lnSpc>
              <a:buFont typeface="Arial"/>
              <a:buChar char="•"/>
            </a:pPr>
            <a:r>
              <a:rPr lang="en-US" sz="3050">
                <a:solidFill>
                  <a:srgbClr val="1B4175"/>
                </a:solidFill>
                <a:latin typeface="Montserrat"/>
                <a:ea typeface="Montserrat"/>
                <a:cs typeface="Montserrat"/>
                <a:sym typeface="Montserrat"/>
              </a:rPr>
              <a:t>ROV kits, tool kits, accessories, add-ons, </a:t>
            </a:r>
            <a:r>
              <a:rPr lang="en-US" sz="3050" err="1">
                <a:solidFill>
                  <a:srgbClr val="1B4175"/>
                </a:solidFill>
                <a:latin typeface="Montserrat"/>
                <a:ea typeface="Montserrat"/>
                <a:cs typeface="Montserrat"/>
                <a:sym typeface="Montserrat"/>
              </a:rPr>
              <a:t>powerpoles</a:t>
            </a:r>
            <a:r>
              <a:rPr lang="en-US" sz="3050">
                <a:solidFill>
                  <a:srgbClr val="1B4175"/>
                </a:solidFill>
                <a:latin typeface="Montserrat"/>
                <a:ea typeface="Montserrat"/>
                <a:cs typeface="Montserrat"/>
                <a:sym typeface="Montserrat"/>
              </a:rPr>
              <a:t>, books and guidelines, crimpers, and more!</a:t>
            </a:r>
            <a:endParaRPr lang="en-US" sz="3050">
              <a:solidFill>
                <a:srgbClr val="1B4175"/>
              </a:solidFill>
              <a:latin typeface="Montserrat"/>
              <a:ea typeface="Montserrat"/>
              <a:cs typeface="Montserrat"/>
            </a:endParaRPr>
          </a:p>
          <a:p>
            <a:pPr algn="l">
              <a:lnSpc>
                <a:spcPts val="3371"/>
              </a:lnSpc>
            </a:pPr>
            <a:endParaRPr lang="en-US" sz="3064">
              <a:solidFill>
                <a:srgbClr val="1B4175"/>
              </a:solidFill>
              <a:latin typeface="Montserrat"/>
              <a:ea typeface="Montserrat"/>
              <a:cs typeface="Montserrat"/>
              <a:sym typeface="Montserrat"/>
            </a:endParaRPr>
          </a:p>
          <a:p>
            <a:pPr algn="l">
              <a:lnSpc>
                <a:spcPts val="3371"/>
              </a:lnSpc>
            </a:pPr>
            <a:endParaRPr lang="en-US" sz="3064">
              <a:solidFill>
                <a:srgbClr val="1B4175"/>
              </a:solidFill>
              <a:latin typeface="Montserrat"/>
              <a:ea typeface="Montserrat"/>
              <a:cs typeface="Montserrat"/>
              <a:sym typeface="Montserrat"/>
            </a:endParaRPr>
          </a:p>
        </p:txBody>
      </p:sp>
      <p:sp>
        <p:nvSpPr>
          <p:cNvPr id="9" name="TextBox 9"/>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10" name="TextBox 10"/>
          <p:cNvSpPr txBox="1"/>
          <p:nvPr/>
        </p:nvSpPr>
        <p:spPr>
          <a:xfrm>
            <a:off x="1690350" y="2955913"/>
            <a:ext cx="8371837" cy="475735"/>
          </a:xfrm>
          <a:prstGeom prst="rect">
            <a:avLst/>
          </a:prstGeom>
        </p:spPr>
        <p:txBody>
          <a:bodyPr lIns="0" tIns="0" rIns="0" bIns="0" rtlCol="0" anchor="t">
            <a:spAutoFit/>
          </a:bodyPr>
          <a:lstStyle/>
          <a:p>
            <a:pPr algn="l">
              <a:lnSpc>
                <a:spcPts val="3771"/>
              </a:lnSpc>
            </a:pPr>
            <a:r>
              <a:rPr lang="en-US" sz="3428" b="1">
                <a:solidFill>
                  <a:srgbClr val="EF8921"/>
                </a:solidFill>
                <a:latin typeface="Montserrat Heavy"/>
                <a:ea typeface="Montserrat Heavy"/>
                <a:cs typeface="Montserrat Heavy"/>
                <a:sym typeface="Montserrat Heavy"/>
              </a:rPr>
              <a:t>MATE ROV Academy</a:t>
            </a:r>
          </a:p>
        </p:txBody>
      </p:sp>
      <p:sp>
        <p:nvSpPr>
          <p:cNvPr id="11" name="TextBox 11"/>
          <p:cNvSpPr txBox="1"/>
          <p:nvPr/>
        </p:nvSpPr>
        <p:spPr>
          <a:xfrm>
            <a:off x="1690350" y="6690019"/>
            <a:ext cx="8371837" cy="475735"/>
          </a:xfrm>
          <a:prstGeom prst="rect">
            <a:avLst/>
          </a:prstGeom>
        </p:spPr>
        <p:txBody>
          <a:bodyPr lIns="0" tIns="0" rIns="0" bIns="0" rtlCol="0" anchor="t">
            <a:spAutoFit/>
          </a:bodyPr>
          <a:lstStyle/>
          <a:p>
            <a:pPr algn="l">
              <a:lnSpc>
                <a:spcPts val="3771"/>
              </a:lnSpc>
            </a:pPr>
            <a:r>
              <a:rPr lang="en-US" sz="3428" b="1">
                <a:solidFill>
                  <a:srgbClr val="EF8921"/>
                </a:solidFill>
                <a:latin typeface="Montserrat Heavy"/>
                <a:ea typeface="Montserrat Heavy"/>
                <a:cs typeface="Montserrat Heavy"/>
                <a:sym typeface="Montserrat Heavy"/>
              </a:rPr>
              <a:t>SeaMATE Store</a:t>
            </a:r>
          </a:p>
        </p:txBody>
      </p:sp>
      <p:sp>
        <p:nvSpPr>
          <p:cNvPr id="12" name="TextBox 12"/>
          <p:cNvSpPr txBox="1"/>
          <p:nvPr/>
        </p:nvSpPr>
        <p:spPr>
          <a:xfrm>
            <a:off x="1690350" y="3584048"/>
            <a:ext cx="7642652" cy="3052118"/>
          </a:xfrm>
          <a:prstGeom prst="rect">
            <a:avLst/>
          </a:prstGeom>
        </p:spPr>
        <p:txBody>
          <a:bodyPr lIns="0" tIns="0" rIns="0" bIns="0" rtlCol="0" anchor="t">
            <a:spAutoFit/>
          </a:bodyPr>
          <a:lstStyle/>
          <a:p>
            <a:pPr algn="l">
              <a:lnSpc>
                <a:spcPts val="3371"/>
              </a:lnSpc>
            </a:pPr>
            <a:r>
              <a:rPr lang="en-US" sz="3050" u="sng">
                <a:solidFill>
                  <a:srgbClr val="F8971D"/>
                </a:solidFill>
                <a:latin typeface="Montserrat"/>
                <a:ea typeface="Montserrat"/>
                <a:cs typeface="Montserrat"/>
                <a:sym typeface="Montserrat"/>
                <a:hlinkClick r:id="rId8" tooltip="https://materovcompetition.org/professional-development"/>
              </a:rPr>
              <a:t>https://materovcompetition.org/professional-development</a:t>
            </a:r>
          </a:p>
          <a:p>
            <a:pPr marL="661035" lvl="1" indent="-330200" algn="l">
              <a:lnSpc>
                <a:spcPts val="3371"/>
              </a:lnSpc>
              <a:buFont typeface="Arial"/>
              <a:buChar char="•"/>
            </a:pPr>
            <a:r>
              <a:rPr lang="en-US" sz="3050">
                <a:solidFill>
                  <a:srgbClr val="1B4175"/>
                </a:solidFill>
                <a:latin typeface="Montserrat"/>
                <a:ea typeface="Montserrat"/>
                <a:cs typeface="Montserrat"/>
                <a:sym typeface="Montserrat"/>
              </a:rPr>
              <a:t>Free learning workshops and resources</a:t>
            </a:r>
            <a:endParaRPr lang="en-US" sz="3050">
              <a:solidFill>
                <a:srgbClr val="1B4175"/>
              </a:solidFill>
              <a:latin typeface="Montserrat"/>
              <a:ea typeface="Montserrat"/>
              <a:cs typeface="Montserrat"/>
            </a:endParaRPr>
          </a:p>
          <a:p>
            <a:pPr marL="661035" lvl="1" indent="-330200" algn="l">
              <a:lnSpc>
                <a:spcPts val="3371"/>
              </a:lnSpc>
              <a:buFont typeface="Arial"/>
              <a:buChar char="•"/>
            </a:pPr>
            <a:r>
              <a:rPr lang="en-US" sz="3050">
                <a:solidFill>
                  <a:srgbClr val="1B4175"/>
                </a:solidFill>
                <a:latin typeface="Montserrat"/>
                <a:ea typeface="Montserrat"/>
                <a:cs typeface="Montserrat"/>
                <a:sym typeface="Montserrat"/>
              </a:rPr>
              <a:t>Workforce reports</a:t>
            </a:r>
            <a:endParaRPr lang="en-US" sz="3050">
              <a:solidFill>
                <a:srgbClr val="1B4175"/>
              </a:solidFill>
              <a:latin typeface="Montserrat"/>
              <a:ea typeface="Montserrat"/>
              <a:cs typeface="Montserrat"/>
            </a:endParaRPr>
          </a:p>
          <a:p>
            <a:pPr marL="661035" lvl="1" indent="-330200" algn="l">
              <a:lnSpc>
                <a:spcPts val="3371"/>
              </a:lnSpc>
              <a:buFont typeface="Arial"/>
              <a:buChar char="•"/>
            </a:pPr>
            <a:r>
              <a:rPr lang="en-US" sz="3050">
                <a:solidFill>
                  <a:srgbClr val="1B4175"/>
                </a:solidFill>
                <a:latin typeface="Montserrat"/>
                <a:ea typeface="Montserrat"/>
                <a:cs typeface="Montserrat"/>
                <a:sym typeface="Montserrat"/>
              </a:rPr>
              <a:t>Knowledge and skill guidelines</a:t>
            </a:r>
            <a:endParaRPr lang="en-US" sz="3050">
              <a:solidFill>
                <a:srgbClr val="1B4175"/>
              </a:solidFill>
              <a:latin typeface="Montserrat"/>
              <a:ea typeface="Montserrat"/>
              <a:cs typeface="Montserrat"/>
            </a:endParaRPr>
          </a:p>
          <a:p>
            <a:pPr algn="l">
              <a:lnSpc>
                <a:spcPts val="3371"/>
              </a:lnSpc>
            </a:pPr>
            <a:endParaRPr lang="en-US" sz="3064">
              <a:solidFill>
                <a:srgbClr val="1B4175"/>
              </a:solidFill>
              <a:latin typeface="Montserrat"/>
              <a:ea typeface="Montserrat"/>
              <a:cs typeface="Montserrat"/>
              <a:sym typeface="Montserrat"/>
            </a:endParaRPr>
          </a:p>
        </p:txBody>
      </p:sp>
    </p:spTree>
    <p:extLst>
      <p:ext uri="{BB962C8B-B14F-4D97-AF65-F5344CB8AC3E}">
        <p14:creationId xmlns:p14="http://schemas.microsoft.com/office/powerpoint/2010/main" val="312718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5" name="AutoShape 5"/>
          <p:cNvSpPr/>
          <p:nvPr/>
        </p:nvSpPr>
        <p:spPr>
          <a:xfrm flipH="1">
            <a:off x="1696066" y="2146479"/>
            <a:ext cx="17121453" cy="0"/>
          </a:xfrm>
          <a:prstGeom prst="line">
            <a:avLst/>
          </a:prstGeom>
          <a:ln w="9525" cap="flat">
            <a:solidFill>
              <a:srgbClr val="1DAFDE"/>
            </a:solidFill>
            <a:prstDash val="solid"/>
            <a:headEnd type="none" w="sm" len="sm"/>
            <a:tailEnd type="none" w="sm" len="sm"/>
          </a:ln>
        </p:spPr>
        <p:txBody>
          <a:bodyPr/>
          <a:lstStyle/>
          <a:p>
            <a:endParaRPr lang="en-US"/>
          </a:p>
        </p:txBody>
      </p:sp>
      <p:sp>
        <p:nvSpPr>
          <p:cNvPr id="6" name="TextBox 6"/>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RETURN ON INVESTMENT</a:t>
            </a:r>
          </a:p>
        </p:txBody>
      </p:sp>
      <p:sp>
        <p:nvSpPr>
          <p:cNvPr id="7" name="TextBox 7"/>
          <p:cNvSpPr txBox="1"/>
          <p:nvPr/>
        </p:nvSpPr>
        <p:spPr>
          <a:xfrm>
            <a:off x="1690350" y="2709568"/>
            <a:ext cx="8371837" cy="487313"/>
          </a:xfrm>
          <a:prstGeom prst="rect">
            <a:avLst/>
          </a:prstGeom>
        </p:spPr>
        <p:txBody>
          <a:bodyPr lIns="0" tIns="0" rIns="0" bIns="0" rtlCol="0" anchor="t">
            <a:spAutoFit/>
          </a:bodyPr>
          <a:lstStyle/>
          <a:p>
            <a:pPr algn="l">
              <a:lnSpc>
                <a:spcPts val="3771"/>
              </a:lnSpc>
            </a:pPr>
            <a:r>
              <a:rPr lang="en-US" sz="3400" b="1">
                <a:solidFill>
                  <a:srgbClr val="EF8921"/>
                </a:solidFill>
                <a:latin typeface="Montserrat Heavy"/>
                <a:ea typeface="Montserrat Heavy"/>
                <a:cs typeface="Montserrat Heavy"/>
                <a:sym typeface="Montserrat Heavy"/>
              </a:rPr>
              <a:t>With MATE, students have...</a:t>
            </a:r>
          </a:p>
        </p:txBody>
      </p:sp>
      <p:grpSp>
        <p:nvGrpSpPr>
          <p:cNvPr id="8" name="Group 8"/>
          <p:cNvGrpSpPr/>
          <p:nvPr/>
        </p:nvGrpSpPr>
        <p:grpSpPr>
          <a:xfrm>
            <a:off x="1602558" y="3537361"/>
            <a:ext cx="8079449" cy="1503674"/>
            <a:chOff x="0" y="0"/>
            <a:chExt cx="10772599" cy="2004900"/>
          </a:xfrm>
        </p:grpSpPr>
        <p:sp>
          <p:nvSpPr>
            <p:cNvPr id="9" name="Freeform 9"/>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10" name="Group 10"/>
            <p:cNvGrpSpPr/>
            <p:nvPr/>
          </p:nvGrpSpPr>
          <p:grpSpPr>
            <a:xfrm>
              <a:off x="252288" y="262596"/>
              <a:ext cx="1124109" cy="112410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7024"/>
              </a:solidFill>
            </p:spPr>
            <p:txBody>
              <a:bodyPr/>
              <a:lstStyle/>
              <a:p>
                <a:endParaRPr lang="en-US"/>
              </a:p>
            </p:txBody>
          </p:sp>
          <p:sp>
            <p:nvSpPr>
              <p:cNvPr id="12" name="TextBox 12"/>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13" name="Freeform 13"/>
            <p:cNvSpPr/>
            <p:nvPr/>
          </p:nvSpPr>
          <p:spPr>
            <a:xfrm>
              <a:off x="460841" y="465926"/>
              <a:ext cx="717449" cy="717449"/>
            </a:xfrm>
            <a:custGeom>
              <a:avLst/>
              <a:gdLst/>
              <a:ahLst/>
              <a:cxnLst/>
              <a:rect l="l" t="t" r="r" b="b"/>
              <a:pathLst>
                <a:path w="717449" h="717449">
                  <a:moveTo>
                    <a:pt x="0" y="0"/>
                  </a:moveTo>
                  <a:lnTo>
                    <a:pt x="717448" y="0"/>
                  </a:lnTo>
                  <a:lnTo>
                    <a:pt x="717448" y="717449"/>
                  </a:lnTo>
                  <a:lnTo>
                    <a:pt x="0" y="717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1937864" y="305180"/>
              <a:ext cx="8834735" cy="1699720"/>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Used the MATE competition as the focus of college entrance essays</a:t>
              </a:r>
            </a:p>
          </p:txBody>
        </p:sp>
      </p:grpSp>
      <p:grpSp>
        <p:nvGrpSpPr>
          <p:cNvPr id="15" name="Group 15"/>
          <p:cNvGrpSpPr/>
          <p:nvPr/>
        </p:nvGrpSpPr>
        <p:grpSpPr>
          <a:xfrm>
            <a:off x="1602558" y="5174387"/>
            <a:ext cx="8079449" cy="1236975"/>
            <a:chOff x="0" y="0"/>
            <a:chExt cx="10772599" cy="1649301"/>
          </a:xfrm>
        </p:grpSpPr>
        <p:sp>
          <p:nvSpPr>
            <p:cNvPr id="16" name="Freeform 16"/>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17" name="Group 17"/>
            <p:cNvGrpSpPr/>
            <p:nvPr/>
          </p:nvGrpSpPr>
          <p:grpSpPr>
            <a:xfrm>
              <a:off x="252288" y="262596"/>
              <a:ext cx="1124109" cy="112410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C42"/>
              </a:solidFill>
            </p:spPr>
            <p:txBody>
              <a:bodyPr/>
              <a:lstStyle/>
              <a:p>
                <a:endParaRPr lang="en-US"/>
              </a:p>
            </p:txBody>
          </p:sp>
          <p:sp>
            <p:nvSpPr>
              <p:cNvPr id="19" name="TextBox 19"/>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20" name="Freeform 20"/>
            <p:cNvSpPr/>
            <p:nvPr/>
          </p:nvSpPr>
          <p:spPr>
            <a:xfrm>
              <a:off x="486689" y="452781"/>
              <a:ext cx="665753" cy="730593"/>
            </a:xfrm>
            <a:custGeom>
              <a:avLst/>
              <a:gdLst/>
              <a:ahLst/>
              <a:cxnLst/>
              <a:rect l="l" t="t" r="r" b="b"/>
              <a:pathLst>
                <a:path w="665753" h="730593">
                  <a:moveTo>
                    <a:pt x="0" y="0"/>
                  </a:moveTo>
                  <a:lnTo>
                    <a:pt x="665753" y="0"/>
                  </a:lnTo>
                  <a:lnTo>
                    <a:pt x="665753" y="730594"/>
                  </a:lnTo>
                  <a:lnTo>
                    <a:pt x="0" y="7305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1937864" y="291171"/>
              <a:ext cx="8834735" cy="1140920"/>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Gone on to pursue engineering or technical degrees</a:t>
              </a:r>
            </a:p>
          </p:txBody>
        </p:sp>
      </p:grpSp>
      <p:grpSp>
        <p:nvGrpSpPr>
          <p:cNvPr id="22" name="Group 22"/>
          <p:cNvGrpSpPr/>
          <p:nvPr/>
        </p:nvGrpSpPr>
        <p:grpSpPr>
          <a:xfrm>
            <a:off x="1602558" y="6544712"/>
            <a:ext cx="8079449" cy="1912269"/>
            <a:chOff x="0" y="0"/>
            <a:chExt cx="10772599" cy="2549691"/>
          </a:xfrm>
        </p:grpSpPr>
        <p:sp>
          <p:nvSpPr>
            <p:cNvPr id="23" name="Freeform 23"/>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24" name="Group 24"/>
            <p:cNvGrpSpPr/>
            <p:nvPr/>
          </p:nvGrpSpPr>
          <p:grpSpPr>
            <a:xfrm>
              <a:off x="252288" y="262596"/>
              <a:ext cx="1124109" cy="112410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B2A"/>
              </a:solidFill>
            </p:spPr>
            <p:txBody>
              <a:bodyPr/>
              <a:lstStyle/>
              <a:p>
                <a:endParaRPr lang="en-US"/>
              </a:p>
            </p:txBody>
          </p:sp>
          <p:sp>
            <p:nvSpPr>
              <p:cNvPr id="26" name="TextBox 26"/>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27" name="Freeform 27"/>
            <p:cNvSpPr/>
            <p:nvPr/>
          </p:nvSpPr>
          <p:spPr>
            <a:xfrm>
              <a:off x="460841" y="520700"/>
              <a:ext cx="761443" cy="534914"/>
            </a:xfrm>
            <a:custGeom>
              <a:avLst/>
              <a:gdLst/>
              <a:ahLst/>
              <a:cxnLst/>
              <a:rect l="l" t="t" r="r" b="b"/>
              <a:pathLst>
                <a:path w="761443" h="534914">
                  <a:moveTo>
                    <a:pt x="0" y="0"/>
                  </a:moveTo>
                  <a:lnTo>
                    <a:pt x="761443" y="0"/>
                  </a:lnTo>
                  <a:lnTo>
                    <a:pt x="761443" y="534914"/>
                  </a:lnTo>
                  <a:lnTo>
                    <a:pt x="0" y="5349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8"/>
            <p:cNvSpPr txBox="1"/>
            <p:nvPr/>
          </p:nvSpPr>
          <p:spPr>
            <a:xfrm>
              <a:off x="1937864" y="291171"/>
              <a:ext cx="8834735" cy="2258520"/>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Been awarded scholarships or internships as a result of their participation in the ROV competition</a:t>
              </a:r>
            </a:p>
          </p:txBody>
        </p:sp>
      </p:grpSp>
      <p:grpSp>
        <p:nvGrpSpPr>
          <p:cNvPr id="29" name="Group 29"/>
          <p:cNvGrpSpPr/>
          <p:nvPr/>
        </p:nvGrpSpPr>
        <p:grpSpPr>
          <a:xfrm>
            <a:off x="9913892" y="3537361"/>
            <a:ext cx="8152364" cy="1503674"/>
            <a:chOff x="0" y="0"/>
            <a:chExt cx="10869819" cy="2004900"/>
          </a:xfrm>
        </p:grpSpPr>
        <p:sp>
          <p:nvSpPr>
            <p:cNvPr id="30" name="Freeform 30"/>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31" name="Group 31"/>
            <p:cNvGrpSpPr/>
            <p:nvPr/>
          </p:nvGrpSpPr>
          <p:grpSpPr>
            <a:xfrm>
              <a:off x="252288" y="262596"/>
              <a:ext cx="1124109" cy="1124109"/>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7024"/>
              </a:solidFill>
            </p:spPr>
            <p:txBody>
              <a:bodyPr/>
              <a:lstStyle/>
              <a:p>
                <a:endParaRPr lang="en-US"/>
              </a:p>
            </p:txBody>
          </p:sp>
          <p:sp>
            <p:nvSpPr>
              <p:cNvPr id="33" name="TextBox 33"/>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34" name="Freeform 34"/>
            <p:cNvSpPr/>
            <p:nvPr/>
          </p:nvSpPr>
          <p:spPr>
            <a:xfrm>
              <a:off x="457200" y="551601"/>
              <a:ext cx="722800" cy="548424"/>
            </a:xfrm>
            <a:custGeom>
              <a:avLst/>
              <a:gdLst/>
              <a:ahLst/>
              <a:cxnLst/>
              <a:rect l="l" t="t" r="r" b="b"/>
              <a:pathLst>
                <a:path w="722800" h="548424">
                  <a:moveTo>
                    <a:pt x="0" y="0"/>
                  </a:moveTo>
                  <a:lnTo>
                    <a:pt x="722800" y="0"/>
                  </a:lnTo>
                  <a:lnTo>
                    <a:pt x="722800" y="548424"/>
                  </a:lnTo>
                  <a:lnTo>
                    <a:pt x="0" y="5484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5" name="TextBox 35"/>
            <p:cNvSpPr txBox="1"/>
            <p:nvPr/>
          </p:nvSpPr>
          <p:spPr>
            <a:xfrm>
              <a:off x="2035084" y="305180"/>
              <a:ext cx="8834735" cy="1699720"/>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Gone on to work at research facilities like WHOl and MBARI</a:t>
              </a:r>
            </a:p>
            <a:p>
              <a:pPr algn="l">
                <a:lnSpc>
                  <a:spcPts val="3371"/>
                </a:lnSpc>
              </a:pPr>
              <a:endParaRPr lang="en-US" sz="3064">
                <a:solidFill>
                  <a:srgbClr val="1B4175"/>
                </a:solidFill>
                <a:latin typeface="Montserrat"/>
                <a:ea typeface="Montserrat"/>
                <a:cs typeface="Montserrat"/>
                <a:sym typeface="Montserrat"/>
              </a:endParaRPr>
            </a:p>
          </p:txBody>
        </p:sp>
      </p:grpSp>
      <p:grpSp>
        <p:nvGrpSpPr>
          <p:cNvPr id="36" name="Group 36"/>
          <p:cNvGrpSpPr/>
          <p:nvPr/>
        </p:nvGrpSpPr>
        <p:grpSpPr>
          <a:xfrm>
            <a:off x="9913892" y="6516316"/>
            <a:ext cx="8152364" cy="2359764"/>
            <a:chOff x="0" y="0"/>
            <a:chExt cx="10869819" cy="3146352"/>
          </a:xfrm>
        </p:grpSpPr>
        <p:sp>
          <p:nvSpPr>
            <p:cNvPr id="37" name="Freeform 37"/>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38" name="Group 38"/>
            <p:cNvGrpSpPr/>
            <p:nvPr/>
          </p:nvGrpSpPr>
          <p:grpSpPr>
            <a:xfrm>
              <a:off x="252288" y="262596"/>
              <a:ext cx="1124109" cy="1124109"/>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B2A"/>
              </a:solidFill>
            </p:spPr>
            <p:txBody>
              <a:bodyPr/>
              <a:lstStyle/>
              <a:p>
                <a:endParaRPr lang="en-US"/>
              </a:p>
            </p:txBody>
          </p:sp>
          <p:sp>
            <p:nvSpPr>
              <p:cNvPr id="40" name="TextBox 40"/>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41" name="Freeform 41"/>
            <p:cNvSpPr/>
            <p:nvPr/>
          </p:nvSpPr>
          <p:spPr>
            <a:xfrm>
              <a:off x="553734" y="465926"/>
              <a:ext cx="521216" cy="662913"/>
            </a:xfrm>
            <a:custGeom>
              <a:avLst/>
              <a:gdLst/>
              <a:ahLst/>
              <a:cxnLst/>
              <a:rect l="l" t="t" r="r" b="b"/>
              <a:pathLst>
                <a:path w="521216" h="662913">
                  <a:moveTo>
                    <a:pt x="0" y="0"/>
                  </a:moveTo>
                  <a:lnTo>
                    <a:pt x="521216" y="0"/>
                  </a:lnTo>
                  <a:lnTo>
                    <a:pt x="521216" y="662913"/>
                  </a:lnTo>
                  <a:lnTo>
                    <a:pt x="0" y="6629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TextBox 42"/>
            <p:cNvSpPr txBox="1"/>
            <p:nvPr/>
          </p:nvSpPr>
          <p:spPr>
            <a:xfrm>
              <a:off x="2035084" y="329032"/>
              <a:ext cx="8834735" cy="2817320"/>
            </a:xfrm>
            <a:prstGeom prst="rect">
              <a:avLst/>
            </a:prstGeom>
          </p:spPr>
          <p:txBody>
            <a:bodyPr lIns="0" tIns="0" rIns="0" bIns="0" rtlCol="0" anchor="t">
              <a:spAutoFit/>
            </a:bodyPr>
            <a:lstStyle/>
            <a:p>
              <a:pPr algn="l">
                <a:lnSpc>
                  <a:spcPts val="3371"/>
                </a:lnSpc>
              </a:pPr>
              <a:r>
                <a:rPr lang="en-US" sz="3064">
                  <a:solidFill>
                    <a:srgbClr val="1B4175"/>
                  </a:solidFill>
                  <a:latin typeface="Montserrat"/>
                  <a:ea typeface="Montserrat"/>
                  <a:cs typeface="Montserrat"/>
                  <a:sym typeface="Montserrat"/>
                </a:rPr>
                <a:t>Been hired by Oceaneering International, Schilling Robotics, General Motors, Virgin Voyages, NASA, Disney, and more!</a:t>
              </a:r>
            </a:p>
            <a:p>
              <a:pPr algn="l">
                <a:lnSpc>
                  <a:spcPts val="3371"/>
                </a:lnSpc>
              </a:pPr>
              <a:endParaRPr lang="en-US" sz="3064">
                <a:solidFill>
                  <a:srgbClr val="1B4175"/>
                </a:solidFill>
                <a:latin typeface="Montserrat"/>
                <a:ea typeface="Montserrat"/>
                <a:cs typeface="Montserrat"/>
                <a:sym typeface="Montserrat"/>
              </a:endParaRPr>
            </a:p>
          </p:txBody>
        </p:sp>
      </p:grpSp>
      <p:grpSp>
        <p:nvGrpSpPr>
          <p:cNvPr id="43" name="Group 43"/>
          <p:cNvGrpSpPr/>
          <p:nvPr/>
        </p:nvGrpSpPr>
        <p:grpSpPr>
          <a:xfrm>
            <a:off x="9913892" y="5160189"/>
            <a:ext cx="8156291" cy="1236975"/>
            <a:chOff x="0" y="0"/>
            <a:chExt cx="10875055" cy="1649301"/>
          </a:xfrm>
        </p:grpSpPr>
        <p:sp>
          <p:nvSpPr>
            <p:cNvPr id="44" name="Freeform 44"/>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45" name="Group 45"/>
            <p:cNvGrpSpPr/>
            <p:nvPr/>
          </p:nvGrpSpPr>
          <p:grpSpPr>
            <a:xfrm>
              <a:off x="252288" y="262596"/>
              <a:ext cx="1124109" cy="1124109"/>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C42"/>
              </a:solidFill>
            </p:spPr>
            <p:txBody>
              <a:bodyPr/>
              <a:lstStyle/>
              <a:p>
                <a:endParaRPr lang="en-US"/>
              </a:p>
            </p:txBody>
          </p:sp>
          <p:sp>
            <p:nvSpPr>
              <p:cNvPr id="47" name="TextBox 47"/>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48" name="Freeform 48"/>
            <p:cNvSpPr/>
            <p:nvPr/>
          </p:nvSpPr>
          <p:spPr>
            <a:xfrm>
              <a:off x="512091" y="503469"/>
              <a:ext cx="604502" cy="604502"/>
            </a:xfrm>
            <a:custGeom>
              <a:avLst/>
              <a:gdLst/>
              <a:ahLst/>
              <a:cxnLst/>
              <a:rect l="l" t="t" r="r" b="b"/>
              <a:pathLst>
                <a:path w="604502" h="604502">
                  <a:moveTo>
                    <a:pt x="0" y="0"/>
                  </a:moveTo>
                  <a:lnTo>
                    <a:pt x="604502" y="0"/>
                  </a:lnTo>
                  <a:lnTo>
                    <a:pt x="604502" y="604502"/>
                  </a:lnTo>
                  <a:lnTo>
                    <a:pt x="0" y="6045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9" name="TextBox 49"/>
            <p:cNvSpPr txBox="1"/>
            <p:nvPr/>
          </p:nvSpPr>
          <p:spPr>
            <a:xfrm>
              <a:off x="2040320" y="291171"/>
              <a:ext cx="8834735" cy="1162713"/>
            </a:xfrm>
            <a:prstGeom prst="rect">
              <a:avLst/>
            </a:prstGeom>
          </p:spPr>
          <p:txBody>
            <a:bodyPr lIns="0" tIns="0" rIns="0" bIns="0" rtlCol="0" anchor="t">
              <a:spAutoFit/>
            </a:bodyPr>
            <a:lstStyle/>
            <a:p>
              <a:pPr>
                <a:lnSpc>
                  <a:spcPts val="3371"/>
                </a:lnSpc>
              </a:pPr>
              <a:r>
                <a:rPr lang="en-US" sz="3050">
                  <a:solidFill>
                    <a:srgbClr val="1B4175"/>
                  </a:solidFill>
                  <a:latin typeface="Montserrat"/>
                  <a:ea typeface="Montserrat"/>
                  <a:cs typeface="Montserrat"/>
                  <a:sym typeface="Montserrat"/>
                </a:rPr>
                <a:t>Started their own companies (</a:t>
              </a:r>
              <a:r>
                <a:rPr lang="en-US" sz="3050" err="1">
                  <a:solidFill>
                    <a:srgbClr val="1B4175"/>
                  </a:solidFill>
                  <a:latin typeface="Montserrat"/>
                  <a:ea typeface="Montserrat"/>
                  <a:cs typeface="Montserrat"/>
                  <a:sym typeface="Montserrat"/>
                </a:rPr>
                <a:t>OpenROV</a:t>
              </a:r>
              <a:r>
                <a:rPr lang="en-US" sz="3050">
                  <a:solidFill>
                    <a:srgbClr val="1B4175"/>
                  </a:solidFill>
                  <a:latin typeface="Montserrat"/>
                  <a:ea typeface="Montserrat"/>
                  <a:cs typeface="Montserrat"/>
                  <a:sym typeface="Montserrat"/>
                </a:rPr>
                <a:t> and Mission Robotics)</a:t>
              </a:r>
            </a:p>
          </p:txBody>
        </p:sp>
      </p:grpSp>
      <p:sp>
        <p:nvSpPr>
          <p:cNvPr id="50" name="TextBox 7">
            <a:extLst>
              <a:ext uri="{FF2B5EF4-FFF2-40B4-BE49-F238E27FC236}">
                <a16:creationId xmlns:a16="http://schemas.microsoft.com/office/drawing/2014/main" id="{B04D0D5E-BD63-A20C-B79E-9AFD06BD49C9}"/>
              </a:ext>
            </a:extLst>
          </p:cNvPr>
          <p:cNvSpPr txBox="1"/>
          <p:nvPr/>
        </p:nvSpPr>
        <p:spPr>
          <a:xfrm>
            <a:off x="1700203" y="9143870"/>
            <a:ext cx="9337474" cy="441531"/>
          </a:xfrm>
          <a:prstGeom prst="rect">
            <a:avLst/>
          </a:prstGeom>
        </p:spPr>
        <p:txBody>
          <a:bodyPr wrap="square" lIns="0" tIns="0" rIns="0" bIns="0" rtlCol="0" anchor="t">
            <a:spAutoFit/>
          </a:bodyPr>
          <a:lstStyle/>
          <a:p>
            <a:pPr>
              <a:lnSpc>
                <a:spcPts val="3771"/>
              </a:lnSpc>
            </a:pPr>
            <a:r>
              <a:rPr lang="en-US" sz="2400">
                <a:solidFill>
                  <a:srgbClr val="EF8921"/>
                </a:solidFill>
                <a:latin typeface="Montserrat Medium"/>
                <a:sym typeface="Montserrat Heavy"/>
              </a:rPr>
              <a:t>View our </a:t>
            </a:r>
            <a:r>
              <a:rPr lang="en-US" sz="2400">
                <a:solidFill>
                  <a:srgbClr val="EF8921"/>
                </a:solidFill>
                <a:latin typeface="Montserrat Medium"/>
                <a:sym typeface="Montserrat Heavy"/>
                <a:hlinkClick r:id="rId17"/>
              </a:rPr>
              <a:t>Annual Impact Report</a:t>
            </a:r>
            <a:r>
              <a:rPr lang="en-US" sz="2400">
                <a:solidFill>
                  <a:srgbClr val="EF8921"/>
                </a:solidFill>
                <a:latin typeface="Montserrat Medium"/>
                <a:sym typeface="Montserrat Heavy"/>
              </a:rPr>
              <a:t> for more information.</a:t>
            </a:r>
            <a:endParaRPr lang="en-US" sz="2400">
              <a:latin typeface="Montserra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a:extLst>
            <a:ext uri="{FF2B5EF4-FFF2-40B4-BE49-F238E27FC236}">
              <a16:creationId xmlns:a16="http://schemas.microsoft.com/office/drawing/2014/main" id="{08A0FB6A-5AB5-3EBB-CB9B-FA68F6107E3F}"/>
            </a:ext>
          </a:extLst>
        </p:cNvPr>
        <p:cNvGrpSpPr/>
        <p:nvPr/>
      </p:nvGrpSpPr>
      <p:grpSpPr>
        <a:xfrm>
          <a:off x="0" y="0"/>
          <a:ext cx="0" cy="0"/>
          <a:chOff x="0" y="0"/>
          <a:chExt cx="0" cy="0"/>
        </a:xfrm>
      </p:grpSpPr>
      <p:pic>
        <p:nvPicPr>
          <p:cNvPr id="8" name="Picture 7" descr="A collage of people in different poses&#10;&#10;AI-generated content may be incorrect.">
            <a:extLst>
              <a:ext uri="{FF2B5EF4-FFF2-40B4-BE49-F238E27FC236}">
                <a16:creationId xmlns:a16="http://schemas.microsoft.com/office/drawing/2014/main" id="{C31E2272-B07A-073F-2AB4-B755DC5651A9}"/>
              </a:ext>
            </a:extLst>
          </p:cNvPr>
          <p:cNvPicPr>
            <a:picLocks noChangeAspect="1"/>
          </p:cNvPicPr>
          <p:nvPr/>
        </p:nvPicPr>
        <p:blipFill>
          <a:blip r:embed="rId2"/>
          <a:stretch>
            <a:fillRect/>
          </a:stretch>
        </p:blipFill>
        <p:spPr>
          <a:xfrm>
            <a:off x="385430" y="-28778"/>
            <a:ext cx="8001000" cy="10320236"/>
          </a:xfrm>
          <a:prstGeom prst="rect">
            <a:avLst/>
          </a:prstGeom>
        </p:spPr>
      </p:pic>
      <p:sp>
        <p:nvSpPr>
          <p:cNvPr id="24" name="Freeform 24">
            <a:extLst>
              <a:ext uri="{FF2B5EF4-FFF2-40B4-BE49-F238E27FC236}">
                <a16:creationId xmlns:a16="http://schemas.microsoft.com/office/drawing/2014/main" id="{CD36896E-BC40-4C8C-E7BE-ECBCC967B624}"/>
              </a:ext>
            </a:extLst>
          </p:cNvPr>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25" name="Freeform 25">
            <a:extLst>
              <a:ext uri="{FF2B5EF4-FFF2-40B4-BE49-F238E27FC236}">
                <a16:creationId xmlns:a16="http://schemas.microsoft.com/office/drawing/2014/main" id="{629CE7A5-FA0D-1CEB-F3DF-0B367903D575}"/>
              </a:ext>
            </a:extLst>
          </p:cNvPr>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4"/>
            <a:stretch>
              <a:fillRect/>
            </a:stretch>
          </a:blipFill>
        </p:spPr>
        <p:txBody>
          <a:bodyPr/>
          <a:lstStyle/>
          <a:p>
            <a:endParaRPr lang="en-US"/>
          </a:p>
        </p:txBody>
      </p:sp>
      <p:sp>
        <p:nvSpPr>
          <p:cNvPr id="26" name="TextBox 26">
            <a:extLst>
              <a:ext uri="{FF2B5EF4-FFF2-40B4-BE49-F238E27FC236}">
                <a16:creationId xmlns:a16="http://schemas.microsoft.com/office/drawing/2014/main" id="{7CA2085C-B679-F59F-852A-2ED09E35F35E}"/>
              </a:ext>
            </a:extLst>
          </p:cNvPr>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3" name="TextBox 2">
            <a:extLst>
              <a:ext uri="{FF2B5EF4-FFF2-40B4-BE49-F238E27FC236}">
                <a16:creationId xmlns:a16="http://schemas.microsoft.com/office/drawing/2014/main" id="{E55E8A4B-F567-A66E-E0CC-C27FB60A6F6B}"/>
              </a:ext>
            </a:extLst>
          </p:cNvPr>
          <p:cNvSpPr txBox="1"/>
          <p:nvPr/>
        </p:nvSpPr>
        <p:spPr>
          <a:xfrm>
            <a:off x="8963971" y="4392983"/>
            <a:ext cx="843844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Montserrat"/>
                <a:ea typeface="+mn-lt"/>
                <a:cs typeface="+mn-lt"/>
              </a:rPr>
              <a:t>MATE's mission is to inspire and challenge students to learn and creatively apply STEM skills to solving real-world problems in a way that strengthens their critical thinking, collaboration, entrepreneurship, and innovation-and prepares them for the Blue Economy workforce.</a:t>
            </a:r>
            <a:endParaRPr lang="en-US" sz="2400">
              <a:latin typeface="Montserrat"/>
            </a:endParaRPr>
          </a:p>
          <a:p>
            <a:pPr algn="l"/>
            <a:endParaRPr lang="en-US">
              <a:ea typeface="Calibri"/>
              <a:cs typeface="Calibri"/>
            </a:endParaRPr>
          </a:p>
        </p:txBody>
      </p:sp>
      <p:sp>
        <p:nvSpPr>
          <p:cNvPr id="5" name="TextBox 16">
            <a:extLst>
              <a:ext uri="{FF2B5EF4-FFF2-40B4-BE49-F238E27FC236}">
                <a16:creationId xmlns:a16="http://schemas.microsoft.com/office/drawing/2014/main" id="{7F036C1A-13ED-4987-0111-AB695ADE4707}"/>
              </a:ext>
            </a:extLst>
          </p:cNvPr>
          <p:cNvSpPr txBox="1"/>
          <p:nvPr/>
        </p:nvSpPr>
        <p:spPr>
          <a:xfrm>
            <a:off x="8971571" y="3692818"/>
            <a:ext cx="10823550" cy="487313"/>
          </a:xfrm>
          <a:prstGeom prst="rect">
            <a:avLst/>
          </a:prstGeom>
        </p:spPr>
        <p:txBody>
          <a:bodyPr lIns="0" tIns="0" rIns="0" bIns="0" rtlCol="0" anchor="t">
            <a:spAutoFit/>
          </a:bodyPr>
          <a:lstStyle/>
          <a:p>
            <a:pPr>
              <a:lnSpc>
                <a:spcPts val="3771"/>
              </a:lnSpc>
            </a:pPr>
            <a:r>
              <a:rPr lang="en-US" sz="3400" b="1">
                <a:solidFill>
                  <a:srgbClr val="EF8921"/>
                </a:solidFill>
                <a:latin typeface="Montserrat Heavy"/>
                <a:sym typeface="Montserrat Heavy"/>
              </a:rPr>
              <a:t>Our Mission</a:t>
            </a:r>
            <a:endParaRPr lang="en-US"/>
          </a:p>
        </p:txBody>
      </p:sp>
      <p:sp>
        <p:nvSpPr>
          <p:cNvPr id="6" name="TextBox 5">
            <a:extLst>
              <a:ext uri="{FF2B5EF4-FFF2-40B4-BE49-F238E27FC236}">
                <a16:creationId xmlns:a16="http://schemas.microsoft.com/office/drawing/2014/main" id="{6E2941D0-8259-7955-E663-C7086C99F807}"/>
              </a:ext>
            </a:extLst>
          </p:cNvPr>
          <p:cNvSpPr txBox="1"/>
          <p:nvPr/>
        </p:nvSpPr>
        <p:spPr>
          <a:xfrm>
            <a:off x="8963970" y="7961675"/>
            <a:ext cx="83127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Montserrat"/>
                <a:ea typeface="+mn-lt"/>
                <a:cs typeface="+mn-lt"/>
              </a:rPr>
              <a:t>MATE's vision is a global community of learners, inspired by the ocean, innovating and collaborating to address societal challenges.</a:t>
            </a:r>
            <a:endParaRPr lang="en-US"/>
          </a:p>
          <a:p>
            <a:pPr algn="l"/>
            <a:endParaRPr lang="en-US">
              <a:ea typeface="Calibri"/>
              <a:cs typeface="Calibri"/>
            </a:endParaRPr>
          </a:p>
        </p:txBody>
      </p:sp>
      <p:sp>
        <p:nvSpPr>
          <p:cNvPr id="7" name="TextBox 16">
            <a:extLst>
              <a:ext uri="{FF2B5EF4-FFF2-40B4-BE49-F238E27FC236}">
                <a16:creationId xmlns:a16="http://schemas.microsoft.com/office/drawing/2014/main" id="{DC36E33F-1C98-C963-01F1-1DF4F79C75A3}"/>
              </a:ext>
            </a:extLst>
          </p:cNvPr>
          <p:cNvSpPr txBox="1"/>
          <p:nvPr/>
        </p:nvSpPr>
        <p:spPr>
          <a:xfrm>
            <a:off x="8971569" y="7259249"/>
            <a:ext cx="10823550" cy="487313"/>
          </a:xfrm>
          <a:prstGeom prst="rect">
            <a:avLst/>
          </a:prstGeom>
        </p:spPr>
        <p:txBody>
          <a:bodyPr lIns="0" tIns="0" rIns="0" bIns="0" rtlCol="0" anchor="t">
            <a:spAutoFit/>
          </a:bodyPr>
          <a:lstStyle/>
          <a:p>
            <a:pPr>
              <a:lnSpc>
                <a:spcPts val="3771"/>
              </a:lnSpc>
            </a:pPr>
            <a:r>
              <a:rPr lang="en-US" sz="3400" b="1">
                <a:solidFill>
                  <a:srgbClr val="EF8921"/>
                </a:solidFill>
                <a:latin typeface="Montserrat Heavy"/>
                <a:sym typeface="Montserrat Heavy"/>
              </a:rPr>
              <a:t>Our Vision</a:t>
            </a:r>
            <a:endParaRPr lang="en-US"/>
          </a:p>
        </p:txBody>
      </p:sp>
      <p:sp>
        <p:nvSpPr>
          <p:cNvPr id="10" name="TextBox 2">
            <a:extLst>
              <a:ext uri="{FF2B5EF4-FFF2-40B4-BE49-F238E27FC236}">
                <a16:creationId xmlns:a16="http://schemas.microsoft.com/office/drawing/2014/main" id="{F3BFD29C-063D-C059-2DFE-653FBA3A6957}"/>
              </a:ext>
            </a:extLst>
          </p:cNvPr>
          <p:cNvSpPr txBox="1"/>
          <p:nvPr/>
        </p:nvSpPr>
        <p:spPr>
          <a:xfrm>
            <a:off x="8969158" y="1253051"/>
            <a:ext cx="8863122" cy="2026067"/>
          </a:xfrm>
          <a:prstGeom prst="rect">
            <a:avLst/>
          </a:prstGeom>
        </p:spPr>
        <p:txBody>
          <a:bodyPr lIns="0" tIns="0" rIns="0" bIns="0" rtlCol="0" anchor="t">
            <a:spAutoFit/>
          </a:bodyPr>
          <a:lstStyle/>
          <a:p>
            <a:pPr>
              <a:lnSpc>
                <a:spcPts val="7600"/>
              </a:lnSpc>
            </a:pPr>
            <a:r>
              <a:rPr lang="en-US" sz="9600" b="1">
                <a:solidFill>
                  <a:srgbClr val="1B4175"/>
                </a:solidFill>
                <a:latin typeface="Montserrat Heavy"/>
                <a:sym typeface="Montserrat Heavy"/>
              </a:rPr>
              <a:t>THIS IS </a:t>
            </a:r>
            <a:endParaRPr lang="en-US" sz="9600">
              <a:solidFill>
                <a:srgbClr val="000000"/>
              </a:solidFill>
              <a:latin typeface="Calibri"/>
              <a:ea typeface="Calibri"/>
              <a:cs typeface="Calibri"/>
            </a:endParaRPr>
          </a:p>
          <a:p>
            <a:pPr>
              <a:lnSpc>
                <a:spcPts val="7600"/>
              </a:lnSpc>
            </a:pPr>
            <a:r>
              <a:rPr lang="en-US" sz="9600" b="1">
                <a:solidFill>
                  <a:srgbClr val="1B4175"/>
                </a:solidFill>
                <a:latin typeface="Montserrat Heavy"/>
                <a:sym typeface="Montserrat Heavy"/>
              </a:rPr>
              <a:t>MATE.</a:t>
            </a:r>
            <a:endParaRPr lang="en-US" sz="9600">
              <a:ea typeface="Calibri"/>
              <a:cs typeface="Calibri"/>
            </a:endParaRPr>
          </a:p>
        </p:txBody>
      </p:sp>
    </p:spTree>
    <p:extLst>
      <p:ext uri="{BB962C8B-B14F-4D97-AF65-F5344CB8AC3E}">
        <p14:creationId xmlns:p14="http://schemas.microsoft.com/office/powerpoint/2010/main" val="809692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4"/>
            <a:stretch>
              <a:fillRect/>
            </a:stretch>
          </a:blipFill>
        </p:spPr>
        <p:txBody>
          <a:bodyPr/>
          <a:lstStyle/>
          <a:p>
            <a:endParaRPr lang="en-US"/>
          </a:p>
        </p:txBody>
      </p:sp>
      <p:sp>
        <p:nvSpPr>
          <p:cNvPr id="4" name="AutoShape 4"/>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690350" y="1133475"/>
            <a:ext cx="13845219"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2025 WORLD CHAMPIONSHIP</a:t>
            </a:r>
          </a:p>
        </p:txBody>
      </p:sp>
      <p:sp>
        <p:nvSpPr>
          <p:cNvPr id="6" name="TextBox 6"/>
          <p:cNvSpPr txBox="1"/>
          <p:nvPr/>
        </p:nvSpPr>
        <p:spPr>
          <a:xfrm>
            <a:off x="1690350" y="4217991"/>
            <a:ext cx="10094401" cy="5487222"/>
          </a:xfrm>
          <a:prstGeom prst="rect">
            <a:avLst/>
          </a:prstGeom>
        </p:spPr>
        <p:txBody>
          <a:bodyPr lIns="0" tIns="0" rIns="0" bIns="0" rtlCol="0" anchor="t">
            <a:spAutoFit/>
          </a:bodyPr>
          <a:lstStyle/>
          <a:p>
            <a:pPr algn="l">
              <a:lnSpc>
                <a:spcPts val="3371"/>
              </a:lnSpc>
            </a:pPr>
            <a:r>
              <a:rPr lang="en-US" sz="3064" b="1">
                <a:solidFill>
                  <a:srgbClr val="1B4175"/>
                </a:solidFill>
                <a:latin typeface="Montserrat Bold"/>
                <a:ea typeface="Montserrat Bold"/>
                <a:cs typeface="Montserrat Bold"/>
                <a:sym typeface="Montserrat Bold"/>
              </a:rPr>
              <a:t>June 19-21 (Team Inspections June 17-18)</a:t>
            </a:r>
          </a:p>
          <a:p>
            <a:pPr algn="l">
              <a:lnSpc>
                <a:spcPts val="1941"/>
              </a:lnSpc>
            </a:pPr>
            <a:endParaRPr lang="en-US" sz="3064" b="1">
              <a:solidFill>
                <a:srgbClr val="1B4175"/>
              </a:solidFill>
              <a:latin typeface="Montserrat Bold"/>
              <a:ea typeface="Montserrat Bold"/>
              <a:cs typeface="Montserrat Bold"/>
              <a:sym typeface="Montserrat Bold"/>
            </a:endParaRPr>
          </a:p>
          <a:p>
            <a:pPr algn="l">
              <a:lnSpc>
                <a:spcPts val="3371"/>
              </a:lnSpc>
            </a:pPr>
            <a:r>
              <a:rPr lang="en-US" sz="3064" b="1">
                <a:solidFill>
                  <a:srgbClr val="1B4175"/>
                </a:solidFill>
                <a:latin typeface="Montserrat Bold"/>
                <a:ea typeface="Montserrat Bold"/>
                <a:cs typeface="Montserrat Bold"/>
                <a:sym typeface="Montserrat Bold"/>
              </a:rPr>
              <a:t>Thunder Bay National Marine Sanctuary</a:t>
            </a:r>
          </a:p>
          <a:p>
            <a:pPr algn="l">
              <a:lnSpc>
                <a:spcPts val="3371"/>
              </a:lnSpc>
            </a:pPr>
            <a:r>
              <a:rPr lang="en-US" sz="3064" b="1">
                <a:solidFill>
                  <a:srgbClr val="1B4175"/>
                </a:solidFill>
                <a:latin typeface="Montserrat Bold"/>
                <a:ea typeface="Montserrat Bold"/>
                <a:cs typeface="Montserrat Bold"/>
                <a:sym typeface="Montserrat Bold"/>
              </a:rPr>
              <a:t>Alpena, Michigan, United States</a:t>
            </a:r>
          </a:p>
          <a:p>
            <a:pPr algn="l">
              <a:lnSpc>
                <a:spcPts val="2711"/>
              </a:lnSpc>
            </a:pPr>
            <a:endParaRPr lang="en-US" sz="3064" b="1">
              <a:solidFill>
                <a:srgbClr val="1B4175"/>
              </a:solidFill>
              <a:latin typeface="Montserrat Bold"/>
              <a:ea typeface="Montserrat Bold"/>
              <a:cs typeface="Montserrat Bold"/>
              <a:sym typeface="Montserrat Bold"/>
            </a:endParaRPr>
          </a:p>
          <a:p>
            <a:pPr algn="l">
              <a:lnSpc>
                <a:spcPts val="2271"/>
              </a:lnSpc>
            </a:pPr>
            <a:endParaRPr lang="en-US" sz="3064" b="1">
              <a:solidFill>
                <a:srgbClr val="1B4175"/>
              </a:solidFill>
              <a:latin typeface="Montserrat Bold"/>
              <a:ea typeface="Montserrat Bold"/>
              <a:cs typeface="Montserrat Bold"/>
              <a:sym typeface="Montserrat Bold"/>
            </a:endParaRPr>
          </a:p>
          <a:p>
            <a:pPr algn="l">
              <a:lnSpc>
                <a:spcPts val="3371"/>
              </a:lnSpc>
            </a:pPr>
            <a:r>
              <a:rPr lang="en-US" sz="3064" b="1">
                <a:solidFill>
                  <a:srgbClr val="1B4175"/>
                </a:solidFill>
                <a:latin typeface="Montserrat Bold"/>
                <a:ea typeface="Montserrat Bold"/>
                <a:cs typeface="Montserrat Bold"/>
                <a:sym typeface="Montserrat Bold"/>
              </a:rPr>
              <a:t>TASK #1:</a:t>
            </a:r>
            <a:r>
              <a:rPr lang="en-US" sz="3064">
                <a:solidFill>
                  <a:srgbClr val="1B4175"/>
                </a:solidFill>
                <a:latin typeface="Montserrat"/>
                <a:ea typeface="Montserrat"/>
                <a:cs typeface="Montserrat"/>
                <a:sym typeface="Montserrat"/>
              </a:rPr>
              <a:t> Shipwrecks, Spotter Buoys, and Flying Fish: Documenting the Impact of Climate Change and Invasive Species on the Great Lakes </a:t>
            </a:r>
          </a:p>
          <a:p>
            <a:pPr algn="l">
              <a:lnSpc>
                <a:spcPts val="1650"/>
              </a:lnSpc>
            </a:pPr>
            <a:endParaRPr lang="en-US" sz="3064">
              <a:solidFill>
                <a:srgbClr val="1B4175"/>
              </a:solidFill>
              <a:latin typeface="Montserrat"/>
              <a:ea typeface="Montserrat"/>
              <a:cs typeface="Montserrat"/>
              <a:sym typeface="Montserrat"/>
            </a:endParaRPr>
          </a:p>
          <a:p>
            <a:pPr algn="l">
              <a:lnSpc>
                <a:spcPts val="3371"/>
              </a:lnSpc>
            </a:pPr>
            <a:r>
              <a:rPr lang="en-US" sz="3064" b="1">
                <a:solidFill>
                  <a:srgbClr val="1B4175"/>
                </a:solidFill>
                <a:latin typeface="Montserrat Bold"/>
                <a:ea typeface="Montserrat Bold"/>
                <a:cs typeface="Montserrat Bold"/>
                <a:sym typeface="Montserrat Bold"/>
              </a:rPr>
              <a:t>TASK #2: </a:t>
            </a:r>
            <a:r>
              <a:rPr lang="en-US" sz="3064">
                <a:solidFill>
                  <a:srgbClr val="1B4175"/>
                </a:solidFill>
                <a:latin typeface="Montserrat"/>
                <a:ea typeface="Montserrat"/>
                <a:cs typeface="Montserrat"/>
                <a:sym typeface="Montserrat"/>
              </a:rPr>
              <a:t>Marine Renewable Energy: Producing Power from Our Planet While Monitoring Environmental Impact </a:t>
            </a:r>
          </a:p>
          <a:p>
            <a:pPr algn="l">
              <a:lnSpc>
                <a:spcPts val="1650"/>
              </a:lnSpc>
            </a:pPr>
            <a:endParaRPr lang="en-US" sz="3064">
              <a:solidFill>
                <a:srgbClr val="1B4175"/>
              </a:solidFill>
              <a:latin typeface="Montserrat"/>
              <a:ea typeface="Montserrat"/>
              <a:cs typeface="Montserrat"/>
              <a:sym typeface="Montserrat"/>
            </a:endParaRPr>
          </a:p>
          <a:p>
            <a:pPr algn="l">
              <a:lnSpc>
                <a:spcPts val="3371"/>
              </a:lnSpc>
            </a:pPr>
            <a:r>
              <a:rPr lang="en-US" sz="3064" b="1">
                <a:solidFill>
                  <a:srgbClr val="1B4175"/>
                </a:solidFill>
                <a:latin typeface="Montserrat Bold"/>
                <a:ea typeface="Montserrat Bold"/>
                <a:cs typeface="Montserrat Bold"/>
                <a:sym typeface="Montserrat Bold"/>
              </a:rPr>
              <a:t>TASK #3:</a:t>
            </a:r>
            <a:r>
              <a:rPr lang="en-US" sz="3064">
                <a:solidFill>
                  <a:srgbClr val="1B4175"/>
                </a:solidFill>
                <a:latin typeface="Montserrat"/>
                <a:ea typeface="Montserrat"/>
                <a:cs typeface="Montserrat"/>
                <a:sym typeface="Montserrat"/>
              </a:rPr>
              <a:t> MATE Floats!</a:t>
            </a:r>
          </a:p>
        </p:txBody>
      </p:sp>
      <p:sp>
        <p:nvSpPr>
          <p:cNvPr id="7" name="TextBox 7"/>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grpSp>
        <p:nvGrpSpPr>
          <p:cNvPr id="8" name="Group 8"/>
          <p:cNvGrpSpPr/>
          <p:nvPr/>
        </p:nvGrpSpPr>
        <p:grpSpPr>
          <a:xfrm>
            <a:off x="12372111" y="3719485"/>
            <a:ext cx="5460715" cy="5074969"/>
            <a:chOff x="-5940" y="445492"/>
            <a:chExt cx="7280952" cy="6766625"/>
          </a:xfrm>
        </p:grpSpPr>
        <p:grpSp>
          <p:nvGrpSpPr>
            <p:cNvPr id="9" name="Group 9"/>
            <p:cNvGrpSpPr>
              <a:grpSpLocks noChangeAspect="1"/>
            </p:cNvGrpSpPr>
            <p:nvPr/>
          </p:nvGrpSpPr>
          <p:grpSpPr>
            <a:xfrm>
              <a:off x="-5940" y="445492"/>
              <a:ext cx="6760915" cy="6051428"/>
              <a:chOff x="-11430" y="857250"/>
              <a:chExt cx="13009880" cy="1164463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1" name="Group 11"/>
            <p:cNvGrpSpPr>
              <a:grpSpLocks noChangeAspect="1"/>
            </p:cNvGrpSpPr>
            <p:nvPr/>
          </p:nvGrpSpPr>
          <p:grpSpPr>
            <a:xfrm>
              <a:off x="449616" y="1160689"/>
              <a:ext cx="6760915" cy="6051428"/>
              <a:chOff x="-11430" y="857250"/>
              <a:chExt cx="13009880" cy="1164463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F8921"/>
              </a:solidFill>
              <a:ln w="12700">
                <a:solidFill>
                  <a:srgbClr val="000000"/>
                </a:solidFill>
              </a:ln>
            </p:spPr>
            <p:txBody>
              <a:bodyPr/>
              <a:lstStyle/>
              <a:p>
                <a:endParaRPr lang="en-US"/>
              </a:p>
            </p:txBody>
          </p:sp>
        </p:grpSp>
        <p:grpSp>
          <p:nvGrpSpPr>
            <p:cNvPr id="13" name="Group 13"/>
            <p:cNvGrpSpPr>
              <a:grpSpLocks noChangeAspect="1"/>
            </p:cNvGrpSpPr>
            <p:nvPr/>
          </p:nvGrpSpPr>
          <p:grpSpPr>
            <a:xfrm>
              <a:off x="175882" y="565567"/>
              <a:ext cx="7099130" cy="6354151"/>
              <a:chOff x="-11430" y="857250"/>
              <a:chExt cx="13009880" cy="11644630"/>
            </a:xfrm>
          </p:grpSpPr>
          <p:sp>
            <p:nvSpPr>
              <p:cNvPr id="14" name="Freeform 1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9656" r="-19656"/>
                </a:stretch>
              </a:blipFill>
            </p:spPr>
            <p:txBody>
              <a:bodyPr/>
              <a:lstStyle/>
              <a:p>
                <a:endParaRPr lang="en-US"/>
              </a:p>
            </p:txBody>
          </p:sp>
        </p:grpSp>
      </p:grpSp>
      <p:sp>
        <p:nvSpPr>
          <p:cNvPr id="15" name="TextBox 15"/>
          <p:cNvSpPr txBox="1"/>
          <p:nvPr/>
        </p:nvSpPr>
        <p:spPr>
          <a:xfrm>
            <a:off x="1690350" y="2425758"/>
            <a:ext cx="11714005" cy="1461939"/>
          </a:xfrm>
          <a:prstGeom prst="rect">
            <a:avLst/>
          </a:prstGeom>
        </p:spPr>
        <p:txBody>
          <a:bodyPr lIns="0" tIns="0" rIns="0" bIns="0" rtlCol="0" anchor="t">
            <a:spAutoFit/>
          </a:bodyPr>
          <a:lstStyle/>
          <a:p>
            <a:pPr algn="l">
              <a:lnSpc>
                <a:spcPts val="3771"/>
              </a:lnSpc>
            </a:pPr>
            <a:r>
              <a:rPr lang="en-US" sz="3400" b="1">
                <a:solidFill>
                  <a:srgbClr val="EF8921"/>
                </a:solidFill>
                <a:latin typeface="Montserrat Heavy"/>
                <a:ea typeface="Montserrat Heavy"/>
                <a:cs typeface="Montserrat Heavy"/>
                <a:sym typeface="Montserrat Heavy"/>
              </a:rPr>
              <a:t>UN Decade of the Ocean, MATE Year of the Great Lakes: Monitoring and Mitigating the Impacts of Climate Change on Our Water World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TextBox 2"/>
          <p:cNvSpPr txBox="1"/>
          <p:nvPr/>
        </p:nvSpPr>
        <p:spPr>
          <a:xfrm>
            <a:off x="7991223" y="2563653"/>
            <a:ext cx="8863122" cy="1012193"/>
          </a:xfrm>
          <a:prstGeom prst="rect">
            <a:avLst/>
          </a:prstGeom>
        </p:spPr>
        <p:txBody>
          <a:bodyPr lIns="0" tIns="0" rIns="0" bIns="0" rtlCol="0" anchor="t">
            <a:spAutoFit/>
          </a:bodyPr>
          <a:lstStyle/>
          <a:p>
            <a:pPr algn="r">
              <a:lnSpc>
                <a:spcPts val="7600"/>
              </a:lnSpc>
            </a:pPr>
            <a:r>
              <a:rPr lang="en-US" sz="7600" b="1">
                <a:solidFill>
                  <a:srgbClr val="1B4175"/>
                </a:solidFill>
                <a:latin typeface="Montserrat Heavy"/>
                <a:ea typeface="Montserrat Heavy"/>
                <a:cs typeface="Montserrat Heavy"/>
                <a:sym typeface="Montserrat Heavy"/>
              </a:rPr>
              <a:t>Questions?</a:t>
            </a:r>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2"/>
            <a:stretch>
              <a:fillRect/>
            </a:stretch>
          </a:blipFill>
        </p:spPr>
        <p:txBody>
          <a:bodyPr/>
          <a:lstStyle/>
          <a:p>
            <a:endParaRPr lang="en-US"/>
          </a:p>
        </p:txBody>
      </p:sp>
      <p:grpSp>
        <p:nvGrpSpPr>
          <p:cNvPr id="4" name="Group 4"/>
          <p:cNvGrpSpPr>
            <a:grpSpLocks noChangeAspect="1"/>
          </p:cNvGrpSpPr>
          <p:nvPr/>
        </p:nvGrpSpPr>
        <p:grpSpPr>
          <a:xfrm>
            <a:off x="659107" y="510075"/>
            <a:ext cx="4973329" cy="4451430"/>
            <a:chOff x="-11430" y="857250"/>
            <a:chExt cx="13009880" cy="1164463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83C27"/>
            </a:solidFill>
            <a:ln w="12700">
              <a:solidFill>
                <a:srgbClr val="000000"/>
              </a:solidFill>
            </a:ln>
          </p:spPr>
          <p:txBody>
            <a:bodyPr/>
            <a:lstStyle/>
            <a:p>
              <a:endParaRPr lang="en-US"/>
            </a:p>
          </p:txBody>
        </p:sp>
      </p:grpSp>
      <p:grpSp>
        <p:nvGrpSpPr>
          <p:cNvPr id="6" name="Group 6"/>
          <p:cNvGrpSpPr>
            <a:grpSpLocks noChangeAspect="1"/>
          </p:cNvGrpSpPr>
          <p:nvPr/>
        </p:nvGrpSpPr>
        <p:grpSpPr>
          <a:xfrm>
            <a:off x="994214" y="1036174"/>
            <a:ext cx="4973329" cy="4451430"/>
            <a:chOff x="-11430" y="857250"/>
            <a:chExt cx="13009880" cy="1164463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83C27"/>
            </a:solidFill>
            <a:ln w="12700">
              <a:solidFill>
                <a:srgbClr val="000000"/>
              </a:solidFill>
            </a:ln>
          </p:spPr>
          <p:txBody>
            <a:bodyPr/>
            <a:lstStyle/>
            <a:p>
              <a:endParaRPr lang="en-US"/>
            </a:p>
          </p:txBody>
        </p:sp>
      </p:grpSp>
      <p:grpSp>
        <p:nvGrpSpPr>
          <p:cNvPr id="8" name="Group 8"/>
          <p:cNvGrpSpPr>
            <a:grpSpLocks noChangeAspect="1"/>
          </p:cNvGrpSpPr>
          <p:nvPr/>
        </p:nvGrpSpPr>
        <p:grpSpPr>
          <a:xfrm>
            <a:off x="743210" y="684582"/>
            <a:ext cx="5222120" cy="4674113"/>
            <a:chOff x="-11430" y="857250"/>
            <a:chExt cx="13009880" cy="1164463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3"/>
              <a:stretch>
                <a:fillRect l="-2806" r="-36673"/>
              </a:stretch>
            </a:blipFill>
          </p:spPr>
          <p:txBody>
            <a:bodyPr/>
            <a:lstStyle/>
            <a:p>
              <a:endParaRPr lang="en-US"/>
            </a:p>
          </p:txBody>
        </p:sp>
      </p:grpSp>
      <p:grpSp>
        <p:nvGrpSpPr>
          <p:cNvPr id="10" name="Group 10"/>
          <p:cNvGrpSpPr>
            <a:grpSpLocks noChangeAspect="1"/>
          </p:cNvGrpSpPr>
          <p:nvPr/>
        </p:nvGrpSpPr>
        <p:grpSpPr>
          <a:xfrm>
            <a:off x="5385913" y="1101208"/>
            <a:ext cx="3125477" cy="2797491"/>
            <a:chOff x="-11430" y="857250"/>
            <a:chExt cx="13009880" cy="1164463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2" name="Group 12"/>
          <p:cNvGrpSpPr>
            <a:grpSpLocks noChangeAspect="1"/>
          </p:cNvGrpSpPr>
          <p:nvPr/>
        </p:nvGrpSpPr>
        <p:grpSpPr>
          <a:xfrm>
            <a:off x="5596510" y="1431833"/>
            <a:ext cx="3125477" cy="2797491"/>
            <a:chOff x="-11430" y="857250"/>
            <a:chExt cx="13009880" cy="1164463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4" name="Group 14"/>
          <p:cNvGrpSpPr>
            <a:grpSpLocks noChangeAspect="1"/>
          </p:cNvGrpSpPr>
          <p:nvPr/>
        </p:nvGrpSpPr>
        <p:grpSpPr>
          <a:xfrm>
            <a:off x="5438769" y="1210876"/>
            <a:ext cx="3281829" cy="2937436"/>
            <a:chOff x="-11430" y="857250"/>
            <a:chExt cx="13009880" cy="11644630"/>
          </a:xfrm>
        </p:grpSpPr>
        <p:sp>
          <p:nvSpPr>
            <p:cNvPr id="15" name="Freeform 1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739" r="-19739"/>
              </a:stretch>
            </a:blipFill>
          </p:spPr>
          <p:txBody>
            <a:bodyPr/>
            <a:lstStyle/>
            <a:p>
              <a:endParaRPr lang="en-US"/>
            </a:p>
          </p:txBody>
        </p:sp>
      </p:grpSp>
      <p:grpSp>
        <p:nvGrpSpPr>
          <p:cNvPr id="16" name="Group 16"/>
          <p:cNvGrpSpPr>
            <a:grpSpLocks noChangeAspect="1"/>
          </p:cNvGrpSpPr>
          <p:nvPr/>
        </p:nvGrpSpPr>
        <p:grpSpPr>
          <a:xfrm>
            <a:off x="4604892" y="3723253"/>
            <a:ext cx="4470782" cy="4001620"/>
            <a:chOff x="-11430" y="857250"/>
            <a:chExt cx="13009880" cy="11644630"/>
          </a:xfrm>
        </p:grpSpPr>
        <p:sp>
          <p:nvSpPr>
            <p:cNvPr id="17" name="Freeform 1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E7024"/>
            </a:solidFill>
            <a:ln w="12700">
              <a:solidFill>
                <a:srgbClr val="000000"/>
              </a:solidFill>
            </a:ln>
          </p:spPr>
          <p:txBody>
            <a:bodyPr/>
            <a:lstStyle/>
            <a:p>
              <a:endParaRPr lang="en-US"/>
            </a:p>
          </p:txBody>
        </p:sp>
      </p:grpSp>
      <p:grpSp>
        <p:nvGrpSpPr>
          <p:cNvPr id="18" name="Group 18"/>
          <p:cNvGrpSpPr>
            <a:grpSpLocks noChangeAspect="1"/>
          </p:cNvGrpSpPr>
          <p:nvPr/>
        </p:nvGrpSpPr>
        <p:grpSpPr>
          <a:xfrm>
            <a:off x="4906137" y="4196191"/>
            <a:ext cx="4470782" cy="4001620"/>
            <a:chOff x="-11430" y="857250"/>
            <a:chExt cx="13009880" cy="11644630"/>
          </a:xfrm>
        </p:grpSpPr>
        <p:sp>
          <p:nvSpPr>
            <p:cNvPr id="19" name="Freeform 1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E7024"/>
            </a:solidFill>
            <a:ln w="12700">
              <a:solidFill>
                <a:srgbClr val="000000"/>
              </a:solidFill>
            </a:ln>
          </p:spPr>
          <p:txBody>
            <a:bodyPr/>
            <a:lstStyle/>
            <a:p>
              <a:endParaRPr lang="en-US"/>
            </a:p>
          </p:txBody>
        </p:sp>
      </p:grpSp>
      <p:grpSp>
        <p:nvGrpSpPr>
          <p:cNvPr id="20" name="Group 20"/>
          <p:cNvGrpSpPr>
            <a:grpSpLocks noChangeAspect="1"/>
          </p:cNvGrpSpPr>
          <p:nvPr/>
        </p:nvGrpSpPr>
        <p:grpSpPr>
          <a:xfrm>
            <a:off x="4680498" y="3880127"/>
            <a:ext cx="4694433" cy="4201802"/>
            <a:chOff x="-11430" y="857250"/>
            <a:chExt cx="13009880" cy="11644630"/>
          </a:xfrm>
        </p:grpSpPr>
        <p:sp>
          <p:nvSpPr>
            <p:cNvPr id="21" name="Freeform 2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1295" r="-28183"/>
              </a:stretch>
            </a:blipFill>
          </p:spPr>
          <p:txBody>
            <a:bodyPr/>
            <a:lstStyle/>
            <a:p>
              <a:endParaRPr lang="en-US"/>
            </a:p>
          </p:txBody>
        </p:sp>
      </p:grpSp>
      <p:grpSp>
        <p:nvGrpSpPr>
          <p:cNvPr id="22" name="Group 22"/>
          <p:cNvGrpSpPr>
            <a:grpSpLocks noChangeAspect="1"/>
          </p:cNvGrpSpPr>
          <p:nvPr/>
        </p:nvGrpSpPr>
        <p:grpSpPr>
          <a:xfrm>
            <a:off x="483173" y="5192680"/>
            <a:ext cx="5013733" cy="4487595"/>
            <a:chOff x="-11430" y="857250"/>
            <a:chExt cx="13009880" cy="11644630"/>
          </a:xfrm>
        </p:grpSpPr>
        <p:sp>
          <p:nvSpPr>
            <p:cNvPr id="23" name="Freeform 2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24" name="Group 24"/>
          <p:cNvGrpSpPr>
            <a:grpSpLocks noChangeAspect="1"/>
          </p:cNvGrpSpPr>
          <p:nvPr/>
        </p:nvGrpSpPr>
        <p:grpSpPr>
          <a:xfrm>
            <a:off x="821003" y="5723054"/>
            <a:ext cx="5013733" cy="4487595"/>
            <a:chOff x="-11430" y="857250"/>
            <a:chExt cx="13009880" cy="11644630"/>
          </a:xfrm>
        </p:grpSpPr>
        <p:sp>
          <p:nvSpPr>
            <p:cNvPr id="25" name="Freeform 2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26" name="Group 26"/>
          <p:cNvGrpSpPr>
            <a:grpSpLocks noChangeAspect="1"/>
          </p:cNvGrpSpPr>
          <p:nvPr/>
        </p:nvGrpSpPr>
        <p:grpSpPr>
          <a:xfrm>
            <a:off x="567961" y="5368606"/>
            <a:ext cx="5264546" cy="4712088"/>
            <a:chOff x="-11430" y="857250"/>
            <a:chExt cx="13009880" cy="11644630"/>
          </a:xfrm>
        </p:grpSpPr>
        <p:sp>
          <p:nvSpPr>
            <p:cNvPr id="27" name="Freeform 2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9739" r="-19739"/>
              </a:stretch>
            </a:blipFill>
          </p:spPr>
          <p:txBody>
            <a:bodyPr/>
            <a:lstStyle/>
            <a:p>
              <a:endParaRPr lang="en-US"/>
            </a:p>
          </p:txBody>
        </p:sp>
      </p:grpSp>
      <p:sp>
        <p:nvSpPr>
          <p:cNvPr id="28" name="Freeform 28"/>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7"/>
            <a:stretch>
              <a:fillRect/>
            </a:stretch>
          </a:blipFill>
        </p:spPr>
        <p:txBody>
          <a:bodyPr/>
          <a:lstStyle/>
          <a:p>
            <a:endParaRPr lang="en-US"/>
          </a:p>
        </p:txBody>
      </p:sp>
      <p:sp>
        <p:nvSpPr>
          <p:cNvPr id="29" name="TextBox 29"/>
          <p:cNvSpPr txBox="1"/>
          <p:nvPr/>
        </p:nvSpPr>
        <p:spPr>
          <a:xfrm>
            <a:off x="4333484" y="4433848"/>
            <a:ext cx="12520860" cy="771208"/>
          </a:xfrm>
          <a:prstGeom prst="rect">
            <a:avLst/>
          </a:prstGeom>
        </p:spPr>
        <p:txBody>
          <a:bodyPr lIns="0" tIns="0" rIns="0" bIns="0" rtlCol="0" anchor="t">
            <a:spAutoFit/>
          </a:bodyPr>
          <a:lstStyle/>
          <a:p>
            <a:pPr algn="r">
              <a:lnSpc>
                <a:spcPts val="6334"/>
              </a:lnSpc>
            </a:pPr>
            <a:r>
              <a:rPr lang="en-US" sz="4524" b="1" spc="493">
                <a:solidFill>
                  <a:srgbClr val="F2A728"/>
                </a:solidFill>
                <a:latin typeface="Montserrat Ultra-Bold"/>
                <a:ea typeface="Montserrat Ultra-Bold"/>
                <a:cs typeface="Montserrat Ultra-Bold"/>
                <a:sym typeface="Montserrat Ultra-Bold"/>
              </a:rPr>
              <a:t>JILL ZANDE</a:t>
            </a:r>
          </a:p>
        </p:txBody>
      </p:sp>
      <p:sp>
        <p:nvSpPr>
          <p:cNvPr id="30" name="TextBox 30"/>
          <p:cNvSpPr txBox="1"/>
          <p:nvPr/>
        </p:nvSpPr>
        <p:spPr>
          <a:xfrm>
            <a:off x="10758148" y="5515715"/>
            <a:ext cx="6096197" cy="3442779"/>
          </a:xfrm>
          <a:prstGeom prst="rect">
            <a:avLst/>
          </a:prstGeom>
        </p:spPr>
        <p:txBody>
          <a:bodyPr lIns="0" tIns="0" rIns="0" bIns="0" rtlCol="0" anchor="t">
            <a:spAutoFit/>
          </a:bodyPr>
          <a:lstStyle/>
          <a:p>
            <a:pPr algn="r">
              <a:lnSpc>
                <a:spcPts val="3965"/>
              </a:lnSpc>
            </a:pPr>
            <a:r>
              <a:rPr lang="en-US" sz="2832" b="1">
                <a:solidFill>
                  <a:srgbClr val="1B4175"/>
                </a:solidFill>
                <a:latin typeface="Montserrat Bold"/>
                <a:ea typeface="Montserrat Bold"/>
                <a:cs typeface="Montserrat Bold"/>
                <a:sym typeface="Montserrat Bold"/>
              </a:rPr>
              <a:t>MATE Executive Director</a:t>
            </a:r>
          </a:p>
          <a:p>
            <a:pPr algn="r">
              <a:lnSpc>
                <a:spcPts val="3965"/>
              </a:lnSpc>
            </a:pPr>
            <a:r>
              <a:rPr lang="en-US" sz="2832">
                <a:solidFill>
                  <a:srgbClr val="2796C6"/>
                </a:solidFill>
                <a:latin typeface="Montserrat"/>
                <a:ea typeface="Montserrat"/>
                <a:cs typeface="Montserrat"/>
                <a:sym typeface="Montserrat"/>
              </a:rPr>
              <a:t>jill.zande@mtsociety.org</a:t>
            </a:r>
          </a:p>
          <a:p>
            <a:pPr algn="r">
              <a:lnSpc>
                <a:spcPts val="3965"/>
              </a:lnSpc>
            </a:pPr>
            <a:r>
              <a:rPr lang="en-US" sz="2832">
                <a:solidFill>
                  <a:srgbClr val="1B4175"/>
                </a:solidFill>
                <a:latin typeface="Montserrat"/>
                <a:ea typeface="Montserrat"/>
                <a:cs typeface="Montserrat"/>
                <a:sym typeface="Montserrat"/>
              </a:rPr>
              <a:t>(831) 646-3082</a:t>
            </a:r>
          </a:p>
          <a:p>
            <a:pPr algn="r">
              <a:lnSpc>
                <a:spcPts val="3965"/>
              </a:lnSpc>
            </a:pPr>
            <a:r>
              <a:rPr lang="en-US" sz="2832" u="sng">
                <a:solidFill>
                  <a:srgbClr val="1B4175"/>
                </a:solidFill>
                <a:latin typeface="Montserrat"/>
                <a:ea typeface="Montserrat"/>
                <a:cs typeface="Montserrat"/>
                <a:sym typeface="Montserrat"/>
                <a:hlinkClick r:id="rId8" tooltip="http://www.materovcompetition.org"/>
              </a:rPr>
              <a:t>www.materovcompetition.org</a:t>
            </a:r>
          </a:p>
          <a:p>
            <a:pPr algn="r">
              <a:lnSpc>
                <a:spcPts val="3965"/>
              </a:lnSpc>
            </a:pPr>
            <a:r>
              <a:rPr lang="en-US" sz="2832" u="sng">
                <a:solidFill>
                  <a:srgbClr val="1B4175"/>
                </a:solidFill>
                <a:latin typeface="Montserrat"/>
                <a:ea typeface="Montserrat"/>
                <a:cs typeface="Montserrat"/>
                <a:sym typeface="Montserrat"/>
                <a:hlinkClick r:id="rId9" tooltip="http://www.mtsociety.org"/>
              </a:rPr>
              <a:t>www.mtsociety.org</a:t>
            </a:r>
          </a:p>
          <a:p>
            <a:pPr algn="r">
              <a:lnSpc>
                <a:spcPts val="3965"/>
              </a:lnSpc>
            </a:pPr>
            <a:endParaRPr lang="en-US" sz="2832" u="sng">
              <a:solidFill>
                <a:srgbClr val="1B4175"/>
              </a:solidFill>
              <a:latin typeface="Montserrat"/>
              <a:ea typeface="Montserrat"/>
              <a:cs typeface="Montserrat"/>
              <a:sym typeface="Montserrat"/>
              <a:hlinkClick r:id="rId9" tooltip="http://www.mtsociety.org"/>
            </a:endParaRPr>
          </a:p>
          <a:p>
            <a:pPr algn="r">
              <a:lnSpc>
                <a:spcPts val="3965"/>
              </a:lnSpc>
            </a:pPr>
            <a:endParaRPr lang="en-US" sz="2832" u="sng">
              <a:solidFill>
                <a:srgbClr val="1B4175"/>
              </a:solidFill>
              <a:latin typeface="Montserrat"/>
              <a:ea typeface="Montserrat"/>
              <a:cs typeface="Montserrat"/>
              <a:sym typeface="Montserrat"/>
              <a:hlinkClick r:id="rId9" tooltip="http://www.mtsociety.org"/>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TextBox 2"/>
          <p:cNvSpPr txBox="1"/>
          <p:nvPr/>
        </p:nvSpPr>
        <p:spPr>
          <a:xfrm>
            <a:off x="8847562" y="2152860"/>
            <a:ext cx="8863122" cy="1949252"/>
          </a:xfrm>
          <a:prstGeom prst="rect">
            <a:avLst/>
          </a:prstGeom>
        </p:spPr>
        <p:txBody>
          <a:bodyPr lIns="0" tIns="0" rIns="0" bIns="0" rtlCol="0" anchor="t">
            <a:spAutoFit/>
          </a:bodyPr>
          <a:lstStyle/>
          <a:p>
            <a:pPr algn="r">
              <a:lnSpc>
                <a:spcPts val="7600"/>
              </a:lnSpc>
            </a:pPr>
            <a:r>
              <a:rPr lang="en-US" sz="7600" b="1">
                <a:solidFill>
                  <a:srgbClr val="1B4175"/>
                </a:solidFill>
                <a:latin typeface="Montserrat Heavy"/>
                <a:ea typeface="Montserrat Heavy"/>
                <a:cs typeface="Montserrat Heavy"/>
                <a:sym typeface="Montserrat Heavy"/>
              </a:rPr>
              <a:t>Our Competition Philosophy.</a:t>
            </a:r>
          </a:p>
        </p:txBody>
      </p:sp>
      <p:sp>
        <p:nvSpPr>
          <p:cNvPr id="3" name="TextBox 3"/>
          <p:cNvSpPr txBox="1"/>
          <p:nvPr/>
        </p:nvSpPr>
        <p:spPr>
          <a:xfrm>
            <a:off x="9595383" y="4545242"/>
            <a:ext cx="8115300" cy="4206875"/>
          </a:xfrm>
          <a:prstGeom prst="rect">
            <a:avLst/>
          </a:prstGeom>
        </p:spPr>
        <p:txBody>
          <a:bodyPr lIns="0" tIns="0" rIns="0" bIns="0" rtlCol="0" anchor="t">
            <a:spAutoFit/>
          </a:bodyPr>
          <a:lstStyle/>
          <a:p>
            <a:pPr algn="r">
              <a:lnSpc>
                <a:spcPts val="2799"/>
              </a:lnSpc>
            </a:pPr>
            <a:r>
              <a:rPr lang="en-US" sz="1999" b="1">
                <a:solidFill>
                  <a:srgbClr val="000000"/>
                </a:solidFill>
                <a:latin typeface="Montserrat Bold"/>
                <a:ea typeface="Montserrat Bold"/>
                <a:cs typeface="Montserrat Bold"/>
                <a:sym typeface="Montserrat Bold"/>
              </a:rPr>
              <a:t>The MATE ROV Competition is about </a:t>
            </a:r>
            <a:r>
              <a:rPr lang="en-US" sz="1999" b="1">
                <a:solidFill>
                  <a:srgbClr val="EF8921"/>
                </a:solidFill>
                <a:latin typeface="Montserrat Bold"/>
                <a:ea typeface="Montserrat Bold"/>
                <a:cs typeface="Montserrat Bold"/>
                <a:sym typeface="Montserrat Bold"/>
              </a:rPr>
              <a:t>student learning</a:t>
            </a:r>
            <a:r>
              <a:rPr lang="en-US" sz="1999" b="1">
                <a:solidFill>
                  <a:srgbClr val="000000"/>
                </a:solidFill>
                <a:latin typeface="Montserrat Bold"/>
                <a:ea typeface="Montserrat Bold"/>
                <a:cs typeface="Montserrat Bold"/>
                <a:sym typeface="Montserrat Bold"/>
              </a:rPr>
              <a:t>.</a:t>
            </a:r>
          </a:p>
          <a:p>
            <a:pPr algn="r">
              <a:lnSpc>
                <a:spcPts val="2799"/>
              </a:lnSpc>
            </a:pPr>
            <a:endParaRPr lang="en-US" sz="1999" b="1">
              <a:solidFill>
                <a:srgbClr val="000000"/>
              </a:solidFill>
              <a:latin typeface="Montserrat Bold"/>
              <a:ea typeface="Montserrat Bold"/>
              <a:cs typeface="Montserrat Bold"/>
              <a:sym typeface="Montserrat Bold"/>
            </a:endParaRPr>
          </a:p>
          <a:p>
            <a:pPr algn="r">
              <a:lnSpc>
                <a:spcPts val="2799"/>
              </a:lnSpc>
            </a:pPr>
            <a:r>
              <a:rPr lang="en-US" sz="1999">
                <a:solidFill>
                  <a:srgbClr val="000000"/>
                </a:solidFill>
                <a:latin typeface="Montserrat"/>
                <a:ea typeface="Montserrat"/>
                <a:cs typeface="Montserrat"/>
                <a:sym typeface="Montserrat"/>
              </a:rPr>
              <a:t>It is designed to be an educational and inspirational event for students that challenges them to apply the physics, math, electronics, and engineering skills they are learning in the classroom to solving practical problems from the marine workplace. </a:t>
            </a:r>
          </a:p>
          <a:p>
            <a:pPr algn="r">
              <a:lnSpc>
                <a:spcPts val="2799"/>
              </a:lnSpc>
            </a:pPr>
            <a:endParaRPr lang="en-US" sz="1999">
              <a:solidFill>
                <a:srgbClr val="000000"/>
              </a:solidFill>
              <a:latin typeface="Montserrat"/>
              <a:ea typeface="Montserrat"/>
              <a:cs typeface="Montserrat"/>
              <a:sym typeface="Montserrat"/>
            </a:endParaRPr>
          </a:p>
          <a:p>
            <a:pPr algn="r">
              <a:lnSpc>
                <a:spcPts val="2799"/>
              </a:lnSpc>
              <a:spcBef>
                <a:spcPct val="0"/>
              </a:spcBef>
            </a:pPr>
            <a:r>
              <a:rPr lang="en-US" sz="1999">
                <a:solidFill>
                  <a:srgbClr val="000000"/>
                </a:solidFill>
                <a:latin typeface="Montserrat"/>
                <a:ea typeface="Montserrat"/>
                <a:cs typeface="Montserrat"/>
                <a:sym typeface="Montserrat"/>
              </a:rPr>
              <a:t>Mentors (teachers, parents, guardians) are expected to limit their input to educational and inspirational roles and encouraged to </a:t>
            </a:r>
            <a:r>
              <a:rPr lang="en-US" sz="1999" b="1">
                <a:solidFill>
                  <a:srgbClr val="EF8921"/>
                </a:solidFill>
                <a:latin typeface="Montserrat Bold"/>
                <a:ea typeface="Montserrat Bold"/>
                <a:cs typeface="Montserrat Bold"/>
                <a:sym typeface="Montserrat Bold"/>
              </a:rPr>
              <a:t>focus on benefits to the students</a:t>
            </a:r>
            <a:r>
              <a:rPr lang="en-US" sz="1999">
                <a:solidFill>
                  <a:srgbClr val="000000"/>
                </a:solidFill>
                <a:latin typeface="Montserrat"/>
                <a:ea typeface="Montserrat"/>
                <a:cs typeface="Montserrat"/>
                <a:sym typeface="Montserrat"/>
              </a:rPr>
              <a:t> from the learning process and not simply “winning” the competition.</a:t>
            </a:r>
          </a:p>
        </p:txBody>
      </p:sp>
      <p:sp>
        <p:nvSpPr>
          <p:cNvPr id="4" name="AutoShape 4"/>
          <p:cNvSpPr/>
          <p:nvPr/>
        </p:nvSpPr>
        <p:spPr>
          <a:xfrm flipH="1">
            <a:off x="15398653" y="4053505"/>
            <a:ext cx="2312031"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Freeform 5"/>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659106" y="510075"/>
            <a:ext cx="5308437" cy="4977530"/>
            <a:chOff x="-5826" y="436938"/>
            <a:chExt cx="7077914" cy="6636706"/>
          </a:xfrm>
        </p:grpSpPr>
        <p:grpSp>
          <p:nvGrpSpPr>
            <p:cNvPr id="7" name="Group 7"/>
            <p:cNvGrpSpPr>
              <a:grpSpLocks noChangeAspect="1"/>
            </p:cNvGrpSpPr>
            <p:nvPr/>
          </p:nvGrpSpPr>
          <p:grpSpPr>
            <a:xfrm>
              <a:off x="-5826" y="436938"/>
              <a:ext cx="6631105" cy="5935240"/>
              <a:chOff x="-11430" y="857250"/>
              <a:chExt cx="13009880" cy="11644630"/>
            </a:xfrm>
          </p:grpSpPr>
          <p:sp>
            <p:nvSpPr>
              <p:cNvPr id="8" name="Freeform 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83C27"/>
              </a:solidFill>
              <a:ln w="12700">
                <a:solidFill>
                  <a:srgbClr val="000000"/>
                </a:solidFill>
              </a:ln>
            </p:spPr>
            <p:txBody>
              <a:bodyPr/>
              <a:lstStyle/>
              <a:p>
                <a:endParaRPr lang="en-US"/>
              </a:p>
            </p:txBody>
          </p:sp>
        </p:grpSp>
        <p:grpSp>
          <p:nvGrpSpPr>
            <p:cNvPr id="9" name="Group 9"/>
            <p:cNvGrpSpPr>
              <a:grpSpLocks noChangeAspect="1"/>
            </p:cNvGrpSpPr>
            <p:nvPr/>
          </p:nvGrpSpPr>
          <p:grpSpPr>
            <a:xfrm>
              <a:off x="440983" y="1138404"/>
              <a:ext cx="6631105" cy="5935240"/>
              <a:chOff x="-11430" y="857250"/>
              <a:chExt cx="13009880" cy="1164463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83C27"/>
              </a:solidFill>
              <a:ln w="12700">
                <a:solidFill>
                  <a:srgbClr val="000000"/>
                </a:solidFill>
              </a:ln>
            </p:spPr>
            <p:txBody>
              <a:bodyPr/>
              <a:lstStyle/>
              <a:p>
                <a:endParaRPr lang="en-US"/>
              </a:p>
            </p:txBody>
          </p:sp>
        </p:grpSp>
        <p:grpSp>
          <p:nvGrpSpPr>
            <p:cNvPr id="11" name="Group 11"/>
            <p:cNvGrpSpPr>
              <a:grpSpLocks noChangeAspect="1"/>
            </p:cNvGrpSpPr>
            <p:nvPr/>
          </p:nvGrpSpPr>
          <p:grpSpPr>
            <a:xfrm>
              <a:off x="106313" y="669614"/>
              <a:ext cx="6962826" cy="6232151"/>
              <a:chOff x="-11430" y="857250"/>
              <a:chExt cx="13009880" cy="1164463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3"/>
                <a:stretch>
                  <a:fillRect l="-13275" r="-25984"/>
                </a:stretch>
              </a:blipFill>
            </p:spPr>
            <p:txBody>
              <a:bodyPr/>
              <a:lstStyle/>
              <a:p>
                <a:endParaRPr lang="en-US"/>
              </a:p>
            </p:txBody>
          </p:sp>
        </p:grpSp>
      </p:grpSp>
      <p:grpSp>
        <p:nvGrpSpPr>
          <p:cNvPr id="13" name="Group 13"/>
          <p:cNvGrpSpPr/>
          <p:nvPr/>
        </p:nvGrpSpPr>
        <p:grpSpPr>
          <a:xfrm>
            <a:off x="5011482" y="1229303"/>
            <a:ext cx="3336074" cy="3128117"/>
            <a:chOff x="-3661" y="274593"/>
            <a:chExt cx="4448098" cy="4170822"/>
          </a:xfrm>
        </p:grpSpPr>
        <p:grpSp>
          <p:nvGrpSpPr>
            <p:cNvPr id="14" name="Group 14"/>
            <p:cNvGrpSpPr>
              <a:grpSpLocks noChangeAspect="1"/>
            </p:cNvGrpSpPr>
            <p:nvPr/>
          </p:nvGrpSpPr>
          <p:grpSpPr>
            <a:xfrm>
              <a:off x="-3661" y="274593"/>
              <a:ext cx="4167302" cy="3729988"/>
              <a:chOff x="-11430" y="857250"/>
              <a:chExt cx="13009880" cy="11644630"/>
            </a:xfrm>
          </p:grpSpPr>
          <p:sp>
            <p:nvSpPr>
              <p:cNvPr id="15" name="Freeform 1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6" name="Group 16"/>
            <p:cNvGrpSpPr>
              <a:grpSpLocks noChangeAspect="1"/>
            </p:cNvGrpSpPr>
            <p:nvPr/>
          </p:nvGrpSpPr>
          <p:grpSpPr>
            <a:xfrm>
              <a:off x="277135" y="715427"/>
              <a:ext cx="4167302" cy="3729988"/>
              <a:chOff x="-11430" y="857250"/>
              <a:chExt cx="13009880" cy="11644630"/>
            </a:xfrm>
          </p:grpSpPr>
          <p:sp>
            <p:nvSpPr>
              <p:cNvPr id="17" name="Freeform 1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EBB2A"/>
              </a:solidFill>
              <a:ln w="12700">
                <a:solidFill>
                  <a:srgbClr val="000000"/>
                </a:solidFill>
              </a:ln>
            </p:spPr>
            <p:txBody>
              <a:bodyPr/>
              <a:lstStyle/>
              <a:p>
                <a:endParaRPr lang="en-US"/>
              </a:p>
            </p:txBody>
          </p:sp>
        </p:grpSp>
        <p:grpSp>
          <p:nvGrpSpPr>
            <p:cNvPr id="18" name="Group 18"/>
            <p:cNvGrpSpPr>
              <a:grpSpLocks noChangeAspect="1"/>
            </p:cNvGrpSpPr>
            <p:nvPr/>
          </p:nvGrpSpPr>
          <p:grpSpPr>
            <a:xfrm>
              <a:off x="66813" y="420817"/>
              <a:ext cx="4375772" cy="3916581"/>
              <a:chOff x="-11430" y="857250"/>
              <a:chExt cx="13009880" cy="11644630"/>
            </a:xfrm>
          </p:grpSpPr>
          <p:sp>
            <p:nvSpPr>
              <p:cNvPr id="19" name="Freeform 1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6034" t="-16041" r="-68123" b="-16231"/>
                </a:stretch>
              </a:blipFill>
            </p:spPr>
            <p:txBody>
              <a:bodyPr/>
              <a:lstStyle/>
              <a:p>
                <a:endParaRPr lang="en-US"/>
              </a:p>
            </p:txBody>
          </p:sp>
        </p:grpSp>
      </p:grpSp>
      <p:grpSp>
        <p:nvGrpSpPr>
          <p:cNvPr id="20" name="Group 20"/>
          <p:cNvGrpSpPr/>
          <p:nvPr/>
        </p:nvGrpSpPr>
        <p:grpSpPr>
          <a:xfrm>
            <a:off x="4604892" y="3723253"/>
            <a:ext cx="4772027" cy="4474558"/>
            <a:chOff x="-5237" y="392786"/>
            <a:chExt cx="6362702" cy="5966077"/>
          </a:xfrm>
        </p:grpSpPr>
        <p:grpSp>
          <p:nvGrpSpPr>
            <p:cNvPr id="21" name="Group 21"/>
            <p:cNvGrpSpPr>
              <a:grpSpLocks noChangeAspect="1"/>
            </p:cNvGrpSpPr>
            <p:nvPr/>
          </p:nvGrpSpPr>
          <p:grpSpPr>
            <a:xfrm>
              <a:off x="-5237" y="392786"/>
              <a:ext cx="5961042" cy="5335493"/>
              <a:chOff x="-11430" y="857250"/>
              <a:chExt cx="13009880" cy="11644630"/>
            </a:xfrm>
          </p:grpSpPr>
          <p:sp>
            <p:nvSpPr>
              <p:cNvPr id="22" name="Freeform 2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E7024"/>
              </a:solidFill>
              <a:ln w="12700">
                <a:solidFill>
                  <a:srgbClr val="000000"/>
                </a:solidFill>
              </a:ln>
            </p:spPr>
            <p:txBody>
              <a:bodyPr/>
              <a:lstStyle/>
              <a:p>
                <a:endParaRPr lang="en-US"/>
              </a:p>
            </p:txBody>
          </p:sp>
        </p:grpSp>
        <p:grpSp>
          <p:nvGrpSpPr>
            <p:cNvPr id="23" name="Group 23"/>
            <p:cNvGrpSpPr>
              <a:grpSpLocks noChangeAspect="1"/>
            </p:cNvGrpSpPr>
            <p:nvPr/>
          </p:nvGrpSpPr>
          <p:grpSpPr>
            <a:xfrm>
              <a:off x="396423" y="1023370"/>
              <a:ext cx="5961042" cy="5335493"/>
              <a:chOff x="-11430" y="857250"/>
              <a:chExt cx="13009880" cy="11644630"/>
            </a:xfrm>
          </p:grpSpPr>
          <p:sp>
            <p:nvSpPr>
              <p:cNvPr id="24" name="Freeform 24"/>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EE7024"/>
              </a:solidFill>
              <a:ln w="12700">
                <a:solidFill>
                  <a:srgbClr val="000000"/>
                </a:solidFill>
              </a:ln>
            </p:spPr>
            <p:txBody>
              <a:bodyPr/>
              <a:lstStyle/>
              <a:p>
                <a:endParaRPr lang="en-US"/>
              </a:p>
            </p:txBody>
          </p:sp>
        </p:grpSp>
        <p:grpSp>
          <p:nvGrpSpPr>
            <p:cNvPr id="25" name="Group 25"/>
            <p:cNvGrpSpPr>
              <a:grpSpLocks noChangeAspect="1"/>
            </p:cNvGrpSpPr>
            <p:nvPr/>
          </p:nvGrpSpPr>
          <p:grpSpPr>
            <a:xfrm>
              <a:off x="95570" y="601952"/>
              <a:ext cx="6259244" cy="5602402"/>
              <a:chOff x="-11430" y="857250"/>
              <a:chExt cx="13009880" cy="11644630"/>
            </a:xfrm>
          </p:grpSpPr>
          <p:sp>
            <p:nvSpPr>
              <p:cNvPr id="26" name="Freeform 2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2558" r="-26754"/>
                </a:stretch>
              </a:blipFill>
            </p:spPr>
            <p:txBody>
              <a:bodyPr/>
              <a:lstStyle/>
              <a:p>
                <a:endParaRPr lang="en-US"/>
              </a:p>
            </p:txBody>
          </p:sp>
        </p:grpSp>
      </p:grpSp>
      <p:grpSp>
        <p:nvGrpSpPr>
          <p:cNvPr id="27" name="Group 27"/>
          <p:cNvGrpSpPr/>
          <p:nvPr/>
        </p:nvGrpSpPr>
        <p:grpSpPr>
          <a:xfrm>
            <a:off x="483173" y="5192680"/>
            <a:ext cx="5351563" cy="5017968"/>
            <a:chOff x="-5873" y="440488"/>
            <a:chExt cx="7135417" cy="6690624"/>
          </a:xfrm>
        </p:grpSpPr>
        <p:grpSp>
          <p:nvGrpSpPr>
            <p:cNvPr id="28" name="Group 28"/>
            <p:cNvGrpSpPr>
              <a:grpSpLocks noChangeAspect="1"/>
            </p:cNvGrpSpPr>
            <p:nvPr/>
          </p:nvGrpSpPr>
          <p:grpSpPr>
            <a:xfrm>
              <a:off x="-5873" y="440488"/>
              <a:ext cx="6684978" cy="5983460"/>
              <a:chOff x="-11430" y="857250"/>
              <a:chExt cx="13009880" cy="11644630"/>
            </a:xfrm>
          </p:grpSpPr>
          <p:sp>
            <p:nvSpPr>
              <p:cNvPr id="29" name="Freeform 2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30" name="Group 30"/>
            <p:cNvGrpSpPr>
              <a:grpSpLocks noChangeAspect="1"/>
            </p:cNvGrpSpPr>
            <p:nvPr/>
          </p:nvGrpSpPr>
          <p:grpSpPr>
            <a:xfrm>
              <a:off x="444566" y="1147652"/>
              <a:ext cx="6684978" cy="5983460"/>
              <a:chOff x="-11430" y="857250"/>
              <a:chExt cx="13009880" cy="11644630"/>
            </a:xfrm>
          </p:grpSpPr>
          <p:sp>
            <p:nvSpPr>
              <p:cNvPr id="31" name="Freeform 3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1DAFDE"/>
              </a:solidFill>
              <a:ln w="12700">
                <a:solidFill>
                  <a:srgbClr val="000000"/>
                </a:solidFill>
              </a:ln>
            </p:spPr>
            <p:txBody>
              <a:bodyPr/>
              <a:lstStyle/>
              <a:p>
                <a:endParaRPr lang="en-US"/>
              </a:p>
            </p:txBody>
          </p:sp>
        </p:grpSp>
        <p:grpSp>
          <p:nvGrpSpPr>
            <p:cNvPr id="32" name="Group 32"/>
            <p:cNvGrpSpPr>
              <a:grpSpLocks noChangeAspect="1"/>
            </p:cNvGrpSpPr>
            <p:nvPr/>
          </p:nvGrpSpPr>
          <p:grpSpPr>
            <a:xfrm>
              <a:off x="107177" y="675055"/>
              <a:ext cx="7019395" cy="6282783"/>
              <a:chOff x="-11430" y="857250"/>
              <a:chExt cx="13009880" cy="11644630"/>
            </a:xfrm>
          </p:grpSpPr>
          <p:sp>
            <p:nvSpPr>
              <p:cNvPr id="33" name="Freeform 3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14415" r="-24810"/>
                </a:stretch>
              </a:blipFill>
            </p:spPr>
            <p:txBody>
              <a:bodyPr/>
              <a:lstStyle/>
              <a:p>
                <a:endParaRPr lang="en-US"/>
              </a:p>
            </p:txBody>
          </p:sp>
        </p:grpSp>
      </p:grpSp>
      <p:sp>
        <p:nvSpPr>
          <p:cNvPr id="34" name="Freeform 34"/>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7"/>
            <a:stretch>
              <a:fillRect/>
            </a:stretch>
          </a:blipFill>
        </p:spPr>
        <p:txBody>
          <a:bodyPr/>
          <a:lstStyle/>
          <a:p>
            <a:endParaRPr lang="en-US"/>
          </a:p>
        </p:txBody>
      </p:sp>
      <p:sp>
        <p:nvSpPr>
          <p:cNvPr id="35" name="TextBox 35"/>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4" name="AutoShape 4"/>
          <p:cNvSpPr/>
          <p:nvPr/>
        </p:nvSpPr>
        <p:spPr>
          <a:xfrm flipH="1">
            <a:off x="7343878" y="6259995"/>
            <a:ext cx="4321402" cy="0"/>
          </a:xfrm>
          <a:prstGeom prst="line">
            <a:avLst/>
          </a:prstGeom>
          <a:ln w="266700" cap="flat">
            <a:solidFill>
              <a:srgbClr val="71CCEB"/>
            </a:solidFill>
            <a:prstDash val="solid"/>
            <a:headEnd type="none" w="sm" len="sm"/>
            <a:tailEnd type="none" w="sm" len="sm"/>
          </a:ln>
        </p:spPr>
        <p:txBody>
          <a:bodyPr/>
          <a:lstStyle/>
          <a:p>
            <a:endParaRPr lang="en-US"/>
          </a:p>
        </p:txBody>
      </p:sp>
      <p:sp>
        <p:nvSpPr>
          <p:cNvPr id="5" name="Freeform 5"/>
          <p:cNvSpPr/>
          <p:nvPr/>
        </p:nvSpPr>
        <p:spPr>
          <a:xfrm>
            <a:off x="1671300" y="2868446"/>
            <a:ext cx="6092158" cy="6472412"/>
          </a:xfrm>
          <a:custGeom>
            <a:avLst/>
            <a:gdLst/>
            <a:ahLst/>
            <a:cxnLst/>
            <a:rect l="l" t="t" r="r" b="b"/>
            <a:pathLst>
              <a:path w="6092158" h="6472412">
                <a:moveTo>
                  <a:pt x="0" y="0"/>
                </a:moveTo>
                <a:lnTo>
                  <a:pt x="6092157" y="0"/>
                </a:lnTo>
                <a:lnTo>
                  <a:pt x="6092157" y="6472412"/>
                </a:lnTo>
                <a:lnTo>
                  <a:pt x="0" y="647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040631" y="3577108"/>
            <a:ext cx="1716202" cy="1737926"/>
          </a:xfrm>
          <a:custGeom>
            <a:avLst/>
            <a:gdLst/>
            <a:ahLst/>
            <a:cxnLst/>
            <a:rect l="l" t="t" r="r" b="b"/>
            <a:pathLst>
              <a:path w="1716202" h="1737926">
                <a:moveTo>
                  <a:pt x="0" y="0"/>
                </a:moveTo>
                <a:lnTo>
                  <a:pt x="1716202" y="0"/>
                </a:lnTo>
                <a:lnTo>
                  <a:pt x="1716202" y="1737926"/>
                </a:lnTo>
                <a:lnTo>
                  <a:pt x="0" y="1737926"/>
                </a:lnTo>
                <a:lnTo>
                  <a:pt x="0" y="0"/>
                </a:lnTo>
                <a:close/>
              </a:path>
            </a:pathLst>
          </a:custGeom>
          <a:blipFill>
            <a:blip r:embed="rId6"/>
            <a:stretch>
              <a:fillRect/>
            </a:stretch>
          </a:blipFill>
        </p:spPr>
        <p:txBody>
          <a:bodyPr/>
          <a:lstStyle/>
          <a:p>
            <a:endParaRPr lang="en-US"/>
          </a:p>
        </p:txBody>
      </p:sp>
      <p:sp>
        <p:nvSpPr>
          <p:cNvPr id="7" name="Freeform 7"/>
          <p:cNvSpPr/>
          <p:nvPr/>
        </p:nvSpPr>
        <p:spPr>
          <a:xfrm>
            <a:off x="4382615" y="3948018"/>
            <a:ext cx="1032234" cy="996106"/>
          </a:xfrm>
          <a:custGeom>
            <a:avLst/>
            <a:gdLst/>
            <a:ahLst/>
            <a:cxnLst/>
            <a:rect l="l" t="t" r="r" b="b"/>
            <a:pathLst>
              <a:path w="1032234" h="996106">
                <a:moveTo>
                  <a:pt x="0" y="0"/>
                </a:moveTo>
                <a:lnTo>
                  <a:pt x="1032234" y="0"/>
                </a:lnTo>
                <a:lnTo>
                  <a:pt x="1032234" y="996106"/>
                </a:lnTo>
                <a:lnTo>
                  <a:pt x="0" y="996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551715" y="5267409"/>
            <a:ext cx="4331328" cy="1162233"/>
          </a:xfrm>
          <a:prstGeom prst="rect">
            <a:avLst/>
          </a:prstGeom>
        </p:spPr>
        <p:txBody>
          <a:bodyPr lIns="0" tIns="0" rIns="0" bIns="0" rtlCol="0" anchor="t">
            <a:spAutoFit/>
          </a:bodyPr>
          <a:lstStyle/>
          <a:p>
            <a:pPr algn="ctr">
              <a:lnSpc>
                <a:spcPts val="3139"/>
              </a:lnSpc>
            </a:pPr>
            <a:r>
              <a:rPr lang="en-US" sz="2200" b="1">
                <a:solidFill>
                  <a:srgbClr val="1B4175"/>
                </a:solidFill>
                <a:latin typeface="Montserrat Bold"/>
                <a:ea typeface="Montserrat Bold"/>
                <a:cs typeface="Montserrat Bold"/>
                <a:sym typeface="Montserrat Bold"/>
              </a:rPr>
              <a:t>Address the shortage of skilled individuals to support the marine industry</a:t>
            </a:r>
            <a:endParaRPr lang="en-US" sz="2200" b="1">
              <a:solidFill>
                <a:srgbClr val="1B4175"/>
              </a:solidFill>
              <a:latin typeface="Montserrat Bold"/>
              <a:ea typeface="Montserrat Bold"/>
              <a:cs typeface="Montserrat Bold"/>
            </a:endParaRPr>
          </a:p>
        </p:txBody>
      </p:sp>
      <p:sp>
        <p:nvSpPr>
          <p:cNvPr id="9" name="TextBox 9"/>
          <p:cNvSpPr txBox="1"/>
          <p:nvPr/>
        </p:nvSpPr>
        <p:spPr>
          <a:xfrm>
            <a:off x="2551715" y="6569915"/>
            <a:ext cx="4448989" cy="1642373"/>
          </a:xfrm>
          <a:prstGeom prst="rect">
            <a:avLst/>
          </a:prstGeom>
        </p:spPr>
        <p:txBody>
          <a:bodyPr wrap="square" lIns="0" tIns="0" rIns="0" bIns="0" rtlCol="0" anchor="t">
            <a:spAutoFit/>
          </a:bodyPr>
          <a:lstStyle/>
          <a:p>
            <a:pPr marL="403225" lvl="1" indent="-201295">
              <a:lnSpc>
                <a:spcPts val="2616"/>
              </a:lnSpc>
              <a:buFont typeface="Arial"/>
              <a:buChar char="•"/>
            </a:pPr>
            <a:r>
              <a:rPr lang="en-US" sz="1850">
                <a:solidFill>
                  <a:srgbClr val="1B4175"/>
                </a:solidFill>
                <a:latin typeface="Montserrat Bold"/>
                <a:ea typeface="Montserrat Bold"/>
                <a:cs typeface="Montserrat Bold"/>
                <a:sym typeface="Montserrat Bold"/>
              </a:rPr>
              <a:t>Increase students</a:t>
            </a:r>
            <a:r>
              <a:rPr lang="en-US" sz="1850">
                <a:solidFill>
                  <a:srgbClr val="1B4175"/>
                </a:solidFill>
                <a:latin typeface="Montserrat Bold"/>
                <a:ea typeface="Montserrat Bold"/>
                <a:cs typeface="Montserrat Bold"/>
                <a:sym typeface="Montserrat Medium"/>
              </a:rPr>
              <a:t>'</a:t>
            </a:r>
            <a:r>
              <a:rPr lang="en-US" sz="1850">
                <a:solidFill>
                  <a:srgbClr val="1B4175"/>
                </a:solidFill>
                <a:latin typeface="Montserrat Medium"/>
                <a:ea typeface="Montserrat Bold"/>
                <a:cs typeface="Montserrat Bold"/>
                <a:sym typeface="Montserrat Medium"/>
              </a:rPr>
              <a:t> </a:t>
            </a:r>
            <a:r>
              <a:rPr lang="en-US" sz="1850" b="1">
                <a:solidFill>
                  <a:srgbClr val="1B4175"/>
                </a:solidFill>
                <a:latin typeface="Montserrat Medium"/>
                <a:ea typeface="Montserrat Medium"/>
                <a:cs typeface="Montserrat Medium"/>
                <a:sym typeface="Montserrat Medium"/>
              </a:rPr>
              <a:t>awareness</a:t>
            </a:r>
            <a:r>
              <a:rPr lang="en-US" sz="1850">
                <a:solidFill>
                  <a:srgbClr val="1B4175"/>
                </a:solidFill>
                <a:latin typeface="Montserrat Medium"/>
                <a:ea typeface="Montserrat Medium"/>
                <a:cs typeface="Montserrat Medium"/>
                <a:sym typeface="Montserrat Medium"/>
              </a:rPr>
              <a:t> of ocean careers.</a:t>
            </a:r>
            <a:endParaRPr lang="en-US" sz="1850">
              <a:solidFill>
                <a:srgbClr val="1B4175"/>
              </a:solidFill>
              <a:latin typeface="Montserrat Medium"/>
              <a:ea typeface="Montserrat Medium"/>
              <a:cs typeface="Montserrat Medium"/>
            </a:endParaRPr>
          </a:p>
          <a:p>
            <a:pPr marL="403225" lvl="1" indent="-201295">
              <a:lnSpc>
                <a:spcPts val="2616"/>
              </a:lnSpc>
              <a:buFont typeface="Arial"/>
              <a:buChar char="•"/>
            </a:pPr>
            <a:r>
              <a:rPr lang="en-US" sz="1850">
                <a:solidFill>
                  <a:srgbClr val="1B4175"/>
                </a:solidFill>
                <a:latin typeface="Montserrat Bold"/>
                <a:ea typeface="Montserrat Bold"/>
                <a:cs typeface="Montserrat Bold"/>
                <a:sym typeface="Montserrat Bold"/>
              </a:rPr>
              <a:t>Encourage students</a:t>
            </a:r>
            <a:r>
              <a:rPr lang="en-US" sz="1850">
                <a:solidFill>
                  <a:srgbClr val="1B4175"/>
                </a:solidFill>
                <a:latin typeface="Montserrat Medium"/>
                <a:ea typeface="Montserrat Medium"/>
                <a:cs typeface="Montserrat Medium"/>
                <a:sym typeface="Montserrat Medium"/>
              </a:rPr>
              <a:t> to develop  skills to support marine activities</a:t>
            </a:r>
            <a:r>
              <a:rPr lang="en-US" sz="1850" b="1">
                <a:solidFill>
                  <a:srgbClr val="1B4175"/>
                </a:solidFill>
                <a:latin typeface="Montserrat Medium"/>
                <a:ea typeface="Montserrat Medium"/>
                <a:cs typeface="Montserrat Medium"/>
                <a:sym typeface="Montserrat Medium"/>
              </a:rPr>
              <a:t>.</a:t>
            </a:r>
            <a:endParaRPr lang="en-US" sz="1850" b="1">
              <a:solidFill>
                <a:srgbClr val="1B4175"/>
              </a:solidFill>
              <a:latin typeface="Montserrat Medium"/>
              <a:ea typeface="Montserrat Medium"/>
              <a:cs typeface="Montserrat Medium"/>
            </a:endParaRPr>
          </a:p>
        </p:txBody>
      </p:sp>
      <p:grpSp>
        <p:nvGrpSpPr>
          <p:cNvPr id="10" name="Group 10"/>
          <p:cNvGrpSpPr/>
          <p:nvPr/>
        </p:nvGrpSpPr>
        <p:grpSpPr>
          <a:xfrm>
            <a:off x="11608130" y="2868446"/>
            <a:ext cx="6092158" cy="6472412"/>
            <a:chOff x="0" y="0"/>
            <a:chExt cx="8122877" cy="8629883"/>
          </a:xfrm>
        </p:grpSpPr>
        <p:sp>
          <p:nvSpPr>
            <p:cNvPr id="11" name="Freeform 11"/>
            <p:cNvSpPr/>
            <p:nvPr/>
          </p:nvSpPr>
          <p:spPr>
            <a:xfrm>
              <a:off x="0" y="0"/>
              <a:ext cx="8122877" cy="8629883"/>
            </a:xfrm>
            <a:custGeom>
              <a:avLst/>
              <a:gdLst/>
              <a:ahLst/>
              <a:cxnLst/>
              <a:rect l="l" t="t" r="r" b="b"/>
              <a:pathLst>
                <a:path w="8122877" h="8629883">
                  <a:moveTo>
                    <a:pt x="0" y="0"/>
                  </a:moveTo>
                  <a:lnTo>
                    <a:pt x="8122877" y="0"/>
                  </a:lnTo>
                  <a:lnTo>
                    <a:pt x="8122877" y="8629883"/>
                  </a:lnTo>
                  <a:lnTo>
                    <a:pt x="0" y="8629883"/>
                  </a:lnTo>
                  <a:lnTo>
                    <a:pt x="0" y="0"/>
                  </a:lnTo>
                  <a:close/>
                </a:path>
              </a:pathLst>
            </a:custGeom>
            <a:blipFill>
              <a:blip r:embed="rId4">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159109" y="944883"/>
              <a:ext cx="2288269" cy="2317235"/>
            </a:xfrm>
            <a:custGeom>
              <a:avLst/>
              <a:gdLst/>
              <a:ahLst/>
              <a:cxnLst/>
              <a:rect l="l" t="t" r="r" b="b"/>
              <a:pathLst>
                <a:path w="2288269" h="2317235">
                  <a:moveTo>
                    <a:pt x="0" y="0"/>
                  </a:moveTo>
                  <a:lnTo>
                    <a:pt x="2288269" y="0"/>
                  </a:lnTo>
                  <a:lnTo>
                    <a:pt x="2288269" y="2317235"/>
                  </a:lnTo>
                  <a:lnTo>
                    <a:pt x="0" y="2317235"/>
                  </a:lnTo>
                  <a:lnTo>
                    <a:pt x="0" y="0"/>
                  </a:lnTo>
                  <a:close/>
                </a:path>
              </a:pathLst>
            </a:custGeom>
            <a:blipFill>
              <a:blip r:embed="rId6"/>
              <a:stretch>
                <a:fillRect/>
              </a:stretch>
            </a:blipFill>
          </p:spPr>
          <p:txBody>
            <a:bodyPr/>
            <a:lstStyle/>
            <a:p>
              <a:endParaRPr lang="en-US"/>
            </a:p>
          </p:txBody>
        </p:sp>
        <p:sp>
          <p:nvSpPr>
            <p:cNvPr id="13" name="Freeform 13"/>
            <p:cNvSpPr/>
            <p:nvPr/>
          </p:nvSpPr>
          <p:spPr>
            <a:xfrm>
              <a:off x="3662831" y="1418568"/>
              <a:ext cx="1280824" cy="1369866"/>
            </a:xfrm>
            <a:custGeom>
              <a:avLst/>
              <a:gdLst/>
              <a:ahLst/>
              <a:cxnLst/>
              <a:rect l="l" t="t" r="r" b="b"/>
              <a:pathLst>
                <a:path w="1280824" h="1369866">
                  <a:moveTo>
                    <a:pt x="0" y="0"/>
                  </a:moveTo>
                  <a:lnTo>
                    <a:pt x="1280825" y="0"/>
                  </a:lnTo>
                  <a:lnTo>
                    <a:pt x="1280825" y="1369865"/>
                  </a:lnTo>
                  <a:lnTo>
                    <a:pt x="0" y="13698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1173887" y="3214493"/>
              <a:ext cx="5775104" cy="1550596"/>
            </a:xfrm>
            <a:prstGeom prst="rect">
              <a:avLst/>
            </a:prstGeom>
          </p:spPr>
          <p:txBody>
            <a:bodyPr lIns="0" tIns="0" rIns="0" bIns="0" rtlCol="0" anchor="t">
              <a:spAutoFit/>
            </a:bodyPr>
            <a:lstStyle/>
            <a:p>
              <a:pPr algn="ctr">
                <a:lnSpc>
                  <a:spcPts val="3139"/>
                </a:lnSpc>
              </a:pPr>
              <a:r>
                <a:rPr lang="en-US" sz="2200" b="1">
                  <a:solidFill>
                    <a:srgbClr val="1B4175"/>
                  </a:solidFill>
                  <a:latin typeface="Montserrat Bold"/>
                  <a:ea typeface="Montserrat Bold"/>
                  <a:cs typeface="Montserrat Bold"/>
                  <a:sym typeface="Montserrat Bold"/>
                </a:rPr>
                <a:t>Provide a venue for industry to become involved in education</a:t>
              </a:r>
            </a:p>
          </p:txBody>
        </p:sp>
        <p:sp>
          <p:nvSpPr>
            <p:cNvPr id="15" name="TextBox 15"/>
            <p:cNvSpPr txBox="1"/>
            <p:nvPr/>
          </p:nvSpPr>
          <p:spPr>
            <a:xfrm>
              <a:off x="1185795" y="4929824"/>
              <a:ext cx="6436604" cy="2189831"/>
            </a:xfrm>
            <a:prstGeom prst="rect">
              <a:avLst/>
            </a:prstGeom>
          </p:spPr>
          <p:txBody>
            <a:bodyPr wrap="square" lIns="0" tIns="0" rIns="0" bIns="0" rtlCol="0" anchor="t">
              <a:spAutoFit/>
            </a:bodyPr>
            <a:lstStyle/>
            <a:p>
              <a:pPr marL="403225" lvl="1" indent="-201295">
                <a:lnSpc>
                  <a:spcPts val="2616"/>
                </a:lnSpc>
                <a:buFont typeface="Arial"/>
                <a:buChar char="•"/>
              </a:pPr>
              <a:r>
                <a:rPr lang="en-US" sz="1850" b="1">
                  <a:solidFill>
                    <a:srgbClr val="1B4175"/>
                  </a:solidFill>
                  <a:latin typeface="Montserrat Bold"/>
                  <a:ea typeface="Montserrat Bold"/>
                  <a:cs typeface="Montserrat Bold"/>
                  <a:sym typeface="Montserrat Bold"/>
                </a:rPr>
                <a:t>Funds</a:t>
              </a:r>
              <a:r>
                <a:rPr lang="en-US" sz="1850">
                  <a:solidFill>
                    <a:srgbClr val="1B4175"/>
                  </a:solidFill>
                  <a:latin typeface="Montserrat"/>
                  <a:ea typeface="Montserrat"/>
                  <a:cs typeface="Montserrat"/>
                  <a:sym typeface="Montserrat"/>
                </a:rPr>
                <a:t> - to support student participation</a:t>
              </a:r>
              <a:endParaRPr lang="en-US" sz="1850"/>
            </a:p>
            <a:p>
              <a:pPr marL="403225" lvl="1" indent="-201295">
                <a:lnSpc>
                  <a:spcPts val="2616"/>
                </a:lnSpc>
                <a:buFont typeface="Arial"/>
                <a:buChar char="•"/>
              </a:pPr>
              <a:r>
                <a:rPr lang="en-US" sz="1850" b="1">
                  <a:solidFill>
                    <a:srgbClr val="1B4175"/>
                  </a:solidFill>
                  <a:latin typeface="Montserrat Bold"/>
                  <a:ea typeface="Montserrat Bold"/>
                  <a:cs typeface="Montserrat Bold"/>
                  <a:sym typeface="Montserrat Bold"/>
                </a:rPr>
                <a:t>Industry mentors</a:t>
              </a:r>
              <a:r>
                <a:rPr lang="en-US" sz="1850">
                  <a:solidFill>
                    <a:srgbClr val="1B4175"/>
                  </a:solidFill>
                  <a:latin typeface="Montserrat"/>
                  <a:ea typeface="Montserrat"/>
                  <a:cs typeface="Montserrat"/>
                  <a:sym typeface="Montserrat"/>
                </a:rPr>
                <a:t> - complement and expand students’ (and educators’) knowledge and expertise</a:t>
              </a:r>
              <a:endParaRPr lang="en-US" sz="1850">
                <a:solidFill>
                  <a:srgbClr val="1B4175"/>
                </a:solidFill>
                <a:latin typeface="Montserrat"/>
                <a:ea typeface="Montserrat"/>
                <a:cs typeface="Montserrat"/>
              </a:endParaRPr>
            </a:p>
          </p:txBody>
        </p:sp>
      </p:grpSp>
      <p:sp>
        <p:nvSpPr>
          <p:cNvPr id="16" name="Freeform 16"/>
          <p:cNvSpPr/>
          <p:nvPr/>
        </p:nvSpPr>
        <p:spPr>
          <a:xfrm>
            <a:off x="8180590" y="4891517"/>
            <a:ext cx="3010408" cy="1008487"/>
          </a:xfrm>
          <a:custGeom>
            <a:avLst/>
            <a:gdLst/>
            <a:ahLst/>
            <a:cxnLst/>
            <a:rect l="l" t="t" r="r" b="b"/>
            <a:pathLst>
              <a:path w="3010408" h="1008487">
                <a:moveTo>
                  <a:pt x="0" y="0"/>
                </a:moveTo>
                <a:lnTo>
                  <a:pt x="3010408" y="0"/>
                </a:lnTo>
                <a:lnTo>
                  <a:pt x="3010408" y="1008486"/>
                </a:lnTo>
                <a:lnTo>
                  <a:pt x="0" y="1008486"/>
                </a:lnTo>
                <a:lnTo>
                  <a:pt x="0" y="0"/>
                </a:lnTo>
                <a:close/>
              </a:path>
            </a:pathLst>
          </a:custGeom>
          <a:blipFill>
            <a:blip r:embed="rId12"/>
            <a:stretch>
              <a:fillRect/>
            </a:stretch>
          </a:blipFill>
        </p:spPr>
        <p:txBody>
          <a:bodyPr/>
          <a:lstStyle/>
          <a:p>
            <a:endParaRPr lang="en-US"/>
          </a:p>
        </p:txBody>
      </p:sp>
      <p:sp>
        <p:nvSpPr>
          <p:cNvPr id="17" name="TextBox 17"/>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18" name="TextBox 18"/>
          <p:cNvSpPr txBox="1"/>
          <p:nvPr/>
        </p:nvSpPr>
        <p:spPr>
          <a:xfrm>
            <a:off x="1671300" y="482746"/>
            <a:ext cx="14315919" cy="1538013"/>
          </a:xfrm>
          <a:prstGeom prst="rect">
            <a:avLst/>
          </a:prstGeom>
        </p:spPr>
        <p:txBody>
          <a:bodyPr wrap="square" lIns="0" tIns="0" rIns="0" bIns="0" rtlCol="0" anchor="t">
            <a:spAutoFit/>
          </a:bodyPr>
          <a:lstStyle/>
          <a:p>
            <a:pPr>
              <a:lnSpc>
                <a:spcPts val="5800"/>
              </a:lnSpc>
            </a:pPr>
            <a:r>
              <a:rPr lang="en-US" sz="5800" b="1">
                <a:solidFill>
                  <a:srgbClr val="1B4175"/>
                </a:solidFill>
                <a:latin typeface="Montserrat Heavy"/>
                <a:ea typeface="Montserrat Heavy"/>
                <a:cs typeface="Montserrat Heavy"/>
                <a:sym typeface="Montserrat Heavy"/>
              </a:rPr>
              <a:t>PARTNERING WITH THE MTS ROV COMMITTEE TO...</a:t>
            </a:r>
            <a:endParaRPr lang="en-US" sz="5800" b="1">
              <a:solidFill>
                <a:srgbClr val="1B4175"/>
              </a:solidFill>
              <a:latin typeface="Montserrat Heavy"/>
              <a:ea typeface="Montserrat Heavy"/>
              <a:cs typeface="Montserrat Heavy"/>
            </a:endParaRPr>
          </a:p>
        </p:txBody>
      </p:sp>
      <p:sp>
        <p:nvSpPr>
          <p:cNvPr id="19" name="AutoShape 19"/>
          <p:cNvSpPr/>
          <p:nvPr/>
        </p:nvSpPr>
        <p:spPr>
          <a:xfrm flipH="1">
            <a:off x="1671300" y="2187408"/>
            <a:ext cx="17121453" cy="0"/>
          </a:xfrm>
          <a:prstGeom prst="line">
            <a:avLst/>
          </a:prstGeom>
          <a:ln w="9525" cap="flat">
            <a:solidFill>
              <a:srgbClr val="1DAFDE"/>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3" name="AutoShape 3"/>
          <p:cNvSpPr/>
          <p:nvPr/>
        </p:nvSpPr>
        <p:spPr>
          <a:xfrm flipH="1">
            <a:off x="1690350" y="2035565"/>
            <a:ext cx="17458401" cy="0"/>
          </a:xfrm>
          <a:prstGeom prst="line">
            <a:avLst/>
          </a:prstGeom>
          <a:ln w="9525" cap="flat">
            <a:solidFill>
              <a:srgbClr val="1DAFDE"/>
            </a:solidFill>
            <a:prstDash val="solid"/>
            <a:headEnd type="none" w="sm" len="sm"/>
            <a:tailEnd type="none" w="sm" len="sm"/>
          </a:ln>
        </p:spPr>
        <p:txBody>
          <a:bodyPr/>
          <a:lstStyle/>
          <a:p>
            <a:endParaRPr lang="en-US"/>
          </a:p>
        </p:txBody>
      </p:sp>
      <p:grpSp>
        <p:nvGrpSpPr>
          <p:cNvPr id="4" name="Group 4"/>
          <p:cNvGrpSpPr/>
          <p:nvPr/>
        </p:nvGrpSpPr>
        <p:grpSpPr>
          <a:xfrm>
            <a:off x="13089073" y="4115432"/>
            <a:ext cx="4621610" cy="4791686"/>
            <a:chOff x="0" y="0"/>
            <a:chExt cx="6162147" cy="6388915"/>
          </a:xfrm>
        </p:grpSpPr>
        <p:grpSp>
          <p:nvGrpSpPr>
            <p:cNvPr id="5" name="Group 5"/>
            <p:cNvGrpSpPr>
              <a:grpSpLocks noChangeAspect="1"/>
            </p:cNvGrpSpPr>
            <p:nvPr/>
          </p:nvGrpSpPr>
          <p:grpSpPr>
            <a:xfrm>
              <a:off x="0" y="0"/>
              <a:ext cx="5764269" cy="5764269"/>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2796C6"/>
              </a:solidFill>
              <a:ln w="12700">
                <a:solidFill>
                  <a:srgbClr val="000000"/>
                </a:solidFill>
              </a:ln>
            </p:spPr>
            <p:txBody>
              <a:bodyPr/>
              <a:lstStyle/>
              <a:p>
                <a:endParaRPr lang="en-US"/>
              </a:p>
            </p:txBody>
          </p:sp>
        </p:grpSp>
        <p:grpSp>
          <p:nvGrpSpPr>
            <p:cNvPr id="7" name="Group 7"/>
            <p:cNvGrpSpPr>
              <a:grpSpLocks noChangeAspect="1"/>
            </p:cNvGrpSpPr>
            <p:nvPr/>
          </p:nvGrpSpPr>
          <p:grpSpPr>
            <a:xfrm>
              <a:off x="397878" y="624646"/>
              <a:ext cx="5764269" cy="5764269"/>
              <a:chOff x="0" y="0"/>
              <a:chExt cx="12700000" cy="12700000"/>
            </a:xfrm>
          </p:grpSpPr>
          <p:sp>
            <p:nvSpPr>
              <p:cNvPr id="8" name="Freeform 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2796C6"/>
              </a:solidFill>
              <a:ln w="12700">
                <a:solidFill>
                  <a:srgbClr val="000000"/>
                </a:solidFill>
              </a:ln>
            </p:spPr>
            <p:txBody>
              <a:bodyPr/>
              <a:lstStyle/>
              <a:p>
                <a:endParaRPr lang="en-US"/>
              </a:p>
            </p:txBody>
          </p:sp>
        </p:grpSp>
        <p:grpSp>
          <p:nvGrpSpPr>
            <p:cNvPr id="9" name="Group 9"/>
            <p:cNvGrpSpPr>
              <a:grpSpLocks noChangeAspect="1"/>
            </p:cNvGrpSpPr>
            <p:nvPr/>
          </p:nvGrpSpPr>
          <p:grpSpPr>
            <a:xfrm>
              <a:off x="100118" y="187731"/>
              <a:ext cx="6052627" cy="6052627"/>
              <a:chOff x="0" y="0"/>
              <a:chExt cx="12700000" cy="12700000"/>
            </a:xfrm>
          </p:grpSpPr>
          <p:sp>
            <p:nvSpPr>
              <p:cNvPr id="10" name="Freeform 10"/>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2103" r="-12103"/>
                </a:stretch>
              </a:blipFill>
            </p:spPr>
            <p:txBody>
              <a:bodyPr/>
              <a:lstStyle/>
              <a:p>
                <a:endParaRPr lang="en-US"/>
              </a:p>
            </p:txBody>
          </p:sp>
        </p:grpSp>
      </p:grpSp>
      <p:sp>
        <p:nvSpPr>
          <p:cNvPr id="11" name="Freeform 11"/>
          <p:cNvSpPr/>
          <p:nvPr/>
        </p:nvSpPr>
        <p:spPr>
          <a:xfrm>
            <a:off x="14871560" y="531462"/>
            <a:ext cx="2839123" cy="1213590"/>
          </a:xfrm>
          <a:custGeom>
            <a:avLst/>
            <a:gdLst/>
            <a:ahLst/>
            <a:cxnLst/>
            <a:rect l="l" t="t" r="r" b="b"/>
            <a:pathLst>
              <a:path w="2839123" h="1213590">
                <a:moveTo>
                  <a:pt x="0" y="0"/>
                </a:moveTo>
                <a:lnTo>
                  <a:pt x="2839123" y="0"/>
                </a:lnTo>
                <a:lnTo>
                  <a:pt x="2839123" y="1213590"/>
                </a:lnTo>
                <a:lnTo>
                  <a:pt x="0" y="1213590"/>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13" name="TextBox 13"/>
          <p:cNvSpPr txBox="1"/>
          <p:nvPr/>
        </p:nvSpPr>
        <p:spPr>
          <a:xfrm>
            <a:off x="1690350" y="802657"/>
            <a:ext cx="15344003" cy="775975"/>
          </a:xfrm>
          <a:prstGeom prst="rect">
            <a:avLst/>
          </a:prstGeom>
        </p:spPr>
        <p:txBody>
          <a:bodyPr lIns="0" tIns="0" rIns="0" bIns="0" rtlCol="0" anchor="t">
            <a:spAutoFit/>
          </a:bodyPr>
          <a:lstStyle/>
          <a:p>
            <a:pPr algn="l">
              <a:lnSpc>
                <a:spcPts val="5800"/>
              </a:lnSpc>
            </a:pPr>
            <a:r>
              <a:rPr lang="en-US" sz="5800" b="1">
                <a:solidFill>
                  <a:srgbClr val="1B4175"/>
                </a:solidFill>
                <a:latin typeface="Montserrat Heavy"/>
                <a:ea typeface="Montserrat Heavy"/>
                <a:cs typeface="Montserrat Heavy"/>
                <a:sym typeface="Montserrat Heavy"/>
              </a:rPr>
              <a:t>MARINE TECHNOLOGY SOCIETY </a:t>
            </a:r>
          </a:p>
        </p:txBody>
      </p:sp>
      <p:sp>
        <p:nvSpPr>
          <p:cNvPr id="14" name="TextBox 14"/>
          <p:cNvSpPr txBox="1"/>
          <p:nvPr/>
        </p:nvSpPr>
        <p:spPr>
          <a:xfrm>
            <a:off x="1702361" y="2356930"/>
            <a:ext cx="15151984" cy="1758502"/>
          </a:xfrm>
          <a:prstGeom prst="rect">
            <a:avLst/>
          </a:prstGeom>
        </p:spPr>
        <p:txBody>
          <a:bodyPr lIns="0" tIns="0" rIns="0" bIns="0" rtlCol="0" anchor="t">
            <a:spAutoFit/>
          </a:bodyPr>
          <a:lstStyle/>
          <a:p>
            <a:pPr algn="l">
              <a:lnSpc>
                <a:spcPts val="3371"/>
              </a:lnSpc>
            </a:pPr>
            <a:r>
              <a:rPr lang="en-US" sz="3064" b="1">
                <a:solidFill>
                  <a:srgbClr val="F2A728"/>
                </a:solidFill>
                <a:latin typeface="Montserrat Bold"/>
                <a:ea typeface="Montserrat Bold"/>
                <a:cs typeface="Montserrat Bold"/>
                <a:sym typeface="Montserrat Bold"/>
              </a:rPr>
              <a:t>The premier convener of the marine technology community, inspiring and advancing innovative ideas for the sustainable use of our ocean.</a:t>
            </a:r>
          </a:p>
          <a:p>
            <a:pPr algn="l">
              <a:lnSpc>
                <a:spcPts val="2161"/>
              </a:lnSpc>
            </a:pPr>
            <a:endParaRPr lang="en-US" sz="3064" b="1">
              <a:solidFill>
                <a:srgbClr val="F2A728"/>
              </a:solidFill>
              <a:latin typeface="Montserrat Bold"/>
              <a:ea typeface="Montserrat Bold"/>
              <a:cs typeface="Montserrat Bold"/>
              <a:sym typeface="Montserrat Bold"/>
            </a:endParaRPr>
          </a:p>
          <a:p>
            <a:pPr algn="l">
              <a:lnSpc>
                <a:spcPts val="2601"/>
              </a:lnSpc>
            </a:pPr>
            <a:r>
              <a:rPr lang="en-US" sz="2364">
                <a:solidFill>
                  <a:srgbClr val="1B4175"/>
                </a:solidFill>
                <a:latin typeface="Montserrat"/>
                <a:ea typeface="Montserrat"/>
                <a:cs typeface="Montserrat"/>
                <a:sym typeface="Montserrat"/>
              </a:rPr>
              <a:t>Join MTS to connect with a global network spanning academia, industry, government, and beyond.</a:t>
            </a:r>
          </a:p>
          <a:p>
            <a:pPr algn="l">
              <a:lnSpc>
                <a:spcPts val="2601"/>
              </a:lnSpc>
            </a:pPr>
            <a:endParaRPr lang="en-US" sz="2364">
              <a:solidFill>
                <a:srgbClr val="1B4175"/>
              </a:solidFill>
              <a:latin typeface="Montserrat"/>
              <a:ea typeface="Montserrat"/>
              <a:cs typeface="Montserrat"/>
              <a:sym typeface="Montserrat"/>
            </a:endParaRPr>
          </a:p>
        </p:txBody>
      </p:sp>
      <p:sp>
        <p:nvSpPr>
          <p:cNvPr id="15" name="TextBox 15"/>
          <p:cNvSpPr txBox="1"/>
          <p:nvPr/>
        </p:nvSpPr>
        <p:spPr>
          <a:xfrm>
            <a:off x="1690350" y="4848342"/>
            <a:ext cx="10823550" cy="5168081"/>
          </a:xfrm>
          <a:prstGeom prst="rect">
            <a:avLst/>
          </a:prstGeom>
        </p:spPr>
        <p:txBody>
          <a:bodyPr lIns="0" tIns="0" rIns="0" bIns="0" rtlCol="0" anchor="t">
            <a:spAutoFit/>
          </a:bodyPr>
          <a:lstStyle/>
          <a:p>
            <a:pPr algn="l">
              <a:lnSpc>
                <a:spcPts val="3300"/>
              </a:lnSpc>
            </a:pPr>
            <a:r>
              <a:rPr lang="en-US" sz="3000" b="1">
                <a:solidFill>
                  <a:srgbClr val="1B4175"/>
                </a:solidFill>
                <a:latin typeface="Montserrat Bold"/>
                <a:ea typeface="Montserrat Bold"/>
                <a:cs typeface="Montserrat Bold"/>
                <a:sym typeface="Montserrat Bold"/>
              </a:rPr>
              <a:t>Scholarships </a:t>
            </a:r>
          </a:p>
          <a:p>
            <a:pPr algn="l">
              <a:lnSpc>
                <a:spcPts val="2970"/>
              </a:lnSpc>
            </a:pPr>
            <a:r>
              <a:rPr lang="en-US" sz="2700" u="sng">
                <a:solidFill>
                  <a:srgbClr val="F8971D"/>
                </a:solidFill>
                <a:latin typeface="Montserrat"/>
                <a:ea typeface="Montserrat"/>
                <a:cs typeface="Montserrat"/>
                <a:sym typeface="Montserrat"/>
                <a:hlinkClick r:id="rId6" tooltip="https://www.mtsociety.org/scholarships"/>
              </a:rPr>
              <a:t>https://www.mtsociety.org/scholarships</a:t>
            </a:r>
            <a:endParaRPr lang="en-US" sz="2700" u="sng">
              <a:solidFill>
                <a:srgbClr val="F8971D"/>
              </a:solidFill>
              <a:latin typeface="Montserrat"/>
              <a:ea typeface="Montserrat"/>
              <a:cs typeface="Montserrat"/>
              <a:hlinkClick r:id="rId6"/>
            </a:endParaRPr>
          </a:p>
          <a:p>
            <a:pPr marL="582930" lvl="1" indent="-291465" algn="l">
              <a:lnSpc>
                <a:spcPts val="2970"/>
              </a:lnSpc>
              <a:buFont typeface="Arial"/>
              <a:buChar char="•"/>
            </a:pPr>
            <a:r>
              <a:rPr lang="en-US" sz="2700">
                <a:solidFill>
                  <a:srgbClr val="1B4175"/>
                </a:solidFill>
                <a:latin typeface="Montserrat"/>
                <a:ea typeface="Montserrat"/>
                <a:cs typeface="Montserrat"/>
                <a:sym typeface="Montserrat"/>
              </a:rPr>
              <a:t>Multiple scholarships available for marine studies students </a:t>
            </a:r>
            <a:endParaRPr lang="en-US" sz="2700">
              <a:solidFill>
                <a:srgbClr val="1B4175"/>
              </a:solidFill>
              <a:latin typeface="Montserrat"/>
              <a:ea typeface="Montserrat"/>
              <a:cs typeface="Montserrat"/>
            </a:endParaRPr>
          </a:p>
          <a:p>
            <a:pPr algn="l">
              <a:lnSpc>
                <a:spcPts val="1650"/>
              </a:lnSpc>
            </a:pPr>
            <a:endParaRPr lang="en-US" sz="2700">
              <a:solidFill>
                <a:srgbClr val="1B4175"/>
              </a:solidFill>
              <a:latin typeface="Montserrat"/>
              <a:ea typeface="Montserrat"/>
              <a:cs typeface="Montserrat"/>
              <a:sym typeface="Montserrat"/>
            </a:endParaRPr>
          </a:p>
          <a:p>
            <a:pPr algn="l">
              <a:lnSpc>
                <a:spcPts val="3300"/>
              </a:lnSpc>
            </a:pPr>
            <a:r>
              <a:rPr lang="en-US" sz="3000" b="1">
                <a:solidFill>
                  <a:srgbClr val="1B4175"/>
                </a:solidFill>
                <a:latin typeface="Montserrat Bold"/>
                <a:ea typeface="Montserrat Bold"/>
                <a:cs typeface="Montserrat Bold"/>
                <a:sym typeface="Montserrat Bold"/>
              </a:rPr>
              <a:t>EMERGE Program</a:t>
            </a:r>
            <a:endParaRPr lang="en-US" sz="3000" b="1">
              <a:solidFill>
                <a:srgbClr val="1B4175"/>
              </a:solidFill>
              <a:latin typeface="Montserrat Bold"/>
              <a:ea typeface="Montserrat Bold"/>
              <a:cs typeface="Montserrat Bold"/>
            </a:endParaRPr>
          </a:p>
          <a:p>
            <a:pPr algn="l">
              <a:lnSpc>
                <a:spcPts val="2970"/>
              </a:lnSpc>
            </a:pPr>
            <a:r>
              <a:rPr lang="en-US" sz="2700" u="sng">
                <a:solidFill>
                  <a:srgbClr val="F8971D"/>
                </a:solidFill>
                <a:latin typeface="Montserrat"/>
                <a:ea typeface="Montserrat"/>
                <a:cs typeface="Montserrat"/>
                <a:sym typeface="Montserrat"/>
                <a:hlinkClick r:id="rId7" tooltip="https://www.mtsociety.org/emerge-program"/>
              </a:rPr>
              <a:t>https://www.mtsociety.org/emerge-program</a:t>
            </a:r>
            <a:endParaRPr lang="en-US" sz="2700" u="sng">
              <a:solidFill>
                <a:srgbClr val="F8971D"/>
              </a:solidFill>
              <a:latin typeface="Montserrat"/>
              <a:ea typeface="Montserrat"/>
              <a:cs typeface="Montserrat"/>
              <a:hlinkClick r:id="rId7"/>
            </a:endParaRPr>
          </a:p>
          <a:p>
            <a:pPr marL="582930" lvl="1" indent="-291465" algn="l">
              <a:lnSpc>
                <a:spcPts val="2970"/>
              </a:lnSpc>
              <a:buFont typeface="Arial"/>
              <a:buChar char="•"/>
            </a:pPr>
            <a:r>
              <a:rPr lang="en-US" sz="2700">
                <a:solidFill>
                  <a:srgbClr val="1B4175"/>
                </a:solidFill>
                <a:latin typeface="Montserrat"/>
                <a:ea typeface="Montserrat"/>
                <a:cs typeface="Montserrat"/>
                <a:sym typeface="Montserrat"/>
              </a:rPr>
              <a:t>Professional mentorship, networking &amp; development, virtual sessions, and attendance at OCEANS 2025</a:t>
            </a:r>
            <a:endParaRPr lang="en-US" sz="2700">
              <a:solidFill>
                <a:srgbClr val="1B4175"/>
              </a:solidFill>
              <a:latin typeface="Montserrat"/>
              <a:ea typeface="Montserrat"/>
              <a:cs typeface="Montserrat"/>
            </a:endParaRPr>
          </a:p>
          <a:p>
            <a:pPr algn="l">
              <a:lnSpc>
                <a:spcPts val="1650"/>
              </a:lnSpc>
            </a:pPr>
            <a:endParaRPr lang="en-US" sz="2700">
              <a:solidFill>
                <a:srgbClr val="1B4175"/>
              </a:solidFill>
              <a:latin typeface="Montserrat"/>
              <a:ea typeface="Montserrat"/>
              <a:cs typeface="Montserrat"/>
              <a:sym typeface="Montserrat"/>
            </a:endParaRPr>
          </a:p>
          <a:p>
            <a:pPr algn="l">
              <a:lnSpc>
                <a:spcPts val="3300"/>
              </a:lnSpc>
            </a:pPr>
            <a:r>
              <a:rPr lang="en-US" sz="3000" b="1">
                <a:solidFill>
                  <a:srgbClr val="1B4175"/>
                </a:solidFill>
                <a:latin typeface="Montserrat Bold"/>
                <a:ea typeface="Montserrat Bold"/>
                <a:cs typeface="Montserrat Bold"/>
                <a:sym typeface="Montserrat Bold"/>
              </a:rPr>
              <a:t>Summer Workshops</a:t>
            </a:r>
            <a:r>
              <a:rPr lang="en-US" sz="3000">
                <a:solidFill>
                  <a:srgbClr val="1B4175"/>
                </a:solidFill>
                <a:latin typeface="Montserrat"/>
                <a:ea typeface="Montserrat"/>
                <a:cs typeface="Montserrat"/>
                <a:sym typeface="Montserrat"/>
              </a:rPr>
              <a:t> - Scholarships Available!</a:t>
            </a:r>
            <a:endParaRPr lang="en-US" sz="3000">
              <a:solidFill>
                <a:srgbClr val="1B4175"/>
              </a:solidFill>
              <a:latin typeface="Montserrat"/>
              <a:ea typeface="Montserrat"/>
              <a:cs typeface="Montserrat"/>
            </a:endParaRPr>
          </a:p>
          <a:p>
            <a:pPr algn="l">
              <a:lnSpc>
                <a:spcPts val="2970"/>
              </a:lnSpc>
            </a:pPr>
            <a:r>
              <a:rPr lang="en-US" sz="2700" u="sng">
                <a:solidFill>
                  <a:srgbClr val="F8971D"/>
                </a:solidFill>
                <a:latin typeface="Montserrat"/>
                <a:ea typeface="Montserrat"/>
                <a:cs typeface="Montserrat"/>
                <a:sym typeface="Montserrat"/>
                <a:hlinkClick r:id="rId8" tooltip="https://www.mtsociety.org/mts-summer-workshops"/>
              </a:rPr>
              <a:t>https://www.mtsociety.org/mts-summer-workshops</a:t>
            </a:r>
            <a:endParaRPr lang="en-US" sz="2700" u="sng">
              <a:solidFill>
                <a:srgbClr val="F8971D"/>
              </a:solidFill>
              <a:latin typeface="Montserrat"/>
              <a:ea typeface="Montserrat"/>
              <a:cs typeface="Montserrat"/>
              <a:hlinkClick r:id="rId8"/>
            </a:endParaRPr>
          </a:p>
          <a:p>
            <a:pPr marL="582930" lvl="1" indent="-291465" algn="l">
              <a:lnSpc>
                <a:spcPts val="2970"/>
              </a:lnSpc>
              <a:buFont typeface="Arial"/>
              <a:buChar char="•"/>
            </a:pPr>
            <a:r>
              <a:rPr lang="en-US" sz="2700">
                <a:solidFill>
                  <a:srgbClr val="1B4175"/>
                </a:solidFill>
                <a:latin typeface="Montserrat"/>
                <a:ea typeface="Montserrat"/>
                <a:cs typeface="Montserrat"/>
                <a:sym typeface="Montserrat"/>
              </a:rPr>
              <a:t>MATE FLOATS! at University of Washington </a:t>
            </a:r>
            <a:endParaRPr lang="en-US" sz="2700">
              <a:solidFill>
                <a:srgbClr val="1B4175"/>
              </a:solidFill>
              <a:latin typeface="Montserrat"/>
              <a:ea typeface="Montserrat"/>
              <a:cs typeface="Montserrat"/>
            </a:endParaRPr>
          </a:p>
          <a:p>
            <a:pPr marL="582930" lvl="1" indent="-291465" algn="l">
              <a:lnSpc>
                <a:spcPts val="2970"/>
              </a:lnSpc>
              <a:buFont typeface="Arial"/>
              <a:buChar char="•"/>
            </a:pPr>
            <a:r>
              <a:rPr lang="en-US" sz="2700">
                <a:solidFill>
                  <a:srgbClr val="1B4175"/>
                </a:solidFill>
                <a:latin typeface="Montserrat"/>
                <a:ea typeface="Montserrat"/>
                <a:cs typeface="Montserrat"/>
                <a:sym typeface="Montserrat"/>
              </a:rPr>
              <a:t>ROV &amp; Sonar at Northwestern Michigan College</a:t>
            </a:r>
            <a:endParaRPr lang="en-US" sz="2700">
              <a:solidFill>
                <a:srgbClr val="1B4175"/>
              </a:solidFill>
              <a:latin typeface="Montserrat"/>
              <a:ea typeface="Montserrat"/>
              <a:cs typeface="Montserrat"/>
            </a:endParaRPr>
          </a:p>
          <a:p>
            <a:pPr marL="582930" lvl="1" indent="-291465" algn="l">
              <a:lnSpc>
                <a:spcPts val="2970"/>
              </a:lnSpc>
              <a:buFont typeface="Arial"/>
              <a:buChar char="•"/>
            </a:pPr>
            <a:r>
              <a:rPr lang="en-US" sz="2700">
                <a:solidFill>
                  <a:srgbClr val="1B4175"/>
                </a:solidFill>
                <a:latin typeface="Montserrat"/>
                <a:ea typeface="Montserrat"/>
                <a:cs typeface="Montserrat"/>
                <a:sym typeface="Montserrat"/>
              </a:rPr>
              <a:t>Glider Technology at Rutgers University</a:t>
            </a:r>
            <a:endParaRPr lang="en-US" sz="2700">
              <a:solidFill>
                <a:srgbClr val="1B4175"/>
              </a:solidFill>
              <a:latin typeface="Montserrat"/>
              <a:ea typeface="Montserrat"/>
              <a:cs typeface="Montserrat"/>
            </a:endParaRPr>
          </a:p>
        </p:txBody>
      </p:sp>
      <p:sp>
        <p:nvSpPr>
          <p:cNvPr id="16" name="TextBox 16"/>
          <p:cNvSpPr txBox="1"/>
          <p:nvPr/>
        </p:nvSpPr>
        <p:spPr>
          <a:xfrm>
            <a:off x="1690350" y="4153532"/>
            <a:ext cx="10823550" cy="475735"/>
          </a:xfrm>
          <a:prstGeom prst="rect">
            <a:avLst/>
          </a:prstGeom>
        </p:spPr>
        <p:txBody>
          <a:bodyPr lIns="0" tIns="0" rIns="0" bIns="0" rtlCol="0" anchor="t">
            <a:spAutoFit/>
          </a:bodyPr>
          <a:lstStyle/>
          <a:p>
            <a:pPr algn="l">
              <a:lnSpc>
                <a:spcPts val="3771"/>
              </a:lnSpc>
            </a:pPr>
            <a:r>
              <a:rPr lang="en-US" sz="3428" b="1">
                <a:solidFill>
                  <a:srgbClr val="EF8921"/>
                </a:solidFill>
                <a:latin typeface="Montserrat Heavy"/>
                <a:ea typeface="Montserrat Heavy"/>
                <a:cs typeface="Montserrat Heavy"/>
                <a:sym typeface="Montserrat Heavy"/>
              </a:rPr>
              <a:t>Student Programs &amp; Opportunities </a:t>
            </a:r>
          </a:p>
        </p:txBody>
      </p:sp>
    </p:spTree>
    <p:extLst>
      <p:ext uri="{BB962C8B-B14F-4D97-AF65-F5344CB8AC3E}">
        <p14:creationId xmlns:p14="http://schemas.microsoft.com/office/powerpoint/2010/main" val="4023387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grpSp>
        <p:nvGrpSpPr>
          <p:cNvPr id="5" name="Group 5"/>
          <p:cNvGrpSpPr/>
          <p:nvPr/>
        </p:nvGrpSpPr>
        <p:grpSpPr>
          <a:xfrm>
            <a:off x="1696066" y="2954703"/>
            <a:ext cx="7741466" cy="1571697"/>
            <a:chOff x="0" y="0"/>
            <a:chExt cx="10321955" cy="2095595"/>
          </a:xfrm>
        </p:grpSpPr>
        <p:sp>
          <p:nvSpPr>
            <p:cNvPr id="6" name="Freeform 6"/>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252288" y="262596"/>
              <a:ext cx="1124109" cy="11241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3C27"/>
              </a:solidFill>
            </p:spPr>
            <p:txBody>
              <a:bodyPr/>
              <a:lstStyle/>
              <a:p>
                <a:endParaRPr lang="en-US"/>
              </a:p>
            </p:txBody>
          </p:sp>
          <p:sp>
            <p:nvSpPr>
              <p:cNvPr id="9" name="TextBox 9"/>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10" name="Freeform 10"/>
            <p:cNvSpPr/>
            <p:nvPr/>
          </p:nvSpPr>
          <p:spPr>
            <a:xfrm>
              <a:off x="460841" y="463935"/>
              <a:ext cx="707002" cy="721431"/>
            </a:xfrm>
            <a:custGeom>
              <a:avLst/>
              <a:gdLst/>
              <a:ahLst/>
              <a:cxnLst/>
              <a:rect l="l" t="t" r="r" b="b"/>
              <a:pathLst>
                <a:path w="707002" h="721431">
                  <a:moveTo>
                    <a:pt x="0" y="0"/>
                  </a:moveTo>
                  <a:lnTo>
                    <a:pt x="707002" y="0"/>
                  </a:lnTo>
                  <a:lnTo>
                    <a:pt x="707002" y="721431"/>
                  </a:lnTo>
                  <a:lnTo>
                    <a:pt x="0" y="721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895384" y="317331"/>
              <a:ext cx="8426571" cy="1778264"/>
            </a:xfrm>
            <a:prstGeom prst="rect">
              <a:avLst/>
            </a:prstGeom>
          </p:spPr>
          <p:txBody>
            <a:bodyPr lIns="0" tIns="0" rIns="0" bIns="0" rtlCol="0" anchor="t">
              <a:spAutoFit/>
            </a:bodyPr>
            <a:lstStyle/>
            <a:p>
              <a:pPr algn="l">
                <a:lnSpc>
                  <a:spcPts val="2605"/>
                </a:lnSpc>
              </a:pPr>
              <a:r>
                <a:rPr lang="en-US" sz="2350">
                  <a:solidFill>
                    <a:srgbClr val="1B4175"/>
                  </a:solidFill>
                  <a:latin typeface="Montserrat"/>
                  <a:ea typeface="Montserrat"/>
                  <a:cs typeface="Montserrat"/>
                  <a:sym typeface="Montserrat"/>
                </a:rPr>
                <a:t>Has involved well over 20,000 students in grades 3-16 who work in teams to tackle missions based on the ocean STEM workplace.</a:t>
              </a:r>
            </a:p>
          </p:txBody>
        </p:sp>
      </p:grpSp>
      <p:grpSp>
        <p:nvGrpSpPr>
          <p:cNvPr id="12" name="Group 12"/>
          <p:cNvGrpSpPr/>
          <p:nvPr/>
        </p:nvGrpSpPr>
        <p:grpSpPr>
          <a:xfrm>
            <a:off x="1696066" y="4611656"/>
            <a:ext cx="8089716" cy="1265595"/>
            <a:chOff x="0" y="0"/>
            <a:chExt cx="10786288" cy="1687460"/>
          </a:xfrm>
        </p:grpSpPr>
        <p:sp>
          <p:nvSpPr>
            <p:cNvPr id="13" name="Freeform 13"/>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14" name="Group 14"/>
            <p:cNvGrpSpPr/>
            <p:nvPr/>
          </p:nvGrpSpPr>
          <p:grpSpPr>
            <a:xfrm>
              <a:off x="252288" y="262596"/>
              <a:ext cx="1124109" cy="112410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7024"/>
              </a:solidFill>
            </p:spPr>
            <p:txBody>
              <a:bodyPr/>
              <a:lstStyle/>
              <a:p>
                <a:endParaRPr lang="en-US"/>
              </a:p>
            </p:txBody>
          </p:sp>
          <p:sp>
            <p:nvSpPr>
              <p:cNvPr id="16" name="TextBox 16"/>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17" name="Freeform 17"/>
            <p:cNvSpPr/>
            <p:nvPr/>
          </p:nvSpPr>
          <p:spPr>
            <a:xfrm>
              <a:off x="460841" y="465926"/>
              <a:ext cx="717449" cy="717449"/>
            </a:xfrm>
            <a:custGeom>
              <a:avLst/>
              <a:gdLst/>
              <a:ahLst/>
              <a:cxnLst/>
              <a:rect l="l" t="t" r="r" b="b"/>
              <a:pathLst>
                <a:path w="717449" h="717449">
                  <a:moveTo>
                    <a:pt x="0" y="0"/>
                  </a:moveTo>
                  <a:lnTo>
                    <a:pt x="717448" y="0"/>
                  </a:lnTo>
                  <a:lnTo>
                    <a:pt x="717448" y="717449"/>
                  </a:lnTo>
                  <a:lnTo>
                    <a:pt x="0" y="717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1895384" y="361470"/>
              <a:ext cx="8890904" cy="1325990"/>
            </a:xfrm>
            <a:prstGeom prst="rect">
              <a:avLst/>
            </a:prstGeom>
          </p:spPr>
          <p:txBody>
            <a:bodyPr lIns="0" tIns="0" rIns="0" bIns="0" rtlCol="0" anchor="t">
              <a:spAutoFit/>
            </a:bodyPr>
            <a:lstStyle/>
            <a:p>
              <a:pPr algn="l">
                <a:lnSpc>
                  <a:spcPts val="2605"/>
                </a:lnSpc>
              </a:pPr>
              <a:r>
                <a:rPr lang="en-US" sz="2350">
                  <a:solidFill>
                    <a:srgbClr val="1B4175"/>
                  </a:solidFill>
                  <a:latin typeface="Montserrat"/>
                  <a:ea typeface="Montserrat"/>
                  <a:cs typeface="Montserrat"/>
                  <a:sym typeface="Montserrat"/>
                </a:rPr>
                <a:t>Includes one international competition and a network of 45 (and growing!) regional events.</a:t>
              </a:r>
            </a:p>
          </p:txBody>
        </p:sp>
      </p:grpSp>
      <p:sp>
        <p:nvSpPr>
          <p:cNvPr id="19" name="Freeform 19"/>
          <p:cNvSpPr/>
          <p:nvPr/>
        </p:nvSpPr>
        <p:spPr>
          <a:xfrm>
            <a:off x="1696066" y="6030777"/>
            <a:ext cx="1221513" cy="1236975"/>
          </a:xfrm>
          <a:custGeom>
            <a:avLst/>
            <a:gdLst/>
            <a:ahLst/>
            <a:cxnLst/>
            <a:rect l="l" t="t" r="r" b="b"/>
            <a:pathLst>
              <a:path w="1221513" h="1236975">
                <a:moveTo>
                  <a:pt x="0" y="0"/>
                </a:moveTo>
                <a:lnTo>
                  <a:pt x="1221513" y="0"/>
                </a:lnTo>
                <a:lnTo>
                  <a:pt x="1221513" y="1236976"/>
                </a:lnTo>
                <a:lnTo>
                  <a:pt x="0" y="1236976"/>
                </a:lnTo>
                <a:lnTo>
                  <a:pt x="0" y="0"/>
                </a:lnTo>
                <a:close/>
              </a:path>
            </a:pathLst>
          </a:custGeom>
          <a:blipFill>
            <a:blip r:embed="rId4"/>
            <a:stretch>
              <a:fillRect/>
            </a:stretch>
          </a:blipFill>
        </p:spPr>
        <p:txBody>
          <a:bodyPr/>
          <a:lstStyle/>
          <a:p>
            <a:endParaRPr lang="en-US"/>
          </a:p>
        </p:txBody>
      </p:sp>
      <p:grpSp>
        <p:nvGrpSpPr>
          <p:cNvPr id="20" name="Group 20"/>
          <p:cNvGrpSpPr/>
          <p:nvPr/>
        </p:nvGrpSpPr>
        <p:grpSpPr>
          <a:xfrm>
            <a:off x="1885282" y="6227724"/>
            <a:ext cx="843082" cy="84308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C42"/>
            </a:solidFill>
          </p:spPr>
          <p:txBody>
            <a:bodyPr/>
            <a:lstStyle/>
            <a:p>
              <a:endParaRPr lang="en-US"/>
            </a:p>
          </p:txBody>
        </p:sp>
        <p:sp>
          <p:nvSpPr>
            <p:cNvPr id="22" name="TextBox 22"/>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23" name="Freeform 23"/>
          <p:cNvSpPr/>
          <p:nvPr/>
        </p:nvSpPr>
        <p:spPr>
          <a:xfrm>
            <a:off x="2061082" y="6370364"/>
            <a:ext cx="499315" cy="547945"/>
          </a:xfrm>
          <a:custGeom>
            <a:avLst/>
            <a:gdLst/>
            <a:ahLst/>
            <a:cxnLst/>
            <a:rect l="l" t="t" r="r" b="b"/>
            <a:pathLst>
              <a:path w="499315" h="547945">
                <a:moveTo>
                  <a:pt x="0" y="0"/>
                </a:moveTo>
                <a:lnTo>
                  <a:pt x="499315" y="0"/>
                </a:lnTo>
                <a:lnTo>
                  <a:pt x="499315" y="547944"/>
                </a:lnTo>
                <a:lnTo>
                  <a:pt x="0" y="547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4"/>
          <p:cNvSpPr txBox="1"/>
          <p:nvPr/>
        </p:nvSpPr>
        <p:spPr>
          <a:xfrm>
            <a:off x="3117604" y="6319897"/>
            <a:ext cx="6785021" cy="668261"/>
          </a:xfrm>
          <a:prstGeom prst="rect">
            <a:avLst/>
          </a:prstGeom>
        </p:spPr>
        <p:txBody>
          <a:bodyPr lIns="0" tIns="0" rIns="0" bIns="0" rtlCol="0" anchor="t">
            <a:spAutoFit/>
          </a:bodyPr>
          <a:lstStyle/>
          <a:p>
            <a:pPr algn="l">
              <a:lnSpc>
                <a:spcPts val="2605"/>
              </a:lnSpc>
            </a:pPr>
            <a:r>
              <a:rPr lang="en-US" sz="2368">
                <a:solidFill>
                  <a:srgbClr val="1B4175"/>
                </a:solidFill>
                <a:latin typeface="Montserrat"/>
                <a:ea typeface="Montserrat"/>
                <a:cs typeface="Montserrat"/>
                <a:sym typeface="Montserrat"/>
              </a:rPr>
              <a:t>Involves 100's of working professionals and organizations.</a:t>
            </a:r>
          </a:p>
        </p:txBody>
      </p:sp>
      <p:grpSp>
        <p:nvGrpSpPr>
          <p:cNvPr id="25" name="Group 25"/>
          <p:cNvGrpSpPr/>
          <p:nvPr/>
        </p:nvGrpSpPr>
        <p:grpSpPr>
          <a:xfrm>
            <a:off x="10007400" y="4625965"/>
            <a:ext cx="7741466" cy="1236975"/>
            <a:chOff x="0" y="0"/>
            <a:chExt cx="10321955" cy="1649301"/>
          </a:xfrm>
        </p:grpSpPr>
        <p:sp>
          <p:nvSpPr>
            <p:cNvPr id="26" name="Freeform 26"/>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27" name="Group 27"/>
            <p:cNvGrpSpPr/>
            <p:nvPr/>
          </p:nvGrpSpPr>
          <p:grpSpPr>
            <a:xfrm>
              <a:off x="252288" y="262596"/>
              <a:ext cx="1124109" cy="112410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7024"/>
              </a:solidFill>
            </p:spPr>
            <p:txBody>
              <a:bodyPr/>
              <a:lstStyle/>
              <a:p>
                <a:endParaRPr lang="en-US"/>
              </a:p>
            </p:txBody>
          </p:sp>
          <p:sp>
            <p:nvSpPr>
              <p:cNvPr id="29" name="TextBox 29"/>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30" name="Freeform 30"/>
            <p:cNvSpPr/>
            <p:nvPr/>
          </p:nvSpPr>
          <p:spPr>
            <a:xfrm>
              <a:off x="457200" y="551601"/>
              <a:ext cx="722800" cy="548424"/>
            </a:xfrm>
            <a:custGeom>
              <a:avLst/>
              <a:gdLst/>
              <a:ahLst/>
              <a:cxnLst/>
              <a:rect l="l" t="t" r="r" b="b"/>
              <a:pathLst>
                <a:path w="722800" h="548424">
                  <a:moveTo>
                    <a:pt x="0" y="0"/>
                  </a:moveTo>
                  <a:lnTo>
                    <a:pt x="722800" y="0"/>
                  </a:lnTo>
                  <a:lnTo>
                    <a:pt x="722800" y="548424"/>
                  </a:lnTo>
                  <a:lnTo>
                    <a:pt x="0" y="5484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TextBox 31"/>
            <p:cNvSpPr txBox="1"/>
            <p:nvPr/>
          </p:nvSpPr>
          <p:spPr>
            <a:xfrm>
              <a:off x="1895384" y="290917"/>
              <a:ext cx="8426571" cy="1325990"/>
            </a:xfrm>
            <a:prstGeom prst="rect">
              <a:avLst/>
            </a:prstGeom>
          </p:spPr>
          <p:txBody>
            <a:bodyPr lIns="0" tIns="0" rIns="0" bIns="0" rtlCol="0" anchor="t">
              <a:spAutoFit/>
            </a:bodyPr>
            <a:lstStyle/>
            <a:p>
              <a:pPr algn="l">
                <a:lnSpc>
                  <a:spcPts val="2605"/>
                </a:lnSpc>
              </a:pPr>
              <a:r>
                <a:rPr lang="en-US" sz="2368">
                  <a:solidFill>
                    <a:srgbClr val="1B4175"/>
                  </a:solidFill>
                  <a:latin typeface="Montserrat"/>
                  <a:ea typeface="Montserrat"/>
                  <a:cs typeface="Montserrat"/>
                  <a:sym typeface="Montserrat"/>
                </a:rPr>
                <a:t>Includes underwater missions and technical reports, engineering presentations, and marketing displays.</a:t>
              </a:r>
            </a:p>
          </p:txBody>
        </p:sp>
      </p:grpSp>
      <p:grpSp>
        <p:nvGrpSpPr>
          <p:cNvPr id="32" name="Group 32"/>
          <p:cNvGrpSpPr/>
          <p:nvPr/>
        </p:nvGrpSpPr>
        <p:grpSpPr>
          <a:xfrm>
            <a:off x="10007400" y="2954703"/>
            <a:ext cx="8206559" cy="1518781"/>
            <a:chOff x="0" y="0"/>
            <a:chExt cx="10942079" cy="2025041"/>
          </a:xfrm>
        </p:grpSpPr>
        <p:sp>
          <p:nvSpPr>
            <p:cNvPr id="33" name="Freeform 33"/>
            <p:cNvSpPr/>
            <p:nvPr/>
          </p:nvSpPr>
          <p:spPr>
            <a:xfrm>
              <a:off x="0" y="0"/>
              <a:ext cx="1628684" cy="1649301"/>
            </a:xfrm>
            <a:custGeom>
              <a:avLst/>
              <a:gdLst/>
              <a:ahLst/>
              <a:cxnLst/>
              <a:rect l="l" t="t" r="r" b="b"/>
              <a:pathLst>
                <a:path w="1628684" h="1649301">
                  <a:moveTo>
                    <a:pt x="0" y="0"/>
                  </a:moveTo>
                  <a:lnTo>
                    <a:pt x="1628684" y="0"/>
                  </a:lnTo>
                  <a:lnTo>
                    <a:pt x="1628684" y="1649301"/>
                  </a:lnTo>
                  <a:lnTo>
                    <a:pt x="0" y="1649301"/>
                  </a:lnTo>
                  <a:lnTo>
                    <a:pt x="0" y="0"/>
                  </a:lnTo>
                  <a:close/>
                </a:path>
              </a:pathLst>
            </a:custGeom>
            <a:blipFill>
              <a:blip r:embed="rId4"/>
              <a:stretch>
                <a:fillRect/>
              </a:stretch>
            </a:blipFill>
          </p:spPr>
          <p:txBody>
            <a:bodyPr/>
            <a:lstStyle/>
            <a:p>
              <a:endParaRPr lang="en-US"/>
            </a:p>
          </p:txBody>
        </p:sp>
        <p:grpSp>
          <p:nvGrpSpPr>
            <p:cNvPr id="34" name="Group 34"/>
            <p:cNvGrpSpPr/>
            <p:nvPr/>
          </p:nvGrpSpPr>
          <p:grpSpPr>
            <a:xfrm>
              <a:off x="252288" y="262596"/>
              <a:ext cx="1124109" cy="112410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3C27"/>
              </a:solidFill>
            </p:spPr>
            <p:txBody>
              <a:bodyPr/>
              <a:lstStyle/>
              <a:p>
                <a:endParaRPr lang="en-US"/>
              </a:p>
            </p:txBody>
          </p:sp>
          <p:sp>
            <p:nvSpPr>
              <p:cNvPr id="36" name="TextBox 36"/>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37" name="Freeform 37"/>
            <p:cNvSpPr/>
            <p:nvPr/>
          </p:nvSpPr>
          <p:spPr>
            <a:xfrm>
              <a:off x="457200" y="463935"/>
              <a:ext cx="702196" cy="700440"/>
            </a:xfrm>
            <a:custGeom>
              <a:avLst/>
              <a:gdLst/>
              <a:ahLst/>
              <a:cxnLst/>
              <a:rect l="l" t="t" r="r" b="b"/>
              <a:pathLst>
                <a:path w="702196" h="700440">
                  <a:moveTo>
                    <a:pt x="0" y="0"/>
                  </a:moveTo>
                  <a:lnTo>
                    <a:pt x="702196" y="0"/>
                  </a:lnTo>
                  <a:lnTo>
                    <a:pt x="702196" y="700440"/>
                  </a:lnTo>
                  <a:lnTo>
                    <a:pt x="0" y="700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 name="TextBox 38"/>
            <p:cNvSpPr txBox="1"/>
            <p:nvPr/>
          </p:nvSpPr>
          <p:spPr>
            <a:xfrm>
              <a:off x="1895384" y="246777"/>
              <a:ext cx="9046695" cy="1778264"/>
            </a:xfrm>
            <a:prstGeom prst="rect">
              <a:avLst/>
            </a:prstGeom>
          </p:spPr>
          <p:txBody>
            <a:bodyPr lIns="0" tIns="0" rIns="0" bIns="0" rtlCol="0" anchor="t">
              <a:spAutoFit/>
            </a:bodyPr>
            <a:lstStyle/>
            <a:p>
              <a:pPr>
                <a:lnSpc>
                  <a:spcPts val="2605"/>
                </a:lnSpc>
              </a:pPr>
              <a:r>
                <a:rPr lang="en-US" sz="2350">
                  <a:solidFill>
                    <a:srgbClr val="1B4175"/>
                  </a:solidFill>
                  <a:latin typeface="Montserrat"/>
                  <a:ea typeface="Montserrat"/>
                  <a:cs typeface="Montserrat"/>
                  <a:sym typeface="Montserrat"/>
                </a:rPr>
                <a:t>Gets students excited about STEM and motivates them to problem-solve, think critically, manage a project, and work together as a team.</a:t>
              </a:r>
            </a:p>
          </p:txBody>
        </p:sp>
      </p:grpSp>
      <p:sp>
        <p:nvSpPr>
          <p:cNvPr id="39" name="Freeform 39"/>
          <p:cNvSpPr/>
          <p:nvPr/>
        </p:nvSpPr>
        <p:spPr>
          <a:xfrm>
            <a:off x="1696066" y="7435590"/>
            <a:ext cx="1221513" cy="1236975"/>
          </a:xfrm>
          <a:custGeom>
            <a:avLst/>
            <a:gdLst/>
            <a:ahLst/>
            <a:cxnLst/>
            <a:rect l="l" t="t" r="r" b="b"/>
            <a:pathLst>
              <a:path w="1221513" h="1236975">
                <a:moveTo>
                  <a:pt x="0" y="0"/>
                </a:moveTo>
                <a:lnTo>
                  <a:pt x="1221513" y="0"/>
                </a:lnTo>
                <a:lnTo>
                  <a:pt x="1221513" y="1236975"/>
                </a:lnTo>
                <a:lnTo>
                  <a:pt x="0" y="1236975"/>
                </a:lnTo>
                <a:lnTo>
                  <a:pt x="0" y="0"/>
                </a:lnTo>
                <a:close/>
              </a:path>
            </a:pathLst>
          </a:custGeom>
          <a:blipFill>
            <a:blip r:embed="rId4"/>
            <a:stretch>
              <a:fillRect/>
            </a:stretch>
          </a:blipFill>
        </p:spPr>
        <p:txBody>
          <a:bodyPr/>
          <a:lstStyle/>
          <a:p>
            <a:endParaRPr lang="en-US"/>
          </a:p>
        </p:txBody>
      </p:sp>
      <p:grpSp>
        <p:nvGrpSpPr>
          <p:cNvPr id="40" name="Group 40"/>
          <p:cNvGrpSpPr/>
          <p:nvPr/>
        </p:nvGrpSpPr>
        <p:grpSpPr>
          <a:xfrm>
            <a:off x="1885282" y="7632536"/>
            <a:ext cx="843082" cy="84308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B2A"/>
            </a:solidFill>
          </p:spPr>
          <p:txBody>
            <a:bodyPr/>
            <a:lstStyle/>
            <a:p>
              <a:endParaRPr lang="en-US"/>
            </a:p>
          </p:txBody>
        </p:sp>
        <p:sp>
          <p:nvSpPr>
            <p:cNvPr id="42" name="TextBox 42"/>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43" name="Freeform 43"/>
          <p:cNvSpPr/>
          <p:nvPr/>
        </p:nvSpPr>
        <p:spPr>
          <a:xfrm>
            <a:off x="2041697" y="7826115"/>
            <a:ext cx="571083" cy="401185"/>
          </a:xfrm>
          <a:custGeom>
            <a:avLst/>
            <a:gdLst/>
            <a:ahLst/>
            <a:cxnLst/>
            <a:rect l="l" t="t" r="r" b="b"/>
            <a:pathLst>
              <a:path w="571083" h="401185">
                <a:moveTo>
                  <a:pt x="0" y="0"/>
                </a:moveTo>
                <a:lnTo>
                  <a:pt x="571082" y="0"/>
                </a:lnTo>
                <a:lnTo>
                  <a:pt x="571082" y="401185"/>
                </a:lnTo>
                <a:lnTo>
                  <a:pt x="0" y="40118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4" name="TextBox 44"/>
          <p:cNvSpPr txBox="1"/>
          <p:nvPr/>
        </p:nvSpPr>
        <p:spPr>
          <a:xfrm>
            <a:off x="3117604" y="7724709"/>
            <a:ext cx="6575277" cy="668261"/>
          </a:xfrm>
          <a:prstGeom prst="rect">
            <a:avLst/>
          </a:prstGeom>
        </p:spPr>
        <p:txBody>
          <a:bodyPr lIns="0" tIns="0" rIns="0" bIns="0" rtlCol="0" anchor="t">
            <a:spAutoFit/>
          </a:bodyPr>
          <a:lstStyle/>
          <a:p>
            <a:pPr algn="l">
              <a:lnSpc>
                <a:spcPts val="2605"/>
              </a:lnSpc>
            </a:pPr>
            <a:r>
              <a:rPr lang="en-US" sz="2368">
                <a:solidFill>
                  <a:srgbClr val="1B4175"/>
                </a:solidFill>
                <a:latin typeface="Montserrat"/>
                <a:ea typeface="Montserrat"/>
                <a:cs typeface="Montserrat"/>
                <a:sym typeface="Montserrat"/>
              </a:rPr>
              <a:t>Is encouraging students to pursue STEM degrees and jobs in the field.</a:t>
            </a:r>
          </a:p>
        </p:txBody>
      </p:sp>
      <p:sp>
        <p:nvSpPr>
          <p:cNvPr id="45" name="Freeform 45"/>
          <p:cNvSpPr/>
          <p:nvPr/>
        </p:nvSpPr>
        <p:spPr>
          <a:xfrm>
            <a:off x="10007400" y="6030777"/>
            <a:ext cx="1221513" cy="1236975"/>
          </a:xfrm>
          <a:custGeom>
            <a:avLst/>
            <a:gdLst/>
            <a:ahLst/>
            <a:cxnLst/>
            <a:rect l="l" t="t" r="r" b="b"/>
            <a:pathLst>
              <a:path w="1221513" h="1236975">
                <a:moveTo>
                  <a:pt x="0" y="0"/>
                </a:moveTo>
                <a:lnTo>
                  <a:pt x="1221513" y="0"/>
                </a:lnTo>
                <a:lnTo>
                  <a:pt x="1221513" y="1236976"/>
                </a:lnTo>
                <a:lnTo>
                  <a:pt x="0" y="1236976"/>
                </a:lnTo>
                <a:lnTo>
                  <a:pt x="0" y="0"/>
                </a:lnTo>
                <a:close/>
              </a:path>
            </a:pathLst>
          </a:custGeom>
          <a:blipFill>
            <a:blip r:embed="rId4"/>
            <a:stretch>
              <a:fillRect/>
            </a:stretch>
          </a:blipFill>
        </p:spPr>
        <p:txBody>
          <a:bodyPr/>
          <a:lstStyle/>
          <a:p>
            <a:endParaRPr lang="en-US"/>
          </a:p>
        </p:txBody>
      </p:sp>
      <p:grpSp>
        <p:nvGrpSpPr>
          <p:cNvPr id="46" name="Group 46"/>
          <p:cNvGrpSpPr/>
          <p:nvPr/>
        </p:nvGrpSpPr>
        <p:grpSpPr>
          <a:xfrm>
            <a:off x="10196616" y="6227724"/>
            <a:ext cx="843082" cy="84308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C42"/>
            </a:solidFill>
          </p:spPr>
          <p:txBody>
            <a:bodyPr/>
            <a:lstStyle/>
            <a:p>
              <a:endParaRPr lang="en-US"/>
            </a:p>
          </p:txBody>
        </p:sp>
        <p:sp>
          <p:nvSpPr>
            <p:cNvPr id="48" name="TextBox 48"/>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49" name="Freeform 49"/>
          <p:cNvSpPr/>
          <p:nvPr/>
        </p:nvSpPr>
        <p:spPr>
          <a:xfrm>
            <a:off x="10391468" y="6408379"/>
            <a:ext cx="453377" cy="453377"/>
          </a:xfrm>
          <a:custGeom>
            <a:avLst/>
            <a:gdLst/>
            <a:ahLst/>
            <a:cxnLst/>
            <a:rect l="l" t="t" r="r" b="b"/>
            <a:pathLst>
              <a:path w="453377" h="453377">
                <a:moveTo>
                  <a:pt x="0" y="0"/>
                </a:moveTo>
                <a:lnTo>
                  <a:pt x="453377" y="0"/>
                </a:lnTo>
                <a:lnTo>
                  <a:pt x="453377" y="453377"/>
                </a:lnTo>
                <a:lnTo>
                  <a:pt x="0" y="4533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0" name="TextBox 50"/>
          <p:cNvSpPr txBox="1"/>
          <p:nvPr/>
        </p:nvSpPr>
        <p:spPr>
          <a:xfrm>
            <a:off x="11428938" y="6319897"/>
            <a:ext cx="5830362" cy="668261"/>
          </a:xfrm>
          <a:prstGeom prst="rect">
            <a:avLst/>
          </a:prstGeom>
        </p:spPr>
        <p:txBody>
          <a:bodyPr lIns="0" tIns="0" rIns="0" bIns="0" rtlCol="0" anchor="t">
            <a:spAutoFit/>
          </a:bodyPr>
          <a:lstStyle/>
          <a:p>
            <a:pPr algn="l">
              <a:lnSpc>
                <a:spcPts val="2605"/>
              </a:lnSpc>
            </a:pPr>
            <a:r>
              <a:rPr lang="en-US" sz="2368">
                <a:solidFill>
                  <a:srgbClr val="1B4175"/>
                </a:solidFill>
                <a:latin typeface="Montserrat"/>
                <a:ea typeface="Montserrat"/>
                <a:cs typeface="Montserrat"/>
                <a:sym typeface="Montserrat"/>
              </a:rPr>
              <a:t>Was featured in a book, documentary, and Hollywood movie.</a:t>
            </a:r>
          </a:p>
        </p:txBody>
      </p:sp>
      <p:sp>
        <p:nvSpPr>
          <p:cNvPr id="51" name="Freeform 51"/>
          <p:cNvSpPr/>
          <p:nvPr/>
        </p:nvSpPr>
        <p:spPr>
          <a:xfrm>
            <a:off x="10007400" y="7435590"/>
            <a:ext cx="1221513" cy="1236975"/>
          </a:xfrm>
          <a:custGeom>
            <a:avLst/>
            <a:gdLst/>
            <a:ahLst/>
            <a:cxnLst/>
            <a:rect l="l" t="t" r="r" b="b"/>
            <a:pathLst>
              <a:path w="1221513" h="1236975">
                <a:moveTo>
                  <a:pt x="0" y="0"/>
                </a:moveTo>
                <a:lnTo>
                  <a:pt x="1221513" y="0"/>
                </a:lnTo>
                <a:lnTo>
                  <a:pt x="1221513" y="1236975"/>
                </a:lnTo>
                <a:lnTo>
                  <a:pt x="0" y="1236975"/>
                </a:lnTo>
                <a:lnTo>
                  <a:pt x="0" y="0"/>
                </a:lnTo>
                <a:close/>
              </a:path>
            </a:pathLst>
          </a:custGeom>
          <a:blipFill>
            <a:blip r:embed="rId4"/>
            <a:stretch>
              <a:fillRect/>
            </a:stretch>
          </a:blipFill>
        </p:spPr>
        <p:txBody>
          <a:bodyPr/>
          <a:lstStyle/>
          <a:p>
            <a:endParaRPr lang="en-US"/>
          </a:p>
        </p:txBody>
      </p:sp>
      <p:grpSp>
        <p:nvGrpSpPr>
          <p:cNvPr id="52" name="Group 52"/>
          <p:cNvGrpSpPr/>
          <p:nvPr/>
        </p:nvGrpSpPr>
        <p:grpSpPr>
          <a:xfrm>
            <a:off x="10196616" y="7632536"/>
            <a:ext cx="843082" cy="843082"/>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B2A"/>
            </a:solidFill>
          </p:spPr>
          <p:txBody>
            <a:bodyPr/>
            <a:lstStyle/>
            <a:p>
              <a:endParaRPr lang="en-US"/>
            </a:p>
          </p:txBody>
        </p:sp>
        <p:sp>
          <p:nvSpPr>
            <p:cNvPr id="54" name="TextBox 54"/>
            <p:cNvSpPr txBox="1"/>
            <p:nvPr/>
          </p:nvSpPr>
          <p:spPr>
            <a:xfrm>
              <a:off x="76200" y="38100"/>
              <a:ext cx="660400" cy="698500"/>
            </a:xfrm>
            <a:prstGeom prst="rect">
              <a:avLst/>
            </a:prstGeom>
          </p:spPr>
          <p:txBody>
            <a:bodyPr lIns="29635" tIns="29635" rIns="29635" bIns="29635" rtlCol="0" anchor="ctr"/>
            <a:lstStyle/>
            <a:p>
              <a:pPr algn="ctr">
                <a:lnSpc>
                  <a:spcPts val="2660"/>
                </a:lnSpc>
              </a:pPr>
              <a:endParaRPr/>
            </a:p>
          </p:txBody>
        </p:sp>
      </p:grpSp>
      <p:sp>
        <p:nvSpPr>
          <p:cNvPr id="55" name="Freeform 55"/>
          <p:cNvSpPr/>
          <p:nvPr/>
        </p:nvSpPr>
        <p:spPr>
          <a:xfrm>
            <a:off x="10422701" y="7785034"/>
            <a:ext cx="390912" cy="497185"/>
          </a:xfrm>
          <a:custGeom>
            <a:avLst/>
            <a:gdLst/>
            <a:ahLst/>
            <a:cxnLst/>
            <a:rect l="l" t="t" r="r" b="b"/>
            <a:pathLst>
              <a:path w="390912" h="497185">
                <a:moveTo>
                  <a:pt x="0" y="0"/>
                </a:moveTo>
                <a:lnTo>
                  <a:pt x="390912" y="0"/>
                </a:lnTo>
                <a:lnTo>
                  <a:pt x="390912" y="497185"/>
                </a:lnTo>
                <a:lnTo>
                  <a:pt x="0" y="49718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6" name="TextBox 56"/>
          <p:cNvSpPr txBox="1"/>
          <p:nvPr/>
        </p:nvSpPr>
        <p:spPr>
          <a:xfrm>
            <a:off x="11428938" y="7724709"/>
            <a:ext cx="6575277" cy="668261"/>
          </a:xfrm>
          <a:prstGeom prst="rect">
            <a:avLst/>
          </a:prstGeom>
        </p:spPr>
        <p:txBody>
          <a:bodyPr lIns="0" tIns="0" rIns="0" bIns="0" rtlCol="0" anchor="t">
            <a:spAutoFit/>
          </a:bodyPr>
          <a:lstStyle/>
          <a:p>
            <a:pPr algn="l">
              <a:lnSpc>
                <a:spcPts val="2605"/>
              </a:lnSpc>
            </a:pPr>
            <a:r>
              <a:rPr lang="en-US" sz="2368">
                <a:solidFill>
                  <a:srgbClr val="1B4175"/>
                </a:solidFill>
                <a:latin typeface="Montserrat"/>
                <a:ea typeface="Montserrat"/>
                <a:cs typeface="Montserrat"/>
                <a:sym typeface="Montserrat"/>
              </a:rPr>
              <a:t>2025 marks the 23rd Annual MATE ROV Competition World Championship!</a:t>
            </a:r>
          </a:p>
        </p:txBody>
      </p:sp>
      <p:sp>
        <p:nvSpPr>
          <p:cNvPr id="57" name="TextBox 57"/>
          <p:cNvSpPr txBox="1"/>
          <p:nvPr/>
        </p:nvSpPr>
        <p:spPr>
          <a:xfrm>
            <a:off x="1707657" y="578552"/>
            <a:ext cx="12854303" cy="1354471"/>
          </a:xfrm>
          <a:prstGeom prst="rect">
            <a:avLst/>
          </a:prstGeom>
        </p:spPr>
        <p:txBody>
          <a:bodyPr lIns="0" tIns="0" rIns="0" bIns="0" rtlCol="0" anchor="t">
            <a:spAutoFit/>
          </a:bodyPr>
          <a:lstStyle/>
          <a:p>
            <a:pPr algn="l">
              <a:lnSpc>
                <a:spcPts val="5222"/>
              </a:lnSpc>
            </a:pPr>
            <a:r>
              <a:rPr lang="en-US" sz="5222" b="1">
                <a:solidFill>
                  <a:srgbClr val="1B4175"/>
                </a:solidFill>
                <a:latin typeface="Montserrat Heavy"/>
                <a:ea typeface="Montserrat Heavy"/>
                <a:cs typeface="Montserrat Heavy"/>
                <a:sym typeface="Montserrat Heavy"/>
              </a:rPr>
              <a:t>IT STARTED WITH A PILOT REGIONAL IN 2001 AND TO DATE....</a:t>
            </a:r>
          </a:p>
        </p:txBody>
      </p:sp>
      <p:sp>
        <p:nvSpPr>
          <p:cNvPr id="58" name="AutoShape 58"/>
          <p:cNvSpPr/>
          <p:nvPr/>
        </p:nvSpPr>
        <p:spPr>
          <a:xfrm flipH="1">
            <a:off x="1696066" y="2146479"/>
            <a:ext cx="17121453" cy="0"/>
          </a:xfrm>
          <a:prstGeom prst="line">
            <a:avLst/>
          </a:prstGeom>
          <a:ln w="9525" cap="flat">
            <a:solidFill>
              <a:srgbClr val="1DAFDE"/>
            </a:solidFill>
            <a:prstDash val="solid"/>
            <a:headEnd type="none" w="sm" len="sm"/>
            <a:tailEnd type="none" w="sm" len="sm"/>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4" name="AutoShape 4"/>
          <p:cNvSpPr/>
          <p:nvPr/>
        </p:nvSpPr>
        <p:spPr>
          <a:xfrm flipH="1">
            <a:off x="1690350" y="1883165"/>
            <a:ext cx="17121453"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
        <p:nvSpPr>
          <p:cNvPr id="6" name="TextBox 6"/>
          <p:cNvSpPr txBox="1"/>
          <p:nvPr/>
        </p:nvSpPr>
        <p:spPr>
          <a:xfrm>
            <a:off x="1682730" y="930977"/>
            <a:ext cx="12293426" cy="743793"/>
          </a:xfrm>
          <a:prstGeom prst="rect">
            <a:avLst/>
          </a:prstGeom>
        </p:spPr>
        <p:txBody>
          <a:bodyPr wrap="square" lIns="0" tIns="0" rIns="0" bIns="0" rtlCol="0" anchor="t">
            <a:spAutoFit/>
          </a:bodyPr>
          <a:lstStyle/>
          <a:p>
            <a:pPr>
              <a:lnSpc>
                <a:spcPts val="5800"/>
              </a:lnSpc>
            </a:pPr>
            <a:r>
              <a:rPr lang="en-US" sz="5800" b="1">
                <a:solidFill>
                  <a:srgbClr val="1B4175"/>
                </a:solidFill>
                <a:latin typeface="Montserrat Heavy"/>
                <a:ea typeface="Montserrat Heavy"/>
                <a:cs typeface="Montserrat Heavy"/>
                <a:sym typeface="Montserrat Heavy"/>
              </a:rPr>
              <a:t>COMPETITION REACH (2024)</a:t>
            </a:r>
          </a:p>
        </p:txBody>
      </p:sp>
      <p:sp>
        <p:nvSpPr>
          <p:cNvPr id="7" name="TextBox 7"/>
          <p:cNvSpPr txBox="1"/>
          <p:nvPr/>
        </p:nvSpPr>
        <p:spPr>
          <a:xfrm>
            <a:off x="12318830" y="7562624"/>
            <a:ext cx="1659324" cy="1504064"/>
          </a:xfrm>
          <a:prstGeom prst="rect">
            <a:avLst/>
          </a:prstGeom>
        </p:spPr>
        <p:txBody>
          <a:bodyPr lIns="0" tIns="0" rIns="0" bIns="0" rtlCol="0" anchor="t">
            <a:spAutoFit/>
          </a:bodyPr>
          <a:lstStyle/>
          <a:p>
            <a:pPr marL="0" lvl="0" indent="0" algn="l">
              <a:lnSpc>
                <a:spcPts val="12251"/>
              </a:lnSpc>
              <a:spcBef>
                <a:spcPct val="0"/>
              </a:spcBef>
            </a:pPr>
            <a:r>
              <a:rPr lang="en-US" sz="8750" b="1">
                <a:solidFill>
                  <a:srgbClr val="EF8921"/>
                </a:solidFill>
                <a:latin typeface="Barlow Condensed Bold"/>
                <a:ea typeface="Barlow Condensed Bold"/>
                <a:cs typeface="Barlow Condensed Bold"/>
                <a:sym typeface="Barlow Condensed Bold"/>
              </a:rPr>
              <a:t>78</a:t>
            </a:r>
          </a:p>
        </p:txBody>
      </p:sp>
      <p:sp>
        <p:nvSpPr>
          <p:cNvPr id="8" name="Freeform 8"/>
          <p:cNvSpPr/>
          <p:nvPr/>
        </p:nvSpPr>
        <p:spPr>
          <a:xfrm>
            <a:off x="3335977" y="2240809"/>
            <a:ext cx="13149729" cy="12919609"/>
          </a:xfrm>
          <a:custGeom>
            <a:avLst/>
            <a:gdLst/>
            <a:ahLst/>
            <a:cxnLst/>
            <a:rect l="l" t="t" r="r" b="b"/>
            <a:pathLst>
              <a:path w="13149729" h="12919609">
                <a:moveTo>
                  <a:pt x="0" y="0"/>
                </a:moveTo>
                <a:lnTo>
                  <a:pt x="13149729" y="0"/>
                </a:lnTo>
                <a:lnTo>
                  <a:pt x="13149729" y="12919609"/>
                </a:lnTo>
                <a:lnTo>
                  <a:pt x="0" y="12919609"/>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8327346" y="4270780"/>
            <a:ext cx="1337463" cy="133746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175"/>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sp>
        <p:nvSpPr>
          <p:cNvPr id="12" name="Freeform 12"/>
          <p:cNvSpPr/>
          <p:nvPr/>
        </p:nvSpPr>
        <p:spPr>
          <a:xfrm>
            <a:off x="8304201" y="4247634"/>
            <a:ext cx="1383754" cy="1383754"/>
          </a:xfrm>
          <a:custGeom>
            <a:avLst/>
            <a:gdLst/>
            <a:ahLst/>
            <a:cxnLst/>
            <a:rect l="l" t="t" r="r" b="b"/>
            <a:pathLst>
              <a:path w="1383754" h="1383754">
                <a:moveTo>
                  <a:pt x="0" y="0"/>
                </a:moveTo>
                <a:lnTo>
                  <a:pt x="1383754" y="0"/>
                </a:lnTo>
                <a:lnTo>
                  <a:pt x="1383754" y="1383755"/>
                </a:lnTo>
                <a:lnTo>
                  <a:pt x="0" y="13837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3"/>
          <p:cNvGrpSpPr/>
          <p:nvPr/>
        </p:nvGrpSpPr>
        <p:grpSpPr>
          <a:xfrm>
            <a:off x="8329119" y="7850233"/>
            <a:ext cx="1383754" cy="138375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B5DA"/>
            </a:solidFill>
          </p:spPr>
          <p:txBody>
            <a:bodyPr/>
            <a:lstStyle/>
            <a:p>
              <a:endParaRPr lang="en-US"/>
            </a:p>
          </p:txBody>
        </p:sp>
        <p:sp>
          <p:nvSpPr>
            <p:cNvPr id="15" name="TextBox 15"/>
            <p:cNvSpPr txBox="1"/>
            <p:nvPr/>
          </p:nvSpPr>
          <p:spPr>
            <a:xfrm>
              <a:off x="76200" y="19050"/>
              <a:ext cx="660400" cy="717550"/>
            </a:xfrm>
            <a:prstGeom prst="rect">
              <a:avLst/>
            </a:prstGeom>
          </p:spPr>
          <p:txBody>
            <a:bodyPr lIns="49807" tIns="49807" rIns="49807" bIns="49807" rtlCol="0" anchor="ctr"/>
            <a:lstStyle/>
            <a:p>
              <a:pPr algn="ctr">
                <a:lnSpc>
                  <a:spcPts val="2800"/>
                </a:lnSpc>
              </a:pPr>
              <a:endParaRPr/>
            </a:p>
          </p:txBody>
        </p:sp>
      </p:grpSp>
      <p:sp>
        <p:nvSpPr>
          <p:cNvPr id="16" name="Freeform 16"/>
          <p:cNvSpPr/>
          <p:nvPr/>
        </p:nvSpPr>
        <p:spPr>
          <a:xfrm>
            <a:off x="8404564" y="7925678"/>
            <a:ext cx="1232864" cy="1232864"/>
          </a:xfrm>
          <a:custGeom>
            <a:avLst/>
            <a:gdLst/>
            <a:ahLst/>
            <a:cxnLst/>
            <a:rect l="l" t="t" r="r" b="b"/>
            <a:pathLst>
              <a:path w="1232864" h="1232864">
                <a:moveTo>
                  <a:pt x="0" y="0"/>
                </a:moveTo>
                <a:lnTo>
                  <a:pt x="1232864" y="0"/>
                </a:lnTo>
                <a:lnTo>
                  <a:pt x="1232864" y="1232864"/>
                </a:lnTo>
                <a:lnTo>
                  <a:pt x="0" y="12328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7" name="Group 17"/>
          <p:cNvGrpSpPr/>
          <p:nvPr/>
        </p:nvGrpSpPr>
        <p:grpSpPr>
          <a:xfrm>
            <a:off x="8304201" y="6048933"/>
            <a:ext cx="1383754" cy="138375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B5DA"/>
            </a:solidFill>
          </p:spPr>
          <p:txBody>
            <a:bodyPr/>
            <a:lstStyle/>
            <a:p>
              <a:endParaRPr lang="en-US"/>
            </a:p>
          </p:txBody>
        </p:sp>
        <p:sp>
          <p:nvSpPr>
            <p:cNvPr id="19" name="TextBox 19"/>
            <p:cNvSpPr txBox="1"/>
            <p:nvPr/>
          </p:nvSpPr>
          <p:spPr>
            <a:xfrm>
              <a:off x="76200" y="19050"/>
              <a:ext cx="660400" cy="717550"/>
            </a:xfrm>
            <a:prstGeom prst="rect">
              <a:avLst/>
            </a:prstGeom>
          </p:spPr>
          <p:txBody>
            <a:bodyPr lIns="49807" tIns="49807" rIns="49807" bIns="49807" rtlCol="0" anchor="ctr"/>
            <a:lstStyle/>
            <a:p>
              <a:pPr algn="ctr">
                <a:lnSpc>
                  <a:spcPts val="2800"/>
                </a:lnSpc>
              </a:pPr>
              <a:endParaRPr/>
            </a:p>
          </p:txBody>
        </p:sp>
      </p:grpSp>
      <p:sp>
        <p:nvSpPr>
          <p:cNvPr id="20" name="Freeform 20"/>
          <p:cNvSpPr/>
          <p:nvPr/>
        </p:nvSpPr>
        <p:spPr>
          <a:xfrm>
            <a:off x="8379233" y="6123966"/>
            <a:ext cx="1233690" cy="1233690"/>
          </a:xfrm>
          <a:custGeom>
            <a:avLst/>
            <a:gdLst/>
            <a:ahLst/>
            <a:cxnLst/>
            <a:rect l="l" t="t" r="r" b="b"/>
            <a:pathLst>
              <a:path w="1233690" h="1233690">
                <a:moveTo>
                  <a:pt x="0" y="0"/>
                </a:moveTo>
                <a:lnTo>
                  <a:pt x="1233690" y="0"/>
                </a:lnTo>
                <a:lnTo>
                  <a:pt x="1233690" y="1233690"/>
                </a:lnTo>
                <a:lnTo>
                  <a:pt x="0" y="12336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1" name="Group 21"/>
          <p:cNvGrpSpPr/>
          <p:nvPr/>
        </p:nvGrpSpPr>
        <p:grpSpPr>
          <a:xfrm>
            <a:off x="8304201" y="2450237"/>
            <a:ext cx="1383754" cy="138375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B5DA"/>
            </a:solidFill>
          </p:spPr>
          <p:txBody>
            <a:bodyPr/>
            <a:lstStyle/>
            <a:p>
              <a:endParaRPr lang="en-US"/>
            </a:p>
          </p:txBody>
        </p:sp>
        <p:sp>
          <p:nvSpPr>
            <p:cNvPr id="23" name="TextBox 23"/>
            <p:cNvSpPr txBox="1"/>
            <p:nvPr/>
          </p:nvSpPr>
          <p:spPr>
            <a:xfrm>
              <a:off x="76200" y="19050"/>
              <a:ext cx="660400" cy="717550"/>
            </a:xfrm>
            <a:prstGeom prst="rect">
              <a:avLst/>
            </a:prstGeom>
          </p:spPr>
          <p:txBody>
            <a:bodyPr lIns="49807" tIns="49807" rIns="49807" bIns="49807" rtlCol="0" anchor="ctr"/>
            <a:lstStyle/>
            <a:p>
              <a:pPr algn="ctr">
                <a:lnSpc>
                  <a:spcPts val="2800"/>
                </a:lnSpc>
              </a:pPr>
              <a:endParaRPr/>
            </a:p>
          </p:txBody>
        </p:sp>
      </p:grpSp>
      <p:sp>
        <p:nvSpPr>
          <p:cNvPr id="24" name="Freeform 24"/>
          <p:cNvSpPr/>
          <p:nvPr/>
        </p:nvSpPr>
        <p:spPr>
          <a:xfrm>
            <a:off x="8379233" y="2529789"/>
            <a:ext cx="1233690" cy="1233690"/>
          </a:xfrm>
          <a:custGeom>
            <a:avLst/>
            <a:gdLst/>
            <a:ahLst/>
            <a:cxnLst/>
            <a:rect l="l" t="t" r="r" b="b"/>
            <a:pathLst>
              <a:path w="1233690" h="1233690">
                <a:moveTo>
                  <a:pt x="0" y="0"/>
                </a:moveTo>
                <a:lnTo>
                  <a:pt x="1233690" y="0"/>
                </a:lnTo>
                <a:lnTo>
                  <a:pt x="1233690" y="1233690"/>
                </a:lnTo>
                <a:lnTo>
                  <a:pt x="0" y="1233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TextBox 25"/>
          <p:cNvSpPr txBox="1"/>
          <p:nvPr/>
        </p:nvSpPr>
        <p:spPr>
          <a:xfrm>
            <a:off x="3997333" y="5735286"/>
            <a:ext cx="1872677" cy="1501321"/>
          </a:xfrm>
          <a:prstGeom prst="rect">
            <a:avLst/>
          </a:prstGeom>
        </p:spPr>
        <p:txBody>
          <a:bodyPr lIns="0" tIns="0" rIns="0" bIns="0" rtlCol="0" anchor="t">
            <a:spAutoFit/>
          </a:bodyPr>
          <a:lstStyle/>
          <a:p>
            <a:pPr marL="0" lvl="0" indent="0" algn="r">
              <a:lnSpc>
                <a:spcPts val="12225"/>
              </a:lnSpc>
              <a:spcBef>
                <a:spcPct val="0"/>
              </a:spcBef>
            </a:pPr>
            <a:r>
              <a:rPr lang="en-US" sz="8732" b="1">
                <a:solidFill>
                  <a:srgbClr val="EF8921"/>
                </a:solidFill>
                <a:latin typeface="Barlow Condensed Bold"/>
                <a:ea typeface="Barlow Condensed Bold"/>
                <a:cs typeface="Barlow Condensed Bold"/>
                <a:sym typeface="Barlow Condensed Bold"/>
              </a:rPr>
              <a:t>423</a:t>
            </a:r>
          </a:p>
        </p:txBody>
      </p:sp>
      <p:sp>
        <p:nvSpPr>
          <p:cNvPr id="26" name="TextBox 26"/>
          <p:cNvSpPr txBox="1"/>
          <p:nvPr/>
        </p:nvSpPr>
        <p:spPr>
          <a:xfrm>
            <a:off x="4206994" y="7034449"/>
            <a:ext cx="1663016" cy="346730"/>
          </a:xfrm>
          <a:prstGeom prst="rect">
            <a:avLst/>
          </a:prstGeom>
        </p:spPr>
        <p:txBody>
          <a:bodyPr lIns="0" tIns="0" rIns="0" bIns="0" rtlCol="0" anchor="t">
            <a:spAutoFit/>
          </a:bodyPr>
          <a:lstStyle/>
          <a:p>
            <a:pPr marL="0" lvl="0" indent="0" algn="r">
              <a:lnSpc>
                <a:spcPts val="2359"/>
              </a:lnSpc>
              <a:spcBef>
                <a:spcPct val="0"/>
              </a:spcBef>
            </a:pPr>
            <a:r>
              <a:rPr lang="en-US" sz="1685">
                <a:solidFill>
                  <a:srgbClr val="283139"/>
                </a:solidFill>
                <a:latin typeface="Mont"/>
                <a:ea typeface="Mont"/>
                <a:cs typeface="Mont"/>
                <a:sym typeface="Mont"/>
              </a:rPr>
              <a:t>VOLUNTEERS</a:t>
            </a:r>
          </a:p>
        </p:txBody>
      </p:sp>
      <p:sp>
        <p:nvSpPr>
          <p:cNvPr id="27" name="TextBox 27"/>
          <p:cNvSpPr txBox="1"/>
          <p:nvPr/>
        </p:nvSpPr>
        <p:spPr>
          <a:xfrm>
            <a:off x="3776946" y="3321882"/>
            <a:ext cx="2093064" cy="346729"/>
          </a:xfrm>
          <a:prstGeom prst="rect">
            <a:avLst/>
          </a:prstGeom>
        </p:spPr>
        <p:txBody>
          <a:bodyPr lIns="0" tIns="0" rIns="0" bIns="0" rtlCol="0" anchor="t">
            <a:spAutoFit/>
          </a:bodyPr>
          <a:lstStyle/>
          <a:p>
            <a:pPr marL="0" lvl="0" indent="0" algn="r">
              <a:lnSpc>
                <a:spcPts val="2359"/>
              </a:lnSpc>
              <a:spcBef>
                <a:spcPct val="0"/>
              </a:spcBef>
            </a:pPr>
            <a:r>
              <a:rPr lang="en-US" sz="1685">
                <a:solidFill>
                  <a:srgbClr val="283139"/>
                </a:solidFill>
                <a:latin typeface="Mont"/>
                <a:ea typeface="Mont"/>
                <a:cs typeface="Mont"/>
                <a:sym typeface="Mont"/>
              </a:rPr>
              <a:t>COUNTRIES</a:t>
            </a:r>
          </a:p>
        </p:txBody>
      </p:sp>
      <p:sp>
        <p:nvSpPr>
          <p:cNvPr id="28" name="TextBox 28"/>
          <p:cNvSpPr txBox="1"/>
          <p:nvPr/>
        </p:nvSpPr>
        <p:spPr>
          <a:xfrm>
            <a:off x="4781187" y="2069359"/>
            <a:ext cx="1074529" cy="1501321"/>
          </a:xfrm>
          <a:prstGeom prst="rect">
            <a:avLst/>
          </a:prstGeom>
        </p:spPr>
        <p:txBody>
          <a:bodyPr lIns="0" tIns="0" rIns="0" bIns="0" rtlCol="0" anchor="t">
            <a:spAutoFit/>
          </a:bodyPr>
          <a:lstStyle/>
          <a:p>
            <a:pPr marL="0" lvl="0" indent="0" algn="r">
              <a:lnSpc>
                <a:spcPts val="12225"/>
              </a:lnSpc>
              <a:spcBef>
                <a:spcPct val="0"/>
              </a:spcBef>
            </a:pPr>
            <a:r>
              <a:rPr lang="en-US" sz="8732" b="1">
                <a:solidFill>
                  <a:srgbClr val="EF8921"/>
                </a:solidFill>
                <a:latin typeface="Barlow Condensed Bold"/>
                <a:ea typeface="Barlow Condensed Bold"/>
                <a:cs typeface="Barlow Condensed Bold"/>
                <a:sym typeface="Barlow Condensed Bold"/>
              </a:rPr>
              <a:t>10</a:t>
            </a:r>
          </a:p>
        </p:txBody>
      </p:sp>
      <p:sp>
        <p:nvSpPr>
          <p:cNvPr id="29" name="TextBox 29"/>
          <p:cNvSpPr txBox="1"/>
          <p:nvPr/>
        </p:nvSpPr>
        <p:spPr>
          <a:xfrm>
            <a:off x="3983038" y="7551315"/>
            <a:ext cx="1872677" cy="1501321"/>
          </a:xfrm>
          <a:prstGeom prst="rect">
            <a:avLst/>
          </a:prstGeom>
        </p:spPr>
        <p:txBody>
          <a:bodyPr lIns="0" tIns="0" rIns="0" bIns="0" rtlCol="0" anchor="t">
            <a:spAutoFit/>
          </a:bodyPr>
          <a:lstStyle/>
          <a:p>
            <a:pPr marL="0" lvl="0" indent="0" algn="r">
              <a:lnSpc>
                <a:spcPts val="12225"/>
              </a:lnSpc>
              <a:spcBef>
                <a:spcPct val="0"/>
              </a:spcBef>
            </a:pPr>
            <a:r>
              <a:rPr lang="en-US" sz="8732" b="1">
                <a:solidFill>
                  <a:srgbClr val="EF8921"/>
                </a:solidFill>
                <a:latin typeface="Barlow Condensed Bold"/>
                <a:ea typeface="Barlow Condensed Bold"/>
                <a:cs typeface="Barlow Condensed Bold"/>
                <a:sym typeface="Barlow Condensed Bold"/>
              </a:rPr>
              <a:t>336</a:t>
            </a:r>
          </a:p>
        </p:txBody>
      </p:sp>
      <p:sp>
        <p:nvSpPr>
          <p:cNvPr id="30" name="TextBox 30"/>
          <p:cNvSpPr txBox="1"/>
          <p:nvPr/>
        </p:nvSpPr>
        <p:spPr>
          <a:xfrm>
            <a:off x="3983038" y="8887257"/>
            <a:ext cx="1872677" cy="346730"/>
          </a:xfrm>
          <a:prstGeom prst="rect">
            <a:avLst/>
          </a:prstGeom>
        </p:spPr>
        <p:txBody>
          <a:bodyPr lIns="0" tIns="0" rIns="0" bIns="0" rtlCol="0" anchor="t">
            <a:spAutoFit/>
          </a:bodyPr>
          <a:lstStyle/>
          <a:p>
            <a:pPr marL="0" lvl="0" indent="0" algn="r">
              <a:lnSpc>
                <a:spcPts val="2359"/>
              </a:lnSpc>
              <a:spcBef>
                <a:spcPct val="0"/>
              </a:spcBef>
            </a:pPr>
            <a:r>
              <a:rPr lang="en-US" sz="1685">
                <a:solidFill>
                  <a:srgbClr val="283139"/>
                </a:solidFill>
                <a:latin typeface="Mont"/>
                <a:ea typeface="Mont"/>
                <a:cs typeface="Mont"/>
                <a:sym typeface="Mont"/>
              </a:rPr>
              <a:t>TEAMS</a:t>
            </a:r>
          </a:p>
        </p:txBody>
      </p:sp>
      <p:sp>
        <p:nvSpPr>
          <p:cNvPr id="31" name="TextBox 31"/>
          <p:cNvSpPr txBox="1"/>
          <p:nvPr/>
        </p:nvSpPr>
        <p:spPr>
          <a:xfrm>
            <a:off x="3482702" y="3961526"/>
            <a:ext cx="2387308" cy="1501321"/>
          </a:xfrm>
          <a:prstGeom prst="rect">
            <a:avLst/>
          </a:prstGeom>
        </p:spPr>
        <p:txBody>
          <a:bodyPr lIns="0" tIns="0" rIns="0" bIns="0" rtlCol="0" anchor="t">
            <a:spAutoFit/>
          </a:bodyPr>
          <a:lstStyle/>
          <a:p>
            <a:pPr marL="0" lvl="0" indent="0" algn="r">
              <a:lnSpc>
                <a:spcPts val="12225"/>
              </a:lnSpc>
              <a:spcBef>
                <a:spcPct val="0"/>
              </a:spcBef>
            </a:pPr>
            <a:r>
              <a:rPr lang="en-US" sz="8732" b="1">
                <a:solidFill>
                  <a:srgbClr val="EF8921"/>
                </a:solidFill>
                <a:latin typeface="Barlow Condensed Bold"/>
                <a:ea typeface="Barlow Condensed Bold"/>
                <a:cs typeface="Barlow Condensed Bold"/>
                <a:sym typeface="Barlow Condensed Bold"/>
              </a:rPr>
              <a:t>3,065</a:t>
            </a:r>
          </a:p>
        </p:txBody>
      </p:sp>
      <p:sp>
        <p:nvSpPr>
          <p:cNvPr id="32" name="TextBox 32"/>
          <p:cNvSpPr txBox="1"/>
          <p:nvPr/>
        </p:nvSpPr>
        <p:spPr>
          <a:xfrm>
            <a:off x="3007386" y="5247803"/>
            <a:ext cx="2862624" cy="346729"/>
          </a:xfrm>
          <a:prstGeom prst="rect">
            <a:avLst/>
          </a:prstGeom>
        </p:spPr>
        <p:txBody>
          <a:bodyPr lIns="0" tIns="0" rIns="0" bIns="0" rtlCol="0" anchor="t">
            <a:spAutoFit/>
          </a:bodyPr>
          <a:lstStyle/>
          <a:p>
            <a:pPr marL="0" lvl="0" indent="0" algn="r">
              <a:lnSpc>
                <a:spcPts val="2359"/>
              </a:lnSpc>
              <a:spcBef>
                <a:spcPct val="0"/>
              </a:spcBef>
            </a:pPr>
            <a:r>
              <a:rPr lang="en-US" sz="1685">
                <a:solidFill>
                  <a:srgbClr val="283139"/>
                </a:solidFill>
                <a:latin typeface="Mont"/>
                <a:ea typeface="Mont"/>
                <a:cs typeface="Mont"/>
                <a:sym typeface="Mont"/>
              </a:rPr>
              <a:t>STUDENTS &amp; MENTORS</a:t>
            </a:r>
          </a:p>
        </p:txBody>
      </p:sp>
      <p:sp>
        <p:nvSpPr>
          <p:cNvPr id="33" name="TextBox 33"/>
          <p:cNvSpPr txBox="1"/>
          <p:nvPr/>
        </p:nvSpPr>
        <p:spPr>
          <a:xfrm rot="5400000">
            <a:off x="3394747" y="5483324"/>
            <a:ext cx="6746447" cy="1014871"/>
          </a:xfrm>
          <a:prstGeom prst="rect">
            <a:avLst/>
          </a:prstGeom>
        </p:spPr>
        <p:txBody>
          <a:bodyPr lIns="0" tIns="0" rIns="0" bIns="0" rtlCol="0" anchor="t">
            <a:spAutoFit/>
          </a:bodyPr>
          <a:lstStyle/>
          <a:p>
            <a:pPr marL="0" lvl="0" indent="0" algn="l">
              <a:lnSpc>
                <a:spcPts val="8296"/>
              </a:lnSpc>
            </a:pPr>
            <a:r>
              <a:rPr lang="en-US" sz="5926" b="1">
                <a:solidFill>
                  <a:srgbClr val="1B4175"/>
                </a:solidFill>
                <a:latin typeface="Barlow Condensed Bold"/>
                <a:ea typeface="Barlow Condensed Bold"/>
                <a:cs typeface="Barlow Condensed Bold"/>
                <a:sym typeface="Barlow Condensed Bold"/>
              </a:rPr>
              <a:t>30 REGIONAL QUALIFIERS</a:t>
            </a:r>
          </a:p>
        </p:txBody>
      </p:sp>
      <p:sp>
        <p:nvSpPr>
          <p:cNvPr id="34" name="TextBox 34"/>
          <p:cNvSpPr txBox="1"/>
          <p:nvPr/>
        </p:nvSpPr>
        <p:spPr>
          <a:xfrm>
            <a:off x="12318830" y="5742849"/>
            <a:ext cx="1636565" cy="1504064"/>
          </a:xfrm>
          <a:prstGeom prst="rect">
            <a:avLst/>
          </a:prstGeom>
        </p:spPr>
        <p:txBody>
          <a:bodyPr lIns="0" tIns="0" rIns="0" bIns="0" rtlCol="0" anchor="t">
            <a:spAutoFit/>
          </a:bodyPr>
          <a:lstStyle/>
          <a:p>
            <a:pPr marL="0" lvl="0" indent="0" algn="l">
              <a:lnSpc>
                <a:spcPts val="12251"/>
              </a:lnSpc>
              <a:spcBef>
                <a:spcPct val="0"/>
              </a:spcBef>
            </a:pPr>
            <a:r>
              <a:rPr lang="en-US" sz="8750" b="1">
                <a:solidFill>
                  <a:srgbClr val="EF8921"/>
                </a:solidFill>
                <a:latin typeface="Barlow Condensed Bold"/>
                <a:ea typeface="Barlow Condensed Bold"/>
                <a:cs typeface="Barlow Condensed Bold"/>
                <a:sym typeface="Barlow Condensed Bold"/>
              </a:rPr>
              <a:t>156</a:t>
            </a:r>
          </a:p>
        </p:txBody>
      </p:sp>
      <p:sp>
        <p:nvSpPr>
          <p:cNvPr id="35" name="TextBox 35"/>
          <p:cNvSpPr txBox="1"/>
          <p:nvPr/>
        </p:nvSpPr>
        <p:spPr>
          <a:xfrm>
            <a:off x="12367123" y="7044535"/>
            <a:ext cx="1636565" cy="347249"/>
          </a:xfrm>
          <a:prstGeom prst="rect">
            <a:avLst/>
          </a:prstGeom>
        </p:spPr>
        <p:txBody>
          <a:bodyPr lIns="0" tIns="0" rIns="0" bIns="0" rtlCol="0" anchor="t">
            <a:spAutoFit/>
          </a:bodyPr>
          <a:lstStyle/>
          <a:p>
            <a:pPr marL="0" lvl="0" indent="0" algn="l">
              <a:lnSpc>
                <a:spcPts val="2364"/>
              </a:lnSpc>
              <a:spcBef>
                <a:spcPct val="0"/>
              </a:spcBef>
            </a:pPr>
            <a:r>
              <a:rPr lang="en-US" sz="1688">
                <a:solidFill>
                  <a:srgbClr val="283139"/>
                </a:solidFill>
                <a:latin typeface="Mont"/>
                <a:ea typeface="Mont"/>
                <a:cs typeface="Mont"/>
                <a:sym typeface="Mont"/>
              </a:rPr>
              <a:t>VOLUNTEERS</a:t>
            </a:r>
          </a:p>
        </p:txBody>
      </p:sp>
      <p:sp>
        <p:nvSpPr>
          <p:cNvPr id="36" name="TextBox 36"/>
          <p:cNvSpPr txBox="1"/>
          <p:nvPr/>
        </p:nvSpPr>
        <p:spPr>
          <a:xfrm>
            <a:off x="12301313" y="3324308"/>
            <a:ext cx="1876541" cy="347249"/>
          </a:xfrm>
          <a:prstGeom prst="rect">
            <a:avLst/>
          </a:prstGeom>
        </p:spPr>
        <p:txBody>
          <a:bodyPr lIns="0" tIns="0" rIns="0" bIns="0" rtlCol="0" anchor="t">
            <a:spAutoFit/>
          </a:bodyPr>
          <a:lstStyle/>
          <a:p>
            <a:pPr marL="0" lvl="0" indent="0" algn="l">
              <a:lnSpc>
                <a:spcPts val="2364"/>
              </a:lnSpc>
              <a:spcBef>
                <a:spcPct val="0"/>
              </a:spcBef>
            </a:pPr>
            <a:r>
              <a:rPr lang="en-US" sz="1688">
                <a:solidFill>
                  <a:srgbClr val="283139"/>
                </a:solidFill>
                <a:latin typeface="Mont"/>
                <a:ea typeface="Mont"/>
                <a:cs typeface="Mont"/>
                <a:sym typeface="Mont"/>
              </a:rPr>
              <a:t>COUNTRIES</a:t>
            </a:r>
          </a:p>
        </p:txBody>
      </p:sp>
      <p:sp>
        <p:nvSpPr>
          <p:cNvPr id="37" name="TextBox 37"/>
          <p:cNvSpPr txBox="1"/>
          <p:nvPr/>
        </p:nvSpPr>
        <p:spPr>
          <a:xfrm>
            <a:off x="12301313" y="2069359"/>
            <a:ext cx="1477258" cy="1504064"/>
          </a:xfrm>
          <a:prstGeom prst="rect">
            <a:avLst/>
          </a:prstGeom>
        </p:spPr>
        <p:txBody>
          <a:bodyPr lIns="0" tIns="0" rIns="0" bIns="0" rtlCol="0" anchor="t">
            <a:spAutoFit/>
          </a:bodyPr>
          <a:lstStyle/>
          <a:p>
            <a:pPr marL="0" lvl="0" indent="0" algn="l">
              <a:lnSpc>
                <a:spcPts val="12251"/>
              </a:lnSpc>
              <a:spcBef>
                <a:spcPct val="0"/>
              </a:spcBef>
            </a:pPr>
            <a:r>
              <a:rPr lang="en-US" sz="8750" b="1">
                <a:solidFill>
                  <a:srgbClr val="EF8921"/>
                </a:solidFill>
                <a:latin typeface="Barlow Condensed Bold"/>
                <a:ea typeface="Barlow Condensed Bold"/>
                <a:cs typeface="Barlow Condensed Bold"/>
                <a:sym typeface="Barlow Condensed Bold"/>
              </a:rPr>
              <a:t>17</a:t>
            </a:r>
          </a:p>
        </p:txBody>
      </p:sp>
      <p:sp>
        <p:nvSpPr>
          <p:cNvPr id="38" name="TextBox 38"/>
          <p:cNvSpPr txBox="1"/>
          <p:nvPr/>
        </p:nvSpPr>
        <p:spPr>
          <a:xfrm>
            <a:off x="12391756" y="8911051"/>
            <a:ext cx="1490712" cy="347249"/>
          </a:xfrm>
          <a:prstGeom prst="rect">
            <a:avLst/>
          </a:prstGeom>
        </p:spPr>
        <p:txBody>
          <a:bodyPr lIns="0" tIns="0" rIns="0" bIns="0" rtlCol="0" anchor="t">
            <a:spAutoFit/>
          </a:bodyPr>
          <a:lstStyle/>
          <a:p>
            <a:pPr marL="0" lvl="0" indent="0" algn="l">
              <a:lnSpc>
                <a:spcPts val="2364"/>
              </a:lnSpc>
              <a:spcBef>
                <a:spcPct val="0"/>
              </a:spcBef>
            </a:pPr>
            <a:r>
              <a:rPr lang="en-US" sz="1688">
                <a:solidFill>
                  <a:srgbClr val="283139"/>
                </a:solidFill>
                <a:latin typeface="Mont"/>
                <a:ea typeface="Mont"/>
                <a:cs typeface="Mont"/>
                <a:sym typeface="Mont"/>
              </a:rPr>
              <a:t>TEAMS</a:t>
            </a:r>
          </a:p>
        </p:txBody>
      </p:sp>
      <p:sp>
        <p:nvSpPr>
          <p:cNvPr id="39" name="TextBox 39"/>
          <p:cNvSpPr txBox="1"/>
          <p:nvPr/>
        </p:nvSpPr>
        <p:spPr>
          <a:xfrm>
            <a:off x="12318830" y="3965429"/>
            <a:ext cx="1876541" cy="1504064"/>
          </a:xfrm>
          <a:prstGeom prst="rect">
            <a:avLst/>
          </a:prstGeom>
        </p:spPr>
        <p:txBody>
          <a:bodyPr lIns="0" tIns="0" rIns="0" bIns="0" rtlCol="0" anchor="t">
            <a:spAutoFit/>
          </a:bodyPr>
          <a:lstStyle/>
          <a:p>
            <a:pPr marL="0" lvl="0" indent="0" algn="l">
              <a:lnSpc>
                <a:spcPts val="12251"/>
              </a:lnSpc>
              <a:spcBef>
                <a:spcPct val="0"/>
              </a:spcBef>
            </a:pPr>
            <a:r>
              <a:rPr lang="en-US" sz="8750" b="1">
                <a:solidFill>
                  <a:srgbClr val="EF8921"/>
                </a:solidFill>
                <a:latin typeface="Barlow Condensed Bold"/>
                <a:ea typeface="Barlow Condensed Bold"/>
                <a:cs typeface="Barlow Condensed Bold"/>
                <a:sym typeface="Barlow Condensed Bold"/>
              </a:rPr>
              <a:t>662</a:t>
            </a:r>
          </a:p>
        </p:txBody>
      </p:sp>
      <p:sp>
        <p:nvSpPr>
          <p:cNvPr id="40" name="TextBox 40"/>
          <p:cNvSpPr txBox="1"/>
          <p:nvPr/>
        </p:nvSpPr>
        <p:spPr>
          <a:xfrm>
            <a:off x="12301313" y="5254203"/>
            <a:ext cx="2979301" cy="347249"/>
          </a:xfrm>
          <a:prstGeom prst="rect">
            <a:avLst/>
          </a:prstGeom>
        </p:spPr>
        <p:txBody>
          <a:bodyPr lIns="0" tIns="0" rIns="0" bIns="0" rtlCol="0" anchor="t">
            <a:spAutoFit/>
          </a:bodyPr>
          <a:lstStyle/>
          <a:p>
            <a:pPr marL="0" lvl="0" indent="0" algn="l">
              <a:lnSpc>
                <a:spcPts val="2364"/>
              </a:lnSpc>
              <a:spcBef>
                <a:spcPct val="0"/>
              </a:spcBef>
            </a:pPr>
            <a:r>
              <a:rPr lang="en-US" sz="1688">
                <a:solidFill>
                  <a:srgbClr val="283139"/>
                </a:solidFill>
                <a:latin typeface="Mont"/>
                <a:ea typeface="Mont"/>
                <a:cs typeface="Mont"/>
                <a:sym typeface="Mont"/>
              </a:rPr>
              <a:t>STUDENTS &amp; MENTORS</a:t>
            </a:r>
          </a:p>
        </p:txBody>
      </p:sp>
      <p:sp>
        <p:nvSpPr>
          <p:cNvPr id="41" name="TextBox 41"/>
          <p:cNvSpPr txBox="1"/>
          <p:nvPr/>
        </p:nvSpPr>
        <p:spPr>
          <a:xfrm rot="-5400000">
            <a:off x="8131174" y="5447104"/>
            <a:ext cx="6449152" cy="790017"/>
          </a:xfrm>
          <a:prstGeom prst="rect">
            <a:avLst/>
          </a:prstGeom>
        </p:spPr>
        <p:txBody>
          <a:bodyPr lIns="0" tIns="0" rIns="0" bIns="0" rtlCol="0" anchor="t">
            <a:spAutoFit/>
          </a:bodyPr>
          <a:lstStyle/>
          <a:p>
            <a:pPr marL="0" lvl="0" indent="0" algn="l">
              <a:lnSpc>
                <a:spcPts val="5925"/>
              </a:lnSpc>
            </a:pPr>
            <a:r>
              <a:rPr lang="en-US" sz="5925" b="1">
                <a:solidFill>
                  <a:srgbClr val="1B4175"/>
                </a:solidFill>
                <a:latin typeface="Barlow Condensed Bold"/>
                <a:ea typeface="Barlow Condensed Bold"/>
                <a:cs typeface="Barlow Condensed Bold"/>
                <a:sym typeface="Barlow Condensed Bold"/>
              </a:rPr>
              <a:t>1 WORLD CHAMPIONSHIP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F2FF"/>
        </a:solidFill>
        <a:effectLst/>
      </p:bgPr>
    </p:bg>
    <p:spTree>
      <p:nvGrpSpPr>
        <p:cNvPr id="1" name=""/>
        <p:cNvGrpSpPr/>
        <p:nvPr/>
      </p:nvGrpSpPr>
      <p:grpSpPr>
        <a:xfrm>
          <a:off x="0" y="0"/>
          <a:ext cx="0" cy="0"/>
          <a:chOff x="0" y="0"/>
          <a:chExt cx="0" cy="0"/>
        </a:xfrm>
      </p:grpSpPr>
      <p:sp>
        <p:nvSpPr>
          <p:cNvPr id="2" name="Freeform 2"/>
          <p:cNvSpPr/>
          <p:nvPr/>
        </p:nvSpPr>
        <p:spPr>
          <a:xfrm>
            <a:off x="15998005" y="364742"/>
            <a:ext cx="1712678" cy="890593"/>
          </a:xfrm>
          <a:custGeom>
            <a:avLst/>
            <a:gdLst/>
            <a:ahLst/>
            <a:cxnLst/>
            <a:rect l="l" t="t" r="r" b="b"/>
            <a:pathLst>
              <a:path w="1712678" h="890593">
                <a:moveTo>
                  <a:pt x="0" y="0"/>
                </a:moveTo>
                <a:lnTo>
                  <a:pt x="1712678" y="0"/>
                </a:lnTo>
                <a:lnTo>
                  <a:pt x="1712678" y="890592"/>
                </a:lnTo>
                <a:lnTo>
                  <a:pt x="0" y="89059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4480024" y="4508599"/>
            <a:ext cx="10287000" cy="1269802"/>
          </a:xfrm>
          <a:custGeom>
            <a:avLst/>
            <a:gdLst/>
            <a:ahLst/>
            <a:cxnLst/>
            <a:rect l="l" t="t" r="r" b="b"/>
            <a:pathLst>
              <a:path w="10287000" h="1269802">
                <a:moveTo>
                  <a:pt x="0" y="0"/>
                </a:moveTo>
                <a:lnTo>
                  <a:pt x="10287000" y="0"/>
                </a:lnTo>
                <a:lnTo>
                  <a:pt x="10287000" y="1269802"/>
                </a:lnTo>
                <a:lnTo>
                  <a:pt x="0" y="1269802"/>
                </a:lnTo>
                <a:lnTo>
                  <a:pt x="0" y="0"/>
                </a:lnTo>
                <a:close/>
              </a:path>
            </a:pathLst>
          </a:custGeom>
          <a:blipFill>
            <a:blip r:embed="rId3"/>
            <a:stretch>
              <a:fillRect/>
            </a:stretch>
          </a:blipFill>
        </p:spPr>
        <p:txBody>
          <a:bodyPr/>
          <a:lstStyle/>
          <a:p>
            <a:endParaRPr lang="en-US"/>
          </a:p>
        </p:txBody>
      </p:sp>
      <p:sp>
        <p:nvSpPr>
          <p:cNvPr id="4" name="AutoShape 4"/>
          <p:cNvSpPr/>
          <p:nvPr/>
        </p:nvSpPr>
        <p:spPr>
          <a:xfrm flipH="1">
            <a:off x="1690350" y="1883165"/>
            <a:ext cx="17121453" cy="0"/>
          </a:xfrm>
          <a:prstGeom prst="line">
            <a:avLst/>
          </a:prstGeom>
          <a:ln w="9525" cap="flat">
            <a:solidFill>
              <a:srgbClr val="1DAFDE"/>
            </a:solidFill>
            <a:prstDash val="solid"/>
            <a:headEnd type="none" w="sm" len="sm"/>
            <a:tailEnd type="none" w="sm" len="sm"/>
          </a:ln>
        </p:spPr>
        <p:txBody>
          <a:bodyPr/>
          <a:lstStyle/>
          <a:p>
            <a:endParaRPr lang="en-US"/>
          </a:p>
        </p:txBody>
      </p:sp>
      <p:sp>
        <p:nvSpPr>
          <p:cNvPr id="5" name="TextBox 5"/>
          <p:cNvSpPr txBox="1"/>
          <p:nvPr/>
        </p:nvSpPr>
        <p:spPr>
          <a:xfrm>
            <a:off x="1682185" y="822121"/>
            <a:ext cx="14873884" cy="1487587"/>
          </a:xfrm>
          <a:prstGeom prst="rect">
            <a:avLst/>
          </a:prstGeom>
        </p:spPr>
        <p:txBody>
          <a:bodyPr wrap="square" lIns="0" tIns="0" rIns="0" bIns="0" rtlCol="0" anchor="t">
            <a:spAutoFit/>
          </a:bodyPr>
          <a:lstStyle/>
          <a:p>
            <a:pPr>
              <a:lnSpc>
                <a:spcPts val="5800"/>
              </a:lnSpc>
            </a:pPr>
            <a:r>
              <a:rPr lang="en-US" sz="5800" b="1">
                <a:solidFill>
                  <a:srgbClr val="1B4175"/>
                </a:solidFill>
                <a:latin typeface="Montserrat Heavy"/>
                <a:ea typeface="Montserrat Heavy"/>
                <a:cs typeface="Montserrat Heavy"/>
                <a:sym typeface="Montserrat Heavy"/>
              </a:rPr>
              <a:t>TEAM PARTICIPATION (2001–2024)</a:t>
            </a:r>
            <a:endParaRPr lang="en-US">
              <a:sym typeface="Montserrat Heavy"/>
            </a:endParaRPr>
          </a:p>
          <a:p>
            <a:pPr>
              <a:lnSpc>
                <a:spcPts val="5800"/>
              </a:lnSpc>
            </a:pPr>
            <a:endParaRPr lang="en-US" sz="5800" b="1">
              <a:solidFill>
                <a:srgbClr val="1B4175"/>
              </a:solidFill>
              <a:latin typeface="Montserrat Heavy"/>
              <a:ea typeface="Montserrat Heavy"/>
              <a:cs typeface="Montserrat Heavy"/>
            </a:endParaRPr>
          </a:p>
        </p:txBody>
      </p:sp>
      <p:sp>
        <p:nvSpPr>
          <p:cNvPr id="6" name="Freeform 6"/>
          <p:cNvSpPr/>
          <p:nvPr/>
        </p:nvSpPr>
        <p:spPr>
          <a:xfrm>
            <a:off x="2876938" y="2167383"/>
            <a:ext cx="13423778" cy="8086079"/>
          </a:xfrm>
          <a:custGeom>
            <a:avLst/>
            <a:gdLst/>
            <a:ahLst/>
            <a:cxnLst/>
            <a:rect l="l" t="t" r="r" b="b"/>
            <a:pathLst>
              <a:path w="13423778" h="8086079">
                <a:moveTo>
                  <a:pt x="0" y="0"/>
                </a:moveTo>
                <a:lnTo>
                  <a:pt x="13423778" y="0"/>
                </a:lnTo>
                <a:lnTo>
                  <a:pt x="13423778" y="8086079"/>
                </a:lnTo>
                <a:lnTo>
                  <a:pt x="0" y="8086079"/>
                </a:lnTo>
                <a:lnTo>
                  <a:pt x="0" y="0"/>
                </a:lnTo>
                <a:close/>
              </a:path>
            </a:pathLst>
          </a:custGeom>
          <a:blipFill>
            <a:blip r:embed="rId4"/>
            <a:stretch>
              <a:fillRect l="-5219" t="-11279" r="-2689" b="-3217"/>
            </a:stretch>
          </a:blipFill>
        </p:spPr>
        <p:txBody>
          <a:bodyPr/>
          <a:lstStyle/>
          <a:p>
            <a:endParaRPr lang="en-US"/>
          </a:p>
        </p:txBody>
      </p:sp>
      <p:grpSp>
        <p:nvGrpSpPr>
          <p:cNvPr id="7" name="Group 7"/>
          <p:cNvGrpSpPr/>
          <p:nvPr/>
        </p:nvGrpSpPr>
        <p:grpSpPr>
          <a:xfrm>
            <a:off x="2265937" y="9808269"/>
            <a:ext cx="1222002" cy="705365"/>
            <a:chOff x="0" y="0"/>
            <a:chExt cx="293685" cy="169521"/>
          </a:xfrm>
        </p:grpSpPr>
        <p:sp>
          <p:nvSpPr>
            <p:cNvPr id="8" name="Freeform 8"/>
            <p:cNvSpPr/>
            <p:nvPr/>
          </p:nvSpPr>
          <p:spPr>
            <a:xfrm>
              <a:off x="0" y="0"/>
              <a:ext cx="293685" cy="169521"/>
            </a:xfrm>
            <a:custGeom>
              <a:avLst/>
              <a:gdLst/>
              <a:ahLst/>
              <a:cxnLst/>
              <a:rect l="l" t="t" r="r" b="b"/>
              <a:pathLst>
                <a:path w="293685" h="169521">
                  <a:moveTo>
                    <a:pt x="0" y="0"/>
                  </a:moveTo>
                  <a:lnTo>
                    <a:pt x="293685" y="0"/>
                  </a:lnTo>
                  <a:lnTo>
                    <a:pt x="293685" y="169521"/>
                  </a:lnTo>
                  <a:lnTo>
                    <a:pt x="0" y="169521"/>
                  </a:lnTo>
                  <a:close/>
                </a:path>
              </a:pathLst>
            </a:custGeom>
            <a:solidFill>
              <a:srgbClr val="CBF2FF"/>
            </a:solidFill>
          </p:spPr>
          <p:txBody>
            <a:bodyPr/>
            <a:lstStyle/>
            <a:p>
              <a:endParaRPr lang="en-US"/>
            </a:p>
          </p:txBody>
        </p:sp>
        <p:sp>
          <p:nvSpPr>
            <p:cNvPr id="9" name="TextBox 9"/>
            <p:cNvSpPr txBox="1"/>
            <p:nvPr/>
          </p:nvSpPr>
          <p:spPr>
            <a:xfrm>
              <a:off x="0" y="-47625"/>
              <a:ext cx="293685" cy="217146"/>
            </a:xfrm>
            <a:prstGeom prst="rect">
              <a:avLst/>
            </a:prstGeom>
          </p:spPr>
          <p:txBody>
            <a:bodyPr lIns="55671" tIns="55671" rIns="55671" bIns="55671" rtlCol="0" anchor="ctr"/>
            <a:lstStyle/>
            <a:p>
              <a:pPr algn="ctr">
                <a:lnSpc>
                  <a:spcPts val="2606"/>
                </a:lnSpc>
              </a:pPr>
              <a:endParaRPr/>
            </a:p>
          </p:txBody>
        </p:sp>
      </p:grpSp>
      <p:grpSp>
        <p:nvGrpSpPr>
          <p:cNvPr id="10" name="Group 10"/>
          <p:cNvGrpSpPr/>
          <p:nvPr/>
        </p:nvGrpSpPr>
        <p:grpSpPr>
          <a:xfrm>
            <a:off x="15335685" y="9638952"/>
            <a:ext cx="1222002" cy="705365"/>
            <a:chOff x="0" y="0"/>
            <a:chExt cx="293685" cy="169521"/>
          </a:xfrm>
        </p:grpSpPr>
        <p:sp>
          <p:nvSpPr>
            <p:cNvPr id="11" name="Freeform 11"/>
            <p:cNvSpPr/>
            <p:nvPr/>
          </p:nvSpPr>
          <p:spPr>
            <a:xfrm>
              <a:off x="0" y="0"/>
              <a:ext cx="293685" cy="169521"/>
            </a:xfrm>
            <a:custGeom>
              <a:avLst/>
              <a:gdLst/>
              <a:ahLst/>
              <a:cxnLst/>
              <a:rect l="l" t="t" r="r" b="b"/>
              <a:pathLst>
                <a:path w="293685" h="169521">
                  <a:moveTo>
                    <a:pt x="0" y="0"/>
                  </a:moveTo>
                  <a:lnTo>
                    <a:pt x="293685" y="0"/>
                  </a:lnTo>
                  <a:lnTo>
                    <a:pt x="293685" y="169521"/>
                  </a:lnTo>
                  <a:lnTo>
                    <a:pt x="0" y="169521"/>
                  </a:lnTo>
                  <a:close/>
                </a:path>
              </a:pathLst>
            </a:custGeom>
            <a:solidFill>
              <a:srgbClr val="CBF2FF"/>
            </a:solidFill>
          </p:spPr>
          <p:txBody>
            <a:bodyPr/>
            <a:lstStyle/>
            <a:p>
              <a:endParaRPr lang="en-US"/>
            </a:p>
          </p:txBody>
        </p:sp>
        <p:sp>
          <p:nvSpPr>
            <p:cNvPr id="12" name="TextBox 12"/>
            <p:cNvSpPr txBox="1"/>
            <p:nvPr/>
          </p:nvSpPr>
          <p:spPr>
            <a:xfrm>
              <a:off x="0" y="-47625"/>
              <a:ext cx="293685" cy="217146"/>
            </a:xfrm>
            <a:prstGeom prst="rect">
              <a:avLst/>
            </a:prstGeom>
          </p:spPr>
          <p:txBody>
            <a:bodyPr lIns="55671" tIns="55671" rIns="55671" bIns="55671" rtlCol="0" anchor="ctr"/>
            <a:lstStyle/>
            <a:p>
              <a:pPr algn="ctr">
                <a:lnSpc>
                  <a:spcPts val="2606"/>
                </a:lnSpc>
              </a:pPr>
              <a:endParaRPr/>
            </a:p>
          </p:txBody>
        </p:sp>
      </p:grpSp>
      <p:sp>
        <p:nvSpPr>
          <p:cNvPr id="13" name="TextBox 13"/>
          <p:cNvSpPr txBox="1"/>
          <p:nvPr/>
        </p:nvSpPr>
        <p:spPr>
          <a:xfrm>
            <a:off x="10984277" y="9437927"/>
            <a:ext cx="6726407" cy="372745"/>
          </a:xfrm>
          <a:prstGeom prst="rect">
            <a:avLst/>
          </a:prstGeom>
        </p:spPr>
        <p:txBody>
          <a:bodyPr lIns="0" tIns="0" rIns="0" bIns="0" rtlCol="0" anchor="t">
            <a:spAutoFit/>
          </a:bodyPr>
          <a:lstStyle/>
          <a:p>
            <a:pPr algn="r">
              <a:lnSpc>
                <a:spcPts val="3079"/>
              </a:lnSpc>
            </a:pPr>
            <a:r>
              <a:rPr lang="en-US" sz="2199" b="1">
                <a:solidFill>
                  <a:srgbClr val="1B4175"/>
                </a:solidFill>
                <a:latin typeface="Montserrat Ultra-Bold"/>
                <a:ea typeface="Montserrat Ultra-Bold"/>
                <a:cs typeface="Montserrat Ultra-Bold"/>
                <a:sym typeface="Montserrat Ultra-Bold"/>
              </a:rPr>
              <a:t>materovcompetition.org</a:t>
            </a:r>
          </a:p>
        </p:txBody>
      </p:sp>
    </p:spTree>
    <p:extLst>
      <p:ext uri="{BB962C8B-B14F-4D97-AF65-F5344CB8AC3E}">
        <p14:creationId xmlns:p14="http://schemas.microsoft.com/office/powerpoint/2010/main" val="130474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2269</Words>
  <Application>Microsoft Macintosh PowerPoint</Application>
  <PresentationFormat>Custom</PresentationFormat>
  <Paragraphs>349</Paragraphs>
  <Slides>31</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Barlow Condensed Bold</vt:lpstr>
      <vt:lpstr>Mont</vt:lpstr>
      <vt:lpstr>Montserrat Ultra-Bold</vt:lpstr>
      <vt:lpstr>Calibri</vt:lpstr>
      <vt:lpstr>Wingdings</vt:lpstr>
      <vt:lpstr>Montserrat Italics</vt:lpstr>
      <vt:lpstr>Arial</vt:lpstr>
      <vt:lpstr>Montserrat Bold</vt:lpstr>
      <vt:lpstr>Cooper BT Bold</vt:lpstr>
      <vt:lpstr>Montserrat</vt:lpstr>
      <vt:lpstr>Montserrat Medium</vt:lpstr>
      <vt:lpstr>Montserrat Ultra-Bold Italics</vt:lpstr>
      <vt:lpstr>Montserrat Heavy</vt:lpstr>
      <vt:lpstr>Londrina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MATE ROV Competition Presentation - Jill Zande</dc:title>
  <cp:lastModifiedBy>Sarah Epley</cp:lastModifiedBy>
  <cp:revision>6</cp:revision>
  <dcterms:created xsi:type="dcterms:W3CDTF">2006-08-16T00:00:00Z</dcterms:created>
  <dcterms:modified xsi:type="dcterms:W3CDTF">2025-03-19T17:34:06Z</dcterms:modified>
  <dc:identifier>DAGUPQLc75E</dc:identifier>
</cp:coreProperties>
</file>