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36"/>
  </p:notesMasterIdLst>
  <p:sldIdLst>
    <p:sldId id="256" r:id="rId3"/>
    <p:sldId id="257" r:id="rId4"/>
    <p:sldId id="285" r:id="rId5"/>
    <p:sldId id="258" r:id="rId6"/>
    <p:sldId id="259" r:id="rId7"/>
    <p:sldId id="260" r:id="rId8"/>
    <p:sldId id="261" r:id="rId9"/>
    <p:sldId id="262" r:id="rId10"/>
    <p:sldId id="263" r:id="rId11"/>
    <p:sldId id="288" r:id="rId12"/>
    <p:sldId id="286" r:id="rId13"/>
    <p:sldId id="264" r:id="rId14"/>
    <p:sldId id="265" r:id="rId15"/>
    <p:sldId id="266" r:id="rId16"/>
    <p:sldId id="267" r:id="rId17"/>
    <p:sldId id="301" r:id="rId18"/>
    <p:sldId id="268" r:id="rId19"/>
    <p:sldId id="269" r:id="rId20"/>
    <p:sldId id="270" r:id="rId21"/>
    <p:sldId id="271" r:id="rId22"/>
    <p:sldId id="272" r:id="rId23"/>
    <p:sldId id="273" r:id="rId24"/>
    <p:sldId id="287" r:id="rId25"/>
    <p:sldId id="274" r:id="rId26"/>
    <p:sldId id="275" r:id="rId27"/>
    <p:sldId id="276" r:id="rId28"/>
    <p:sldId id="277" r:id="rId29"/>
    <p:sldId id="278" r:id="rId30"/>
    <p:sldId id="279" r:id="rId31"/>
    <p:sldId id="280" r:id="rId32"/>
    <p:sldId id="281" r:id="rId33"/>
    <p:sldId id="283" r:id="rId34"/>
    <p:sldId id="284" r:id="rId35"/>
  </p:sldIdLst>
  <p:sldSz cx="9144000" cy="6858000" type="screen4x3"/>
  <p:notesSz cx="7315200" cy="9601200"/>
  <p:embeddedFontLst>
    <p:embeddedFont>
      <p:font typeface="Constantia" panose="02030602050306030303" pitchFamily="18"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1" roundtripDataSignature="AMtx7mgqwhhS4Xoi8HVlrnHXRLtmHIAO/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52D7C7-5454-8662-D439-637FA81E4592}" name="Matt Gardner" initials="MG" userId="S::matt.gardner@mtsociety.org::066b2d2e-ac9b-4b88-93f8-8ebafd2b528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70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1810" y="2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3.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2.fntdata"/><Relationship Id="rId46" Type="http://schemas.microsoft.com/office/2018/10/relationships/authors" Target="authors.xml"/><Relationship Id="rId20" Type="http://schemas.openxmlformats.org/officeDocument/2006/relationships/slide" Target="slides/slide18.xml"/><Relationship Id="rId4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170238" cy="479425"/>
          </a:xfrm>
          <a:prstGeom prst="rect">
            <a:avLst/>
          </a:prstGeom>
          <a:noFill/>
          <a:ln>
            <a:noFill/>
          </a:ln>
        </p:spPr>
        <p:txBody>
          <a:bodyPr spcFirstLastPara="1" wrap="square" lIns="96650" tIns="48325" rIns="96650" bIns="48325" anchor="t"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143375" y="0"/>
            <a:ext cx="3170238" cy="479425"/>
          </a:xfrm>
          <a:prstGeom prst="rect">
            <a:avLst/>
          </a:prstGeom>
          <a:noFill/>
          <a:ln>
            <a:noFill/>
          </a:ln>
        </p:spPr>
        <p:txBody>
          <a:bodyPr spcFirstLastPara="1" wrap="square" lIns="96650" tIns="48325" rIns="96650" bIns="48325" anchor="t" anchorCtr="0">
            <a:noAutofit/>
          </a:bodyPr>
          <a:lstStyle>
            <a:lvl1pPr marR="0" lvl="0" algn="r"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120188"/>
            <a:ext cx="3170238" cy="479425"/>
          </a:xfrm>
          <a:prstGeom prst="rect">
            <a:avLst/>
          </a:prstGeom>
          <a:noFill/>
          <a:ln>
            <a:noFill/>
          </a:ln>
        </p:spPr>
        <p:txBody>
          <a:bodyPr spcFirstLastPara="1" wrap="square" lIns="96650" tIns="48325" rIns="96650" bIns="48325" anchor="b"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b="0" i="0" u="none" strike="noStrike" cap="none">
                <a:solidFill>
                  <a:schemeClr val="dk1"/>
                </a:solidFill>
                <a:latin typeface="Calibri"/>
                <a:ea typeface="Calibri"/>
                <a:cs typeface="Calibri"/>
                <a:sym typeface="Calibri"/>
              </a:r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1" name="Google Shape;161;p1: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62" name="Google Shape;162;p1:notes"/>
          <p:cNvSpPr txBox="1">
            <a:spLocks noGrp="1"/>
          </p:cNvSpPr>
          <p:nvPr>
            <p:ph type="sldNum" idx="12"/>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sz="1400">
                <a:solidFill>
                  <a:srgbClr val="000000"/>
                </a:solidFill>
                <a:latin typeface="Arial"/>
                <a:ea typeface="Arial"/>
                <a:cs typeface="Arial"/>
                <a:sym typeface="Arial"/>
              </a:rPr>
              <a:t>1</a:t>
            </a:fld>
            <a:endParaRPr sz="1400">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9" name="Google Shape;169;p2: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70" name="Google Shape;170;p2:notes"/>
          <p:cNvSpPr txBox="1">
            <a:spLocks noGrp="1"/>
          </p:cNvSpPr>
          <p:nvPr>
            <p:ph type="sldNum" idx="12"/>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sz="1400">
                <a:solidFill>
                  <a:srgbClr val="000000"/>
                </a:solidFill>
                <a:latin typeface="Arial"/>
                <a:ea typeface="Arial"/>
                <a:cs typeface="Arial"/>
                <a:sym typeface="Arial"/>
              </a:rPr>
              <a:t>2</a:t>
            </a:fld>
            <a:endParaRPr sz="1400">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C9D8EA16-37D7-B5C1-EAFB-474A3E5FF5A8}"/>
            </a:ext>
          </a:extLst>
        </p:cNvPr>
        <p:cNvGrpSpPr/>
        <p:nvPr/>
      </p:nvGrpSpPr>
      <p:grpSpPr>
        <a:xfrm>
          <a:off x="0" y="0"/>
          <a:ext cx="0" cy="0"/>
          <a:chOff x="0" y="0"/>
          <a:chExt cx="0" cy="0"/>
        </a:xfrm>
      </p:grpSpPr>
      <p:sp>
        <p:nvSpPr>
          <p:cNvPr id="168" name="Google Shape;168;p2:notes">
            <a:extLst>
              <a:ext uri="{FF2B5EF4-FFF2-40B4-BE49-F238E27FC236}">
                <a16:creationId xmlns:a16="http://schemas.microsoft.com/office/drawing/2014/main" id="{188517B0-4628-AC8E-4636-4B15C16CFB52}"/>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9" name="Google Shape;169;p2:notes">
            <a:extLst>
              <a:ext uri="{FF2B5EF4-FFF2-40B4-BE49-F238E27FC236}">
                <a16:creationId xmlns:a16="http://schemas.microsoft.com/office/drawing/2014/main" id="{6056D024-A35F-C7F0-6612-878E16D7F858}"/>
              </a:ext>
            </a:extLst>
          </p:cNvPr>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70" name="Google Shape;170;p2:notes">
            <a:extLst>
              <a:ext uri="{FF2B5EF4-FFF2-40B4-BE49-F238E27FC236}">
                <a16:creationId xmlns:a16="http://schemas.microsoft.com/office/drawing/2014/main" id="{638FEC7D-3621-528D-4264-E6C46EE03534}"/>
              </a:ext>
            </a:extLst>
          </p:cNvPr>
          <p:cNvSpPr txBox="1">
            <a:spLocks noGrp="1"/>
          </p:cNvSpPr>
          <p:nvPr>
            <p:ph type="sldNum" idx="12"/>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sz="1400">
                <a:solidFill>
                  <a:srgbClr val="000000"/>
                </a:solidFill>
                <a:latin typeface="Arial"/>
                <a:ea typeface="Arial"/>
                <a:cs typeface="Arial"/>
                <a:sym typeface="Arial"/>
              </a:rPr>
              <a:t>3</a:t>
            </a:fld>
            <a:endParaRPr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351704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4: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77" name="Google Shape;177;p4: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78" name="Google Shape;178;p4:notes"/>
          <p:cNvSpPr txBox="1">
            <a:spLocks noGrp="1"/>
          </p:cNvSpPr>
          <p:nvPr>
            <p:ph type="sldNum" idx="12"/>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5: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85" name="Google Shape;185;p5: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86" name="Google Shape;186;p5:notes"/>
          <p:cNvSpPr txBox="1">
            <a:spLocks noGrp="1"/>
          </p:cNvSpPr>
          <p:nvPr>
            <p:ph type="sldNum" idx="12"/>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6: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3" name="Google Shape;193;p6: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94" name="Google Shape;194;p6:notes"/>
          <p:cNvSpPr txBox="1">
            <a:spLocks noGrp="1"/>
          </p:cNvSpPr>
          <p:nvPr>
            <p:ph type="sldNum" idx="12"/>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7: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01" name="Google Shape;201;p7: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02" name="Google Shape;202;p7:notes"/>
          <p:cNvSpPr txBox="1">
            <a:spLocks noGrp="1"/>
          </p:cNvSpPr>
          <p:nvPr>
            <p:ph type="sldNum" idx="12"/>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10" name="Google Shape;210;p8: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11" name="Google Shape;211;p8:notes"/>
          <p:cNvSpPr txBox="1">
            <a:spLocks noGrp="1"/>
          </p:cNvSpPr>
          <p:nvPr>
            <p:ph type="sldNum" idx="12"/>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9: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19" name="Google Shape;219;p9: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20" name="Google Shape;220;p9:notes"/>
          <p:cNvSpPr txBox="1">
            <a:spLocks noGrp="1"/>
          </p:cNvSpPr>
          <p:nvPr>
            <p:ph type="sldNum" idx="12"/>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251311D4-D746-6C03-DB4D-1A28174BBCDC}"/>
            </a:ext>
          </a:extLst>
        </p:cNvPr>
        <p:cNvGrpSpPr/>
        <p:nvPr/>
      </p:nvGrpSpPr>
      <p:grpSpPr>
        <a:xfrm>
          <a:off x="0" y="0"/>
          <a:ext cx="0" cy="0"/>
          <a:chOff x="0" y="0"/>
          <a:chExt cx="0" cy="0"/>
        </a:xfrm>
      </p:grpSpPr>
      <p:sp>
        <p:nvSpPr>
          <p:cNvPr id="218" name="Google Shape;218;p9:notes">
            <a:extLst>
              <a:ext uri="{FF2B5EF4-FFF2-40B4-BE49-F238E27FC236}">
                <a16:creationId xmlns:a16="http://schemas.microsoft.com/office/drawing/2014/main" id="{684268AA-083B-8F6A-89BF-62A5D6A90E43}"/>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19" name="Google Shape;219;p9:notes">
            <a:extLst>
              <a:ext uri="{FF2B5EF4-FFF2-40B4-BE49-F238E27FC236}">
                <a16:creationId xmlns:a16="http://schemas.microsoft.com/office/drawing/2014/main" id="{6739DCE3-17FE-1173-0ACD-5DCFFFE41F85}"/>
              </a:ext>
            </a:extLst>
          </p:cNvPr>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20" name="Google Shape;220;p9:notes">
            <a:extLst>
              <a:ext uri="{FF2B5EF4-FFF2-40B4-BE49-F238E27FC236}">
                <a16:creationId xmlns:a16="http://schemas.microsoft.com/office/drawing/2014/main" id="{C8CC258A-7821-EB2A-1F63-DA96FEE908A9}"/>
              </a:ext>
            </a:extLst>
          </p:cNvPr>
          <p:cNvSpPr txBox="1">
            <a:spLocks noGrp="1"/>
          </p:cNvSpPr>
          <p:nvPr>
            <p:ph type="sldNum" idx="12"/>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1150939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D9D38978-8B01-274F-1A2A-2121A59DE857}"/>
            </a:ext>
          </a:extLst>
        </p:cNvPr>
        <p:cNvGrpSpPr/>
        <p:nvPr/>
      </p:nvGrpSpPr>
      <p:grpSpPr>
        <a:xfrm>
          <a:off x="0" y="0"/>
          <a:ext cx="0" cy="0"/>
          <a:chOff x="0" y="0"/>
          <a:chExt cx="0" cy="0"/>
        </a:xfrm>
      </p:grpSpPr>
      <p:sp>
        <p:nvSpPr>
          <p:cNvPr id="218" name="Google Shape;218;p9:notes">
            <a:extLst>
              <a:ext uri="{FF2B5EF4-FFF2-40B4-BE49-F238E27FC236}">
                <a16:creationId xmlns:a16="http://schemas.microsoft.com/office/drawing/2014/main" id="{F4F94B01-0784-E3CF-B509-2EDDB9CD87A1}"/>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19" name="Google Shape;219;p9:notes">
            <a:extLst>
              <a:ext uri="{FF2B5EF4-FFF2-40B4-BE49-F238E27FC236}">
                <a16:creationId xmlns:a16="http://schemas.microsoft.com/office/drawing/2014/main" id="{D1F1EF43-888E-3B5A-A1D2-C9578FC7366D}"/>
              </a:ext>
            </a:extLst>
          </p:cNvPr>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20" name="Google Shape;220;p9:notes">
            <a:extLst>
              <a:ext uri="{FF2B5EF4-FFF2-40B4-BE49-F238E27FC236}">
                <a16:creationId xmlns:a16="http://schemas.microsoft.com/office/drawing/2014/main" id="{F94D20A5-B53C-9758-A2D5-234843738F29}"/>
              </a:ext>
            </a:extLst>
          </p:cNvPr>
          <p:cNvSpPr txBox="1">
            <a:spLocks noGrp="1"/>
          </p:cNvSpPr>
          <p:nvPr>
            <p:ph type="sldNum" idx="12"/>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2295323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0: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30" name="Google Shape;230;p10: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31" name="Google Shape;231;p10: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12</a:t>
            </a:fld>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1: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41" name="Google Shape;241;p11: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42" name="Google Shape;242;p11: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13</a:t>
            </a:fld>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b86ee5a0c4_2_75: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50" name="Google Shape;250;g2b86ee5a0c4_2_75: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51" name="Google Shape;251;g2b86ee5a0c4_2_75: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14</a:t>
            </a:fld>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2: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1" name="Google Shape;261;p12: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62" name="Google Shape;262;p12: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15</a:t>
            </a:fld>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a:extLst>
            <a:ext uri="{FF2B5EF4-FFF2-40B4-BE49-F238E27FC236}">
              <a16:creationId xmlns:a16="http://schemas.microsoft.com/office/drawing/2014/main" id="{68231CF2-92FF-055C-D665-6D0AE3C1DB95}"/>
            </a:ext>
          </a:extLst>
        </p:cNvPr>
        <p:cNvGrpSpPr/>
        <p:nvPr/>
      </p:nvGrpSpPr>
      <p:grpSpPr>
        <a:xfrm>
          <a:off x="0" y="0"/>
          <a:ext cx="0" cy="0"/>
          <a:chOff x="0" y="0"/>
          <a:chExt cx="0" cy="0"/>
        </a:xfrm>
      </p:grpSpPr>
      <p:sp>
        <p:nvSpPr>
          <p:cNvPr id="249" name="Google Shape;249;g2b86ee5a0c4_2_75:notes">
            <a:extLst>
              <a:ext uri="{FF2B5EF4-FFF2-40B4-BE49-F238E27FC236}">
                <a16:creationId xmlns:a16="http://schemas.microsoft.com/office/drawing/2014/main" id="{4ADED6FD-248C-5856-88E2-781450E49974}"/>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50" name="Google Shape;250;g2b86ee5a0c4_2_75:notes">
            <a:extLst>
              <a:ext uri="{FF2B5EF4-FFF2-40B4-BE49-F238E27FC236}">
                <a16:creationId xmlns:a16="http://schemas.microsoft.com/office/drawing/2014/main" id="{49D0C7D8-2631-AB3F-C28E-02815E747D06}"/>
              </a:ext>
            </a:extLst>
          </p:cNvPr>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51" name="Google Shape;251;g2b86ee5a0c4_2_75:notes">
            <a:extLst>
              <a:ext uri="{FF2B5EF4-FFF2-40B4-BE49-F238E27FC236}">
                <a16:creationId xmlns:a16="http://schemas.microsoft.com/office/drawing/2014/main" id="{DA2515E4-91D5-95A3-66D7-61587BE75A9E}"/>
              </a:ext>
            </a:extLst>
          </p:cNvPr>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16</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19247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3: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71" name="Google Shape;271;p13: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72" name="Google Shape;272;p13: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17</a:t>
            </a:fld>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4: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80" name="Google Shape;280;p14: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81" name="Google Shape;281;p14: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18</a:t>
            </a:fld>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5: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0" name="Google Shape;290;p15: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91" name="Google Shape;291;p15: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19</a:t>
            </a:fld>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6: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00" name="Google Shape;300;p16: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01" name="Google Shape;301;p16:notes"/>
          <p:cNvSpPr txBox="1">
            <a:spLocks noGrp="1"/>
          </p:cNvSpPr>
          <p:nvPr>
            <p:ph type="sldNum" idx="12"/>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20</a:t>
            </a:fld>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7: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07" name="Google Shape;307;p17: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08" name="Google Shape;308;p17:notes"/>
          <p:cNvSpPr txBox="1">
            <a:spLocks noGrp="1"/>
          </p:cNvSpPr>
          <p:nvPr>
            <p:ph type="sldNum" idx="12"/>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21</a:t>
            </a:fld>
            <a:endParaRPr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14" name="Google Shape;314;p18: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15" name="Google Shape;315;p18: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22</a:t>
            </a:fld>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1EF13938-7FBF-4D81-17CF-8CE3DEE2B9D3}"/>
            </a:ext>
          </a:extLst>
        </p:cNvPr>
        <p:cNvGrpSpPr/>
        <p:nvPr/>
      </p:nvGrpSpPr>
      <p:grpSpPr>
        <a:xfrm>
          <a:off x="0" y="0"/>
          <a:ext cx="0" cy="0"/>
          <a:chOff x="0" y="0"/>
          <a:chExt cx="0" cy="0"/>
        </a:xfrm>
      </p:grpSpPr>
      <p:sp>
        <p:nvSpPr>
          <p:cNvPr id="313" name="Google Shape;313;p18:notes">
            <a:extLst>
              <a:ext uri="{FF2B5EF4-FFF2-40B4-BE49-F238E27FC236}">
                <a16:creationId xmlns:a16="http://schemas.microsoft.com/office/drawing/2014/main" id="{A3237548-7B26-4E93-CF0E-37632E4FB0D0}"/>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14" name="Google Shape;314;p18:notes">
            <a:extLst>
              <a:ext uri="{FF2B5EF4-FFF2-40B4-BE49-F238E27FC236}">
                <a16:creationId xmlns:a16="http://schemas.microsoft.com/office/drawing/2014/main" id="{1B755FC1-6D7B-4844-10B6-6913B4195498}"/>
              </a:ext>
            </a:extLst>
          </p:cNvPr>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15" name="Google Shape;315;p18:notes">
            <a:extLst>
              <a:ext uri="{FF2B5EF4-FFF2-40B4-BE49-F238E27FC236}">
                <a16:creationId xmlns:a16="http://schemas.microsoft.com/office/drawing/2014/main" id="{FFDBDA1B-47DE-1EC5-57B4-FAC8EF7A59BA}"/>
              </a:ext>
            </a:extLst>
          </p:cNvPr>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23</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30894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9: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23" name="Google Shape;323;p19: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24" name="Google Shape;324;p19: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24</a:t>
            </a:fld>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20: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33" name="Google Shape;333;p20: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34" name="Google Shape;334;p20: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25</a:t>
            </a:fld>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1: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42" name="Google Shape;342;p21: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43" name="Google Shape;343;p21: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26</a:t>
            </a:fld>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22: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53" name="Google Shape;353;p22: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54" name="Google Shape;354;p22: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27</a:t>
            </a:fld>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3: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63" name="Google Shape;363;p23: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64" name="Google Shape;364;p23: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28</a:t>
            </a:fld>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4: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72" name="Google Shape;372;p24: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73" name="Google Shape;373;p24: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29</a:t>
            </a:fld>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5: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83" name="Google Shape;383;p25: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84" name="Google Shape;384;p25: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30</a:t>
            </a:fld>
            <a:endParaRPr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26: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91" name="Google Shape;391;p26: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92" name="Google Shape;392;p26: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31</a:t>
            </a:fld>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2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12" name="Google Shape;412;p28: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413" name="Google Shape;413;p28:notes"/>
          <p:cNvSpPr txBox="1"/>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32</a:t>
            </a:fld>
            <a:endParaRPr sz="13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29: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20" name="Google Shape;420;p29: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421" name="Google Shape;421;p29:notes"/>
          <p:cNvSpPr txBox="1">
            <a:spLocks noGrp="1"/>
          </p:cNvSpPr>
          <p:nvPr>
            <p:ph type="sldNum" idx="12"/>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3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1"/>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8" name="Google Shape;18;p3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3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33"/>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33"/>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29" name="Google Shape;29;p3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4"/>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34"/>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5" name="Google Shape;35;p3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3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3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35"/>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 name="Google Shape;41;p35"/>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2" name="Google Shape;42;p3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6"/>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36"/>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8" name="Google Shape;48;p36"/>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9" name="Google Shape;49;p36"/>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0" name="Google Shape;50;p36"/>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3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3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8"/>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8"/>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1" name="Google Shape;61;p38"/>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2" name="Google Shape;62;p3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9"/>
          <p:cNvSpPr>
            <a:spLocks noGrp="1"/>
          </p:cNvSpPr>
          <p:nvPr>
            <p:ph type="pic" idx="2"/>
          </p:nvPr>
        </p:nvSpPr>
        <p:spPr>
          <a:xfrm>
            <a:off x="3887391" y="987426"/>
            <a:ext cx="4629150" cy="4873625"/>
          </a:xfrm>
          <a:prstGeom prst="rect">
            <a:avLst/>
          </a:prstGeom>
          <a:noFill/>
          <a:ln>
            <a:noFill/>
          </a:ln>
        </p:spPr>
      </p:sp>
      <p:sp>
        <p:nvSpPr>
          <p:cNvPr id="68" name="Google Shape;68;p39"/>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3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0"/>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0"/>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4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1"/>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1"/>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1" name="Google Shape;81;p4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0"/>
        <p:cNvGrpSpPr/>
        <p:nvPr/>
      </p:nvGrpSpPr>
      <p:grpSpPr>
        <a:xfrm>
          <a:off x="0" y="0"/>
          <a:ext cx="0" cy="0"/>
          <a:chOff x="0" y="0"/>
          <a:chExt cx="0" cy="0"/>
        </a:xfrm>
      </p:grpSpPr>
      <p:sp>
        <p:nvSpPr>
          <p:cNvPr id="91" name="Google Shape;91;g2b86ee5a0c4_2_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g2b86ee5a0c4_2_6"/>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3" name="Google Shape;93;g2b86ee5a0c4_2_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g2b86ee5a0c4_2_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g2b86ee5a0c4_2_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6"/>
        <p:cNvGrpSpPr/>
        <p:nvPr/>
      </p:nvGrpSpPr>
      <p:grpSpPr>
        <a:xfrm>
          <a:off x="0" y="0"/>
          <a:ext cx="0" cy="0"/>
          <a:chOff x="0" y="0"/>
          <a:chExt cx="0" cy="0"/>
        </a:xfrm>
      </p:grpSpPr>
      <p:sp>
        <p:nvSpPr>
          <p:cNvPr id="97" name="Google Shape;97;g2b86ee5a0c4_2_1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g2b86ee5a0c4_2_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g2b86ee5a0c4_2_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g2b86ee5a0c4_2_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1"/>
        <p:cNvGrpSpPr/>
        <p:nvPr/>
      </p:nvGrpSpPr>
      <p:grpSpPr>
        <a:xfrm>
          <a:off x="0" y="0"/>
          <a:ext cx="0" cy="0"/>
          <a:chOff x="0" y="0"/>
          <a:chExt cx="0" cy="0"/>
        </a:xfrm>
      </p:grpSpPr>
      <p:sp>
        <p:nvSpPr>
          <p:cNvPr id="102" name="Google Shape;102;g2b86ee5a0c4_2_17"/>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g2b86ee5a0c4_2_17"/>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104" name="Google Shape;104;g2b86ee5a0c4_2_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g2b86ee5a0c4_2_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g2b86ee5a0c4_2_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7"/>
        <p:cNvGrpSpPr/>
        <p:nvPr/>
      </p:nvGrpSpPr>
      <p:grpSpPr>
        <a:xfrm>
          <a:off x="0" y="0"/>
          <a:ext cx="0" cy="0"/>
          <a:chOff x="0" y="0"/>
          <a:chExt cx="0" cy="0"/>
        </a:xfrm>
      </p:grpSpPr>
      <p:sp>
        <p:nvSpPr>
          <p:cNvPr id="108" name="Google Shape;108;g2b86ee5a0c4_2_23"/>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g2b86ee5a0c4_2_23"/>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110" name="Google Shape;110;g2b86ee5a0c4_2_2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g2b86ee5a0c4_2_2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g2b86ee5a0c4_2_2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3"/>
        <p:cNvGrpSpPr/>
        <p:nvPr/>
      </p:nvGrpSpPr>
      <p:grpSpPr>
        <a:xfrm>
          <a:off x="0" y="0"/>
          <a:ext cx="0" cy="0"/>
          <a:chOff x="0" y="0"/>
          <a:chExt cx="0" cy="0"/>
        </a:xfrm>
      </p:grpSpPr>
      <p:sp>
        <p:nvSpPr>
          <p:cNvPr id="114" name="Google Shape;114;g2b86ee5a0c4_2_2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5" name="Google Shape;115;g2b86ee5a0c4_2_29"/>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16" name="Google Shape;116;g2b86ee5a0c4_2_29"/>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17" name="Google Shape;117;g2b86ee5a0c4_2_2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g2b86ee5a0c4_2_2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g2b86ee5a0c4_2_2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0"/>
        <p:cNvGrpSpPr/>
        <p:nvPr/>
      </p:nvGrpSpPr>
      <p:grpSpPr>
        <a:xfrm>
          <a:off x="0" y="0"/>
          <a:ext cx="0" cy="0"/>
          <a:chOff x="0" y="0"/>
          <a:chExt cx="0" cy="0"/>
        </a:xfrm>
      </p:grpSpPr>
      <p:sp>
        <p:nvSpPr>
          <p:cNvPr id="121" name="Google Shape;121;g2b86ee5a0c4_2_36"/>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g2b86ee5a0c4_2_36"/>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123" name="Google Shape;123;g2b86ee5a0c4_2_36"/>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24" name="Google Shape;124;g2b86ee5a0c4_2_36"/>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125" name="Google Shape;125;g2b86ee5a0c4_2_36"/>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26" name="Google Shape;126;g2b86ee5a0c4_2_3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g2b86ee5a0c4_2_3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g2b86ee5a0c4_2_3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g2b86ee5a0c4_2_4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g2b86ee5a0c4_2_4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g2b86ee5a0c4_2_4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g2b86ee5a0c4_2_4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g2b86ee5a0c4_2_4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136" name="Google Shape;136;g2b86ee5a0c4_2_49"/>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137" name="Google Shape;137;g2b86ee5a0c4_2_4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g2b86ee5a0c4_2_4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g2b86ee5a0c4_2_4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g2b86ee5a0c4_2_56"/>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g2b86ee5a0c4_2_56"/>
          <p:cNvSpPr>
            <a:spLocks noGrp="1"/>
          </p:cNvSpPr>
          <p:nvPr>
            <p:ph type="pic" idx="2"/>
          </p:nvPr>
        </p:nvSpPr>
        <p:spPr>
          <a:xfrm>
            <a:off x="3887391" y="987426"/>
            <a:ext cx="4629150" cy="4873625"/>
          </a:xfrm>
          <a:prstGeom prst="rect">
            <a:avLst/>
          </a:prstGeom>
          <a:noFill/>
          <a:ln>
            <a:noFill/>
          </a:ln>
        </p:spPr>
      </p:sp>
      <p:sp>
        <p:nvSpPr>
          <p:cNvPr id="143" name="Google Shape;143;g2b86ee5a0c4_2_56"/>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144" name="Google Shape;144;g2b86ee5a0c4_2_5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g2b86ee5a0c4_2_5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g2b86ee5a0c4_2_5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g2b86ee5a0c4_2_63"/>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g2b86ee5a0c4_2_63"/>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50" name="Google Shape;150;g2b86ee5a0c4_2_6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g2b86ee5a0c4_2_6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g2b86ee5a0c4_2_6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g2b86ee5a0c4_2_69"/>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g2b86ee5a0c4_2_69"/>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56" name="Google Shape;156;g2b86ee5a0c4_2_6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g2b86ee5a0c4_2_6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g2b86ee5a0c4_2_6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0"/>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3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84"/>
        <p:cNvGrpSpPr/>
        <p:nvPr/>
      </p:nvGrpSpPr>
      <p:grpSpPr>
        <a:xfrm>
          <a:off x="0" y="0"/>
          <a:ext cx="0" cy="0"/>
          <a:chOff x="0" y="0"/>
          <a:chExt cx="0" cy="0"/>
        </a:xfrm>
      </p:grpSpPr>
      <p:sp>
        <p:nvSpPr>
          <p:cNvPr id="85" name="Google Shape;85;g2b86ee5a0c4_2_0"/>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g2b86ee5a0c4_2_0"/>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87" name="Google Shape;87;g2b86ee5a0c4_2_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g2b86ee5a0c4_2_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g2b86ee5a0c4_2_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materovcompetition.org/scori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materovcompetition.org/scorin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hyperlink" Target="https://en.wikipedia.org/wiki/IP_Code" TargetMode="Externa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0.jpg"/><Relationship Id="rId4" Type="http://schemas.openxmlformats.org/officeDocument/2006/relationships/image" Target="../media/image19.jp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3.jpg"/><Relationship Id="rId4" Type="http://schemas.openxmlformats.org/officeDocument/2006/relationships/image" Target="../media/image22.jp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25.jpg"/><Relationship Id="rId4" Type="http://schemas.openxmlformats.org/officeDocument/2006/relationships/image" Target="../media/image24.jp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6.jp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hyperlink" Target="https://20693798.fs1.hubspotusercontent-na1.net/hubfs/20693798/MATE%20ROV%20Competition%20Tech%20Bulletin%20-%20MATE%20Expected%20Work%20Practices.pdf" TargetMode="External"/><Relationship Id="rId4" Type="http://schemas.openxmlformats.org/officeDocument/2006/relationships/image" Target="../media/image27.jp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hyperlink" Target="https://20693798.fs1.hubspotusercontent-na1.net/hubfs/20693798/Compressed%20Air%20at%20the%20MATE%20ROV%20Competition.pdf"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hyperlink" Target="https://materovcomp.discourse.grou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sp>
        <p:nvSpPr>
          <p:cNvPr id="164" name="Google Shape;164;p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400">
                <a:solidFill>
                  <a:srgbClr val="000000"/>
                </a:solidFill>
                <a:latin typeface="Arial"/>
                <a:ea typeface="Arial"/>
                <a:cs typeface="Arial"/>
                <a:sym typeface="Arial"/>
              </a:rPr>
              <a:t>1</a:t>
            </a:fld>
            <a:endParaRPr sz="1400">
              <a:solidFill>
                <a:srgbClr val="000000"/>
              </a:solidFill>
              <a:latin typeface="Arial"/>
              <a:ea typeface="Arial"/>
              <a:cs typeface="Arial"/>
              <a:sym typeface="Arial"/>
            </a:endParaRPr>
          </a:p>
        </p:txBody>
      </p:sp>
      <p:sp>
        <p:nvSpPr>
          <p:cNvPr id="165" name="Google Shape;165;p1"/>
          <p:cNvSpPr txBox="1"/>
          <p:nvPr/>
        </p:nvSpPr>
        <p:spPr>
          <a:xfrm>
            <a:off x="838200" y="148242"/>
            <a:ext cx="7848600"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i="0" u="none" strike="noStrike" cap="none">
                <a:solidFill>
                  <a:srgbClr val="000000"/>
                </a:solidFill>
                <a:latin typeface="Calibri"/>
                <a:ea typeface="Calibri"/>
                <a:cs typeface="Calibri"/>
                <a:sym typeface="Calibri"/>
              </a:rPr>
              <a:t>NAVIGATOR &amp; SCOUT Class Safety Inspection Tutorial</a:t>
            </a:r>
            <a:endParaRPr/>
          </a:p>
        </p:txBody>
      </p:sp>
      <p:sp>
        <p:nvSpPr>
          <p:cNvPr id="166" name="Google Shape;166;p1"/>
          <p:cNvSpPr txBox="1"/>
          <p:nvPr/>
        </p:nvSpPr>
        <p:spPr>
          <a:xfrm>
            <a:off x="990600" y="1600200"/>
            <a:ext cx="7848600" cy="3368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a:solidFill>
                  <a:srgbClr val="0070C0"/>
                </a:solidFill>
                <a:latin typeface="Calibri"/>
                <a:ea typeface="Calibri"/>
                <a:cs typeface="Calibri"/>
                <a:sym typeface="Calibri"/>
              </a:rPr>
              <a:t>This tutorial goes through the safety practices required by the MATE ROV Competition.  It covers:  </a:t>
            </a:r>
            <a:endParaRPr sz="2400"/>
          </a:p>
          <a:p>
            <a:pPr marL="342900" marR="0" lvl="0" indent="-368300" algn="l" rtl="0">
              <a:spcBef>
                <a:spcPts val="10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Initial Safety Inspection (if required)</a:t>
            </a:r>
            <a:endParaRPr sz="2400"/>
          </a:p>
          <a:p>
            <a:pPr marL="342900" marR="0" lvl="0" indent="-368300" algn="l" rtl="0">
              <a:spcBef>
                <a:spcPts val="10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Onsite Safety Inspection</a:t>
            </a:r>
            <a:endParaRPr sz="2400"/>
          </a:p>
          <a:p>
            <a:pPr marL="342900" marR="0" lvl="0" indent="-368300" algn="l" rtl="0">
              <a:spcBef>
                <a:spcPts val="10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Examples and photographs of what will and will not pass safety inspection</a:t>
            </a:r>
            <a:br>
              <a:rPr lang="en-US" sz="2400" b="0" i="0" u="none" strike="noStrike" cap="none">
                <a:solidFill>
                  <a:schemeClr val="dk1"/>
                </a:solidFill>
                <a:latin typeface="Calibri"/>
                <a:ea typeface="Calibri"/>
                <a:cs typeface="Calibri"/>
                <a:sym typeface="Calibri"/>
              </a:rPr>
            </a:br>
            <a:r>
              <a:rPr lang="en-US" sz="2400" b="0" i="0" u="none" strike="noStrike" cap="none">
                <a:solidFill>
                  <a:schemeClr val="dk1"/>
                </a:solidFill>
                <a:latin typeface="Calibri"/>
                <a:ea typeface="Calibri"/>
                <a:cs typeface="Calibri"/>
                <a:sym typeface="Calibri"/>
              </a:rPr>
              <a:t>	</a:t>
            </a:r>
            <a:endParaRPr sz="2400" b="1" i="0" u="none" strike="noStrike" cap="none">
              <a:solidFill>
                <a:srgbClr val="0070C0"/>
              </a:solidFill>
              <a:latin typeface="Calibri"/>
              <a:ea typeface="Calibri"/>
              <a:cs typeface="Calibri"/>
              <a:sym typeface="Calibri"/>
            </a:endParaRPr>
          </a:p>
          <a:p>
            <a:pPr marL="0" marR="0" lvl="0" indent="0" algn="l" rtl="0">
              <a:spcBef>
                <a:spcPts val="700"/>
              </a:spcBef>
              <a:spcAft>
                <a:spcPts val="0"/>
              </a:spcAft>
              <a:buNone/>
            </a:pPr>
            <a:endParaRPr sz="1400" b="0" i="0" u="none" strike="noStrike" cap="none">
              <a:solidFill>
                <a:srgbClr val="FF33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1"/>
        <p:cNvGrpSpPr/>
        <p:nvPr/>
      </p:nvGrpSpPr>
      <p:grpSpPr>
        <a:xfrm>
          <a:off x="0" y="0"/>
          <a:ext cx="0" cy="0"/>
          <a:chOff x="0" y="0"/>
          <a:chExt cx="0" cy="0"/>
        </a:xfrm>
      </p:grpSpPr>
      <p:sp>
        <p:nvSpPr>
          <p:cNvPr id="172" name="Google Shape;172;p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400">
                <a:solidFill>
                  <a:srgbClr val="000000"/>
                </a:solidFill>
                <a:latin typeface="Arial"/>
                <a:ea typeface="Arial"/>
                <a:cs typeface="Arial"/>
                <a:sym typeface="Arial"/>
              </a:rPr>
              <a:t>2</a:t>
            </a:fld>
            <a:endParaRPr sz="1400">
              <a:solidFill>
                <a:srgbClr val="000000"/>
              </a:solidFill>
              <a:latin typeface="Arial"/>
              <a:ea typeface="Arial"/>
              <a:cs typeface="Arial"/>
              <a:sym typeface="Arial"/>
            </a:endParaRPr>
          </a:p>
        </p:txBody>
      </p:sp>
      <p:sp>
        <p:nvSpPr>
          <p:cNvPr id="173" name="Google Shape;173;p2"/>
          <p:cNvSpPr txBox="1"/>
          <p:nvPr/>
        </p:nvSpPr>
        <p:spPr>
          <a:xfrm>
            <a:off x="341811" y="269072"/>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SCOUT &amp; NAVIGATOR Class Safety Inspection Sheet Tutorial</a:t>
            </a:r>
            <a:endParaRPr/>
          </a:p>
        </p:txBody>
      </p:sp>
      <p:sp>
        <p:nvSpPr>
          <p:cNvPr id="174" name="Google Shape;174;p2"/>
          <p:cNvSpPr/>
          <p:nvPr/>
        </p:nvSpPr>
        <p:spPr>
          <a:xfrm>
            <a:off x="838200" y="838200"/>
            <a:ext cx="8148484" cy="535527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dirty="0">
                <a:solidFill>
                  <a:schemeClr val="tx1"/>
                </a:solidFill>
                <a:latin typeface="+mn-lt"/>
                <a:ea typeface="Calibri"/>
                <a:cs typeface="Calibri"/>
                <a:sym typeface="Calibri"/>
              </a:rPr>
              <a:t>INITIAL SAFETY INSPECTION</a:t>
            </a:r>
          </a:p>
          <a:p>
            <a:pPr marL="0" marR="0" lvl="0" indent="0" algn="l" rtl="0">
              <a:spcBef>
                <a:spcPts val="0"/>
              </a:spcBef>
              <a:spcAft>
                <a:spcPts val="0"/>
              </a:spcAft>
              <a:buNone/>
            </a:pPr>
            <a:endParaRPr lang="en-US" sz="1800" b="1" dirty="0">
              <a:solidFill>
                <a:schemeClr val="tx1"/>
              </a:solidFill>
              <a:latin typeface="+mn-lt"/>
              <a:ea typeface="Calibri"/>
              <a:cs typeface="Calibri"/>
              <a:sym typeface="Calibri"/>
            </a:endParaRPr>
          </a:p>
          <a:p>
            <a:pPr marL="0" marR="0" lvl="0" indent="0" algn="l" rtl="0">
              <a:spcBef>
                <a:spcPts val="0"/>
              </a:spcBef>
              <a:spcAft>
                <a:spcPts val="0"/>
              </a:spcAft>
              <a:buNone/>
            </a:pPr>
            <a:r>
              <a:rPr lang="en-US" sz="1800" dirty="0">
                <a:solidFill>
                  <a:schemeClr val="tx1"/>
                </a:solidFill>
                <a:latin typeface="+mn-lt"/>
                <a:ea typeface="Calibri"/>
                <a:cs typeface="Calibri"/>
                <a:sym typeface="Calibri"/>
              </a:rPr>
              <a:t>Most regionals </a:t>
            </a:r>
            <a:r>
              <a:rPr lang="en-US" sz="1800" dirty="0">
                <a:solidFill>
                  <a:srgbClr val="EE7024"/>
                </a:solidFill>
                <a:latin typeface="+mn-lt"/>
                <a:ea typeface="Calibri"/>
                <a:cs typeface="Calibri"/>
                <a:sym typeface="Calibri"/>
              </a:rPr>
              <a:t>DO NOT </a:t>
            </a:r>
            <a:r>
              <a:rPr lang="en-US" sz="1800" dirty="0">
                <a:solidFill>
                  <a:schemeClr val="tx1"/>
                </a:solidFill>
                <a:latin typeface="+mn-lt"/>
                <a:ea typeface="Calibri"/>
                <a:cs typeface="Calibri"/>
                <a:sym typeface="Calibri"/>
              </a:rPr>
              <a:t>require SCOUT and NAVIGATOR teams to turn in safety documentation early for an Initial Safety Inspection.  </a:t>
            </a:r>
          </a:p>
          <a:p>
            <a:pPr marL="0" marR="0" lvl="0" indent="0" algn="l" rtl="0">
              <a:spcBef>
                <a:spcPts val="0"/>
              </a:spcBef>
              <a:spcAft>
                <a:spcPts val="0"/>
              </a:spcAft>
              <a:buNone/>
            </a:pPr>
            <a:endParaRPr lang="en-US" sz="1800" dirty="0">
              <a:solidFill>
                <a:schemeClr val="tx1"/>
              </a:solidFill>
              <a:latin typeface="+mn-lt"/>
              <a:ea typeface="Calibri"/>
              <a:cs typeface="Calibri"/>
              <a:sym typeface="Calibri"/>
            </a:endParaRPr>
          </a:p>
          <a:p>
            <a:pPr marL="0" marR="0" lvl="0" indent="0" algn="l" rtl="0">
              <a:spcBef>
                <a:spcPts val="0"/>
              </a:spcBef>
              <a:spcAft>
                <a:spcPts val="0"/>
              </a:spcAft>
              <a:buNone/>
            </a:pPr>
            <a:r>
              <a:rPr lang="en-US" sz="1800" dirty="0">
                <a:solidFill>
                  <a:schemeClr val="tx1"/>
                </a:solidFill>
                <a:latin typeface="+mn-lt"/>
                <a:ea typeface="Calibri"/>
                <a:cs typeface="Calibri"/>
                <a:sym typeface="Calibri"/>
              </a:rPr>
              <a:t>Your regional coordinator will let you know if any documentation is due early.  Contact your regional coordinator or check your regional information page for information on any documentation due prior to competition day.</a:t>
            </a:r>
          </a:p>
          <a:p>
            <a:pPr marL="0" marR="0" lvl="0" indent="0" algn="l" rtl="0">
              <a:spcBef>
                <a:spcPts val="0"/>
              </a:spcBef>
              <a:spcAft>
                <a:spcPts val="0"/>
              </a:spcAft>
              <a:buNone/>
            </a:pPr>
            <a:endParaRPr lang="en-US" sz="1800" dirty="0">
              <a:solidFill>
                <a:schemeClr val="tx1"/>
              </a:solidFill>
              <a:latin typeface="+mn-lt"/>
              <a:ea typeface="Calibri"/>
              <a:cs typeface="Calibri"/>
              <a:sym typeface="Calibri"/>
            </a:endParaRPr>
          </a:p>
          <a:p>
            <a:pPr marL="0" marR="0" lvl="0" indent="0" algn="l" rtl="0">
              <a:spcBef>
                <a:spcPts val="0"/>
              </a:spcBef>
              <a:spcAft>
                <a:spcPts val="0"/>
              </a:spcAft>
              <a:buNone/>
            </a:pPr>
            <a:endParaRPr lang="en-US" sz="1800" dirty="0">
              <a:solidFill>
                <a:schemeClr val="tx1"/>
              </a:solidFill>
              <a:latin typeface="+mn-lt"/>
              <a:ea typeface="Calibri"/>
              <a:cs typeface="Calibri"/>
              <a:sym typeface="Calibri"/>
            </a:endParaRPr>
          </a:p>
          <a:p>
            <a:pPr marL="0" marR="0" lvl="0" indent="0" algn="l" rtl="0">
              <a:spcBef>
                <a:spcPts val="0"/>
              </a:spcBef>
              <a:spcAft>
                <a:spcPts val="0"/>
              </a:spcAft>
              <a:buNone/>
            </a:pPr>
            <a:r>
              <a:rPr lang="en-US" sz="1800" dirty="0">
                <a:solidFill>
                  <a:schemeClr val="tx1"/>
                </a:solidFill>
                <a:latin typeface="+mn-lt"/>
                <a:ea typeface="Calibri"/>
                <a:cs typeface="Calibri"/>
                <a:sym typeface="Calibri"/>
              </a:rPr>
              <a:t>Most regional require the following documentation on competition day:</a:t>
            </a:r>
          </a:p>
          <a:p>
            <a:pPr marL="285750" marR="0" lvl="0" indent="-285750" algn="l" rtl="0">
              <a:spcBef>
                <a:spcPts val="0"/>
              </a:spcBef>
              <a:spcAft>
                <a:spcPts val="0"/>
              </a:spcAft>
              <a:buFont typeface="Arial" panose="020B0604020202020204" pitchFamily="34" charset="0"/>
              <a:buChar char="•"/>
            </a:pPr>
            <a:r>
              <a:rPr lang="en-US" sz="1800" dirty="0">
                <a:solidFill>
                  <a:schemeClr val="tx1"/>
                </a:solidFill>
                <a:latin typeface="+mn-lt"/>
                <a:ea typeface="Calibri"/>
                <a:cs typeface="Calibri"/>
                <a:sym typeface="Calibri"/>
              </a:rPr>
              <a:t>SID (ROV electrical)</a:t>
            </a:r>
          </a:p>
          <a:p>
            <a:pPr marL="285750" marR="0" lvl="0" indent="-285750" algn="l" rtl="0">
              <a:spcBef>
                <a:spcPts val="0"/>
              </a:spcBef>
              <a:spcAft>
                <a:spcPts val="0"/>
              </a:spcAft>
              <a:buFont typeface="Arial" panose="020B0604020202020204" pitchFamily="34" charset="0"/>
              <a:buChar char="•"/>
            </a:pPr>
            <a:r>
              <a:rPr lang="en-US" sz="1800" dirty="0">
                <a:solidFill>
                  <a:schemeClr val="tx1"/>
                </a:solidFill>
                <a:latin typeface="+mn-lt"/>
                <a:ea typeface="Calibri"/>
                <a:cs typeface="Calibri"/>
                <a:sym typeface="Calibri"/>
              </a:rPr>
              <a:t>SID (non-ROV device – if used)</a:t>
            </a:r>
          </a:p>
          <a:p>
            <a:pPr marL="285750" marR="0" lvl="0" indent="-285750" algn="l" rtl="0">
              <a:spcBef>
                <a:spcPts val="0"/>
              </a:spcBef>
              <a:spcAft>
                <a:spcPts val="0"/>
              </a:spcAft>
              <a:buFont typeface="Arial" panose="020B0604020202020204" pitchFamily="34" charset="0"/>
              <a:buChar char="•"/>
            </a:pPr>
            <a:r>
              <a:rPr lang="en-US" sz="1800" dirty="0">
                <a:solidFill>
                  <a:schemeClr val="tx1"/>
                </a:solidFill>
                <a:latin typeface="+mn-lt"/>
                <a:ea typeface="Calibri"/>
                <a:cs typeface="Calibri"/>
                <a:sym typeface="Calibri"/>
              </a:rPr>
              <a:t>SID (fluid power – if used)</a:t>
            </a:r>
          </a:p>
          <a:p>
            <a:pPr marL="285750" marR="0" lvl="0" indent="-285750" algn="l" rtl="0">
              <a:spcBef>
                <a:spcPts val="0"/>
              </a:spcBef>
              <a:spcAft>
                <a:spcPts val="0"/>
              </a:spcAft>
              <a:buFont typeface="Arial" panose="020B0604020202020204" pitchFamily="34" charset="0"/>
              <a:buChar char="•"/>
            </a:pPr>
            <a:endParaRPr lang="en-US" sz="1800" dirty="0">
              <a:solidFill>
                <a:schemeClr val="tx1"/>
              </a:solidFill>
              <a:latin typeface="+mn-lt"/>
              <a:ea typeface="Calibri"/>
              <a:cs typeface="Calibri"/>
              <a:sym typeface="Calibri"/>
            </a:endParaRPr>
          </a:p>
          <a:p>
            <a:pPr marR="0" lvl="0" algn="l" rtl="0">
              <a:spcBef>
                <a:spcPts val="0"/>
              </a:spcBef>
              <a:spcAft>
                <a:spcPts val="0"/>
              </a:spcAft>
            </a:pPr>
            <a:r>
              <a:rPr lang="en-US" sz="1800" dirty="0">
                <a:solidFill>
                  <a:schemeClr val="tx1"/>
                </a:solidFill>
                <a:latin typeface="+mn-lt"/>
                <a:ea typeface="Calibri"/>
                <a:cs typeface="Calibri"/>
                <a:sym typeface="Calibri"/>
              </a:rPr>
              <a:t>These documents will be reviewed during your onsite safety inspection.  </a:t>
            </a:r>
          </a:p>
          <a:p>
            <a:pPr marR="0" lvl="0" algn="l" rtl="0">
              <a:spcBef>
                <a:spcPts val="0"/>
              </a:spcBef>
              <a:spcAft>
                <a:spcPts val="0"/>
              </a:spcAft>
            </a:pPr>
            <a:endParaRPr lang="en-US" sz="1800" dirty="0">
              <a:solidFill>
                <a:schemeClr val="tx1"/>
              </a:solidFill>
              <a:latin typeface="+mn-lt"/>
              <a:ea typeface="Calibri"/>
              <a:cs typeface="Calibri"/>
              <a:sym typeface="Calibri"/>
            </a:endParaRPr>
          </a:p>
          <a:p>
            <a:r>
              <a:rPr lang="en-US" sz="1800" dirty="0">
                <a:solidFill>
                  <a:srgbClr val="0070C0"/>
                </a:solidFill>
                <a:ea typeface="Calibri"/>
                <a:cs typeface="Calibri"/>
                <a:sym typeface="Calibri"/>
              </a:rPr>
              <a:t>A Non-ROV device description, if a float is built, is required for mission task 4, MATE Floats! and may be required for your safety inspection.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1">
          <a:extLst>
            <a:ext uri="{FF2B5EF4-FFF2-40B4-BE49-F238E27FC236}">
              <a16:creationId xmlns:a16="http://schemas.microsoft.com/office/drawing/2014/main" id="{446B4312-807E-B4D2-0376-BA8573F6C8EF}"/>
            </a:ext>
          </a:extLst>
        </p:cNvPr>
        <p:cNvGrpSpPr/>
        <p:nvPr/>
      </p:nvGrpSpPr>
      <p:grpSpPr>
        <a:xfrm>
          <a:off x="0" y="0"/>
          <a:ext cx="0" cy="0"/>
          <a:chOff x="0" y="0"/>
          <a:chExt cx="0" cy="0"/>
        </a:xfrm>
      </p:grpSpPr>
      <p:sp>
        <p:nvSpPr>
          <p:cNvPr id="172" name="Google Shape;172;p2">
            <a:extLst>
              <a:ext uri="{FF2B5EF4-FFF2-40B4-BE49-F238E27FC236}">
                <a16:creationId xmlns:a16="http://schemas.microsoft.com/office/drawing/2014/main" id="{713CD9F2-2858-69AE-AE37-83DCCEEE178A}"/>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400">
                <a:solidFill>
                  <a:srgbClr val="000000"/>
                </a:solidFill>
                <a:latin typeface="Arial"/>
                <a:ea typeface="Arial"/>
                <a:cs typeface="Arial"/>
                <a:sym typeface="Arial"/>
              </a:rPr>
              <a:t>3</a:t>
            </a:fld>
            <a:endParaRPr sz="1400">
              <a:solidFill>
                <a:srgbClr val="000000"/>
              </a:solidFill>
              <a:latin typeface="Arial"/>
              <a:ea typeface="Arial"/>
              <a:cs typeface="Arial"/>
              <a:sym typeface="Arial"/>
            </a:endParaRPr>
          </a:p>
        </p:txBody>
      </p:sp>
      <p:sp>
        <p:nvSpPr>
          <p:cNvPr id="173" name="Google Shape;173;p2">
            <a:extLst>
              <a:ext uri="{FF2B5EF4-FFF2-40B4-BE49-F238E27FC236}">
                <a16:creationId xmlns:a16="http://schemas.microsoft.com/office/drawing/2014/main" id="{460C3778-7800-2611-4E8C-C390BF8F6E6E}"/>
              </a:ext>
            </a:extLst>
          </p:cNvPr>
          <p:cNvSpPr txBox="1"/>
          <p:nvPr/>
        </p:nvSpPr>
        <p:spPr>
          <a:xfrm>
            <a:off x="341811" y="269072"/>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SCOUT &amp; NAVIGATOR Class Safety Inspection Sheet Tutorial</a:t>
            </a:r>
            <a:endParaRPr/>
          </a:p>
        </p:txBody>
      </p:sp>
      <p:sp>
        <p:nvSpPr>
          <p:cNvPr id="174" name="Google Shape;174;p2">
            <a:extLst>
              <a:ext uri="{FF2B5EF4-FFF2-40B4-BE49-F238E27FC236}">
                <a16:creationId xmlns:a16="http://schemas.microsoft.com/office/drawing/2014/main" id="{F4BB01A6-A426-70EB-871E-1FCD655F63A0}"/>
              </a:ext>
            </a:extLst>
          </p:cNvPr>
          <p:cNvSpPr/>
          <p:nvPr/>
        </p:nvSpPr>
        <p:spPr>
          <a:xfrm>
            <a:off x="838200" y="838200"/>
            <a:ext cx="8148484" cy="55399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dirty="0">
                <a:solidFill>
                  <a:srgbClr val="EE7024"/>
                </a:solidFill>
                <a:latin typeface="+mn-lt"/>
                <a:ea typeface="Calibri"/>
                <a:cs typeface="Calibri"/>
                <a:sym typeface="Calibri"/>
              </a:rPr>
              <a:t>DOCUMENTATION REQUIRED</a:t>
            </a:r>
            <a:endParaRPr dirty="0">
              <a:solidFill>
                <a:srgbClr val="EE7024"/>
              </a:solidFill>
              <a:latin typeface="+mn-lt"/>
            </a:endParaRPr>
          </a:p>
          <a:p>
            <a:pPr marL="0" marR="0" lvl="0" indent="0" algn="l" rtl="0">
              <a:spcBef>
                <a:spcPts val="0"/>
              </a:spcBef>
              <a:spcAft>
                <a:spcPts val="0"/>
              </a:spcAft>
              <a:buNone/>
            </a:pPr>
            <a:r>
              <a:rPr lang="en-US" sz="1800" dirty="0">
                <a:solidFill>
                  <a:schemeClr val="dk1"/>
                </a:solidFill>
                <a:latin typeface="+mn-lt"/>
                <a:ea typeface="Calibri"/>
                <a:cs typeface="Calibri"/>
                <a:sym typeface="Calibri"/>
              </a:rPr>
              <a:t>DOC-001: Companies must provide a system interconnection diagram (SID) of their vehicle control system. An SID is an electrical diagram of their wiring, including their control box, motors, and any other electrical systems on their vehicle. The SID should separate and show what systems are on the surface and what systems are on the vehicle.</a:t>
            </a:r>
            <a:endParaRPr dirty="0">
              <a:latin typeface="+mn-lt"/>
            </a:endParaRPr>
          </a:p>
          <a:p>
            <a:pPr marL="0" marR="0" lvl="0" indent="0" algn="l" rtl="0">
              <a:spcBef>
                <a:spcPts val="0"/>
              </a:spcBef>
              <a:spcAft>
                <a:spcPts val="0"/>
              </a:spcAft>
              <a:buNone/>
            </a:pPr>
            <a:endParaRPr sz="1000" dirty="0">
              <a:solidFill>
                <a:schemeClr val="dk1"/>
              </a:solidFill>
              <a:latin typeface="+mn-lt"/>
              <a:ea typeface="Calibri"/>
              <a:cs typeface="Calibri"/>
              <a:sym typeface="Calibri"/>
            </a:endParaRPr>
          </a:p>
          <a:p>
            <a:pPr marL="0" marR="0" lvl="0" indent="0" algn="l" rtl="0">
              <a:spcBef>
                <a:spcPts val="0"/>
              </a:spcBef>
              <a:spcAft>
                <a:spcPts val="0"/>
              </a:spcAft>
              <a:buNone/>
            </a:pPr>
            <a:r>
              <a:rPr lang="en-US" sz="1800" dirty="0">
                <a:solidFill>
                  <a:schemeClr val="dk1"/>
                </a:solidFill>
                <a:latin typeface="+mn-lt"/>
                <a:ea typeface="Calibri"/>
                <a:cs typeface="Calibri"/>
                <a:sym typeface="Calibri"/>
              </a:rPr>
              <a:t>The SID is the starting point for SCOUT &amp; NAVIGATOR Safety.</a:t>
            </a:r>
            <a:endParaRPr dirty="0">
              <a:latin typeface="+mn-lt"/>
            </a:endParaRPr>
          </a:p>
          <a:p>
            <a:pPr marL="0" marR="0" lvl="0" indent="0" algn="l" rtl="0">
              <a:spcBef>
                <a:spcPts val="0"/>
              </a:spcBef>
              <a:spcAft>
                <a:spcPts val="0"/>
              </a:spcAft>
              <a:buNone/>
            </a:pPr>
            <a:r>
              <a:rPr lang="en-US" sz="1800" dirty="0">
                <a:solidFill>
                  <a:srgbClr val="0070C0"/>
                </a:solidFill>
                <a:latin typeface="+mn-lt"/>
                <a:ea typeface="Calibri"/>
                <a:cs typeface="Calibri"/>
                <a:sym typeface="Calibri"/>
              </a:rPr>
              <a:t>Companies should be aware of safety and every team is required to submit a SID.  </a:t>
            </a:r>
            <a:r>
              <a:rPr lang="en-US" sz="1800" dirty="0">
                <a:solidFill>
                  <a:schemeClr val="dk1"/>
                </a:solidFill>
                <a:latin typeface="+mn-lt"/>
                <a:ea typeface="Calibri"/>
                <a:cs typeface="Calibri"/>
                <a:sym typeface="Calibri"/>
              </a:rPr>
              <a:t>If not required early by the regional, a SID must be present for the on-site safety inspection.</a:t>
            </a:r>
            <a:endParaRPr dirty="0">
              <a:latin typeface="+mn-lt"/>
            </a:endParaRPr>
          </a:p>
          <a:p>
            <a:pPr marL="0" marR="0" lvl="0" indent="0" algn="l" rtl="0">
              <a:spcBef>
                <a:spcPts val="0"/>
              </a:spcBef>
              <a:spcAft>
                <a:spcPts val="0"/>
              </a:spcAft>
              <a:buNone/>
            </a:pPr>
            <a:endParaRPr sz="1000" dirty="0">
              <a:solidFill>
                <a:schemeClr val="dk1"/>
              </a:solidFill>
              <a:latin typeface="+mn-lt"/>
              <a:ea typeface="Calibri"/>
              <a:cs typeface="Calibri"/>
              <a:sym typeface="Calibri"/>
            </a:endParaRPr>
          </a:p>
          <a:p>
            <a:pPr marL="0" marR="0" lvl="0" indent="0" algn="l" rtl="0">
              <a:spcBef>
                <a:spcPts val="0"/>
              </a:spcBef>
              <a:spcAft>
                <a:spcPts val="0"/>
              </a:spcAft>
              <a:buNone/>
            </a:pPr>
            <a:r>
              <a:rPr lang="en-US" sz="1800" dirty="0">
                <a:solidFill>
                  <a:schemeClr val="dk1"/>
                </a:solidFill>
                <a:latin typeface="+mn-lt"/>
                <a:ea typeface="Calibri"/>
                <a:cs typeface="Calibri"/>
                <a:sym typeface="Calibri"/>
              </a:rPr>
              <a:t>DOC-002: Any electrical diagram should use ANSI, NEMA, or IEC symbols. They should be neatly hand drawn or created using a CAD software program. </a:t>
            </a:r>
            <a:endParaRPr dirty="0">
              <a:latin typeface="+mn-lt"/>
            </a:endParaRPr>
          </a:p>
          <a:p>
            <a:pPr marL="0" marR="0" lvl="0" indent="0" algn="l" rtl="0">
              <a:spcBef>
                <a:spcPts val="0"/>
              </a:spcBef>
              <a:spcAft>
                <a:spcPts val="0"/>
              </a:spcAft>
              <a:buNone/>
            </a:pPr>
            <a:r>
              <a:rPr lang="en-US" sz="1800" dirty="0">
                <a:solidFill>
                  <a:srgbClr val="0070C0"/>
                </a:solidFill>
                <a:latin typeface="+mn-lt"/>
                <a:ea typeface="Calibri"/>
                <a:cs typeface="Calibri"/>
                <a:sym typeface="Calibri"/>
              </a:rPr>
              <a:t>AN EXAMPLE OF A SID IS SHOWN IN THE COMPETITION MANUAL.</a:t>
            </a:r>
            <a:endParaRPr dirty="0">
              <a:latin typeface="+mn-lt"/>
            </a:endParaRPr>
          </a:p>
          <a:p>
            <a:pPr marL="0" marR="0" lvl="0" indent="0" algn="l" rtl="0">
              <a:spcBef>
                <a:spcPts val="0"/>
              </a:spcBef>
              <a:spcAft>
                <a:spcPts val="0"/>
              </a:spcAft>
              <a:buNone/>
            </a:pPr>
            <a:endParaRPr sz="1000" dirty="0">
              <a:solidFill>
                <a:schemeClr val="dk1"/>
              </a:solidFill>
              <a:latin typeface="+mn-lt"/>
              <a:ea typeface="Calibri"/>
              <a:cs typeface="Calibri"/>
              <a:sym typeface="Calibri"/>
            </a:endParaRPr>
          </a:p>
          <a:p>
            <a:pPr marL="0" marR="0" lvl="0" indent="0" algn="l" rtl="0">
              <a:spcBef>
                <a:spcPts val="0"/>
              </a:spcBef>
              <a:spcAft>
                <a:spcPts val="0"/>
              </a:spcAft>
              <a:buNone/>
            </a:pPr>
            <a:r>
              <a:rPr lang="en-US" sz="1800" dirty="0">
                <a:solidFill>
                  <a:schemeClr val="dk1"/>
                </a:solidFill>
                <a:latin typeface="+mn-lt"/>
                <a:ea typeface="Calibri"/>
                <a:cs typeface="Calibri"/>
                <a:sym typeface="Calibri"/>
              </a:rPr>
              <a:t>DOC-003:  Companies using fluid power must submit a fluid interconnection diagram (Fluid SID) of their system.  Companies using syringe hydraulics only need a simple diagram and could include it on their electrical SID.  </a:t>
            </a:r>
            <a:r>
              <a:rPr lang="en-US" sz="1800" dirty="0">
                <a:solidFill>
                  <a:srgbClr val="EE7024"/>
                </a:solidFill>
                <a:latin typeface="+mn-lt"/>
                <a:ea typeface="Calibri"/>
                <a:cs typeface="Calibri"/>
                <a:sym typeface="Calibri"/>
              </a:rPr>
              <a:t>NAVIGATOR companies using powered pumps or compressors MUST include a full fluid SID.  </a:t>
            </a:r>
            <a:endParaRPr dirty="0">
              <a:solidFill>
                <a:srgbClr val="EE7024"/>
              </a:solidFill>
              <a:latin typeface="+mn-lt"/>
            </a:endParaRPr>
          </a:p>
        </p:txBody>
      </p:sp>
    </p:spTree>
    <p:extLst>
      <p:ext uri="{BB962C8B-B14F-4D97-AF65-F5344CB8AC3E}">
        <p14:creationId xmlns:p14="http://schemas.microsoft.com/office/powerpoint/2010/main" val="1573749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9"/>
        <p:cNvGrpSpPr/>
        <p:nvPr/>
      </p:nvGrpSpPr>
      <p:grpSpPr>
        <a:xfrm>
          <a:off x="0" y="0"/>
          <a:ext cx="0" cy="0"/>
          <a:chOff x="0" y="0"/>
          <a:chExt cx="0" cy="0"/>
        </a:xfrm>
      </p:grpSpPr>
      <p:sp>
        <p:nvSpPr>
          <p:cNvPr id="180" name="Google Shape;180;p4"/>
          <p:cNvSpPr txBox="1">
            <a:spLocks noGrp="1"/>
          </p:cNvSpPr>
          <p:nvPr>
            <p:ph type="body" idx="1"/>
          </p:nvPr>
        </p:nvSpPr>
        <p:spPr>
          <a:xfrm>
            <a:off x="838200" y="763587"/>
            <a:ext cx="8077200" cy="542448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0000"/>
              </a:buClr>
              <a:buSzPts val="2000"/>
              <a:buNone/>
            </a:pPr>
            <a:r>
              <a:rPr lang="en-US" sz="2000" b="1" dirty="0">
                <a:solidFill>
                  <a:srgbClr val="EE7024"/>
                </a:solidFill>
                <a:latin typeface="Arial"/>
                <a:ea typeface="Arial"/>
                <a:cs typeface="Arial"/>
                <a:sym typeface="Arial"/>
              </a:rPr>
              <a:t>Onsite Safety Inspection</a:t>
            </a:r>
            <a:endParaRPr sz="2000" dirty="0">
              <a:solidFill>
                <a:srgbClr val="EE7024"/>
              </a:solidFill>
              <a:latin typeface="Arial"/>
              <a:ea typeface="Arial"/>
              <a:cs typeface="Arial"/>
              <a:sym typeface="Arial"/>
            </a:endParaRPr>
          </a:p>
          <a:p>
            <a:pPr marL="0" lvl="0" indent="0" algn="l" rtl="0">
              <a:lnSpc>
                <a:spcPct val="90000"/>
              </a:lnSpc>
              <a:spcBef>
                <a:spcPts val="750"/>
              </a:spcBef>
              <a:spcAft>
                <a:spcPts val="0"/>
              </a:spcAft>
              <a:buClr>
                <a:schemeClr val="dk1"/>
              </a:buClr>
              <a:buSzPts val="2000"/>
              <a:buNone/>
            </a:pPr>
            <a:r>
              <a:rPr lang="en-US" sz="1800" dirty="0">
                <a:latin typeface="+mn-lt"/>
                <a:ea typeface="Arial"/>
                <a:cs typeface="Arial"/>
                <a:sym typeface="Arial"/>
              </a:rPr>
              <a:t>Safety is the competition’s primary concern and guiding principle. Any system that is considered unsafe by competition officials will not be allowed to compete. </a:t>
            </a:r>
            <a:endParaRPr sz="1800" dirty="0">
              <a:latin typeface="+mn-lt"/>
            </a:endParaRPr>
          </a:p>
          <a:p>
            <a:pPr marL="0" lvl="0" indent="0" algn="l" rtl="0">
              <a:lnSpc>
                <a:spcPct val="90000"/>
              </a:lnSpc>
              <a:spcBef>
                <a:spcPts val="750"/>
              </a:spcBef>
              <a:spcAft>
                <a:spcPts val="0"/>
              </a:spcAft>
              <a:buClr>
                <a:schemeClr val="dk1"/>
              </a:buClr>
              <a:buSzPts val="2000"/>
              <a:buNone/>
            </a:pPr>
            <a:endParaRPr sz="1800" dirty="0">
              <a:latin typeface="+mn-lt"/>
              <a:ea typeface="Arial"/>
              <a:cs typeface="Arial"/>
              <a:sym typeface="Arial"/>
            </a:endParaRPr>
          </a:p>
          <a:p>
            <a:pPr marL="0" lvl="0" indent="0" algn="l" rtl="0">
              <a:lnSpc>
                <a:spcPct val="90000"/>
              </a:lnSpc>
              <a:spcBef>
                <a:spcPts val="750"/>
              </a:spcBef>
              <a:spcAft>
                <a:spcPts val="0"/>
              </a:spcAft>
              <a:buClr>
                <a:schemeClr val="dk1"/>
              </a:buClr>
              <a:buSzPts val="2000"/>
              <a:buNone/>
            </a:pPr>
            <a:r>
              <a:rPr lang="en-US" sz="1800" dirty="0">
                <a:latin typeface="+mn-lt"/>
                <a:ea typeface="Arial"/>
                <a:cs typeface="Arial"/>
                <a:sym typeface="Arial"/>
              </a:rPr>
              <a:t>If a concern is found during the first safety inspection, companies are permitted to attempt to correct it and have their ROV re-inspected. However, the competition schedule will NOT change to allow companies more time. </a:t>
            </a:r>
            <a:endParaRPr sz="1800" dirty="0">
              <a:latin typeface="+mn-lt"/>
            </a:endParaRPr>
          </a:p>
          <a:p>
            <a:pPr marL="0" lvl="0" indent="0" algn="l" rtl="0">
              <a:lnSpc>
                <a:spcPct val="90000"/>
              </a:lnSpc>
              <a:spcBef>
                <a:spcPts val="750"/>
              </a:spcBef>
              <a:spcAft>
                <a:spcPts val="0"/>
              </a:spcAft>
              <a:buClr>
                <a:schemeClr val="dk1"/>
              </a:buClr>
              <a:buSzPts val="2000"/>
              <a:buNone/>
            </a:pPr>
            <a:endParaRPr sz="1800" dirty="0">
              <a:latin typeface="+mn-lt"/>
              <a:ea typeface="Arial"/>
              <a:cs typeface="Arial"/>
              <a:sym typeface="Arial"/>
            </a:endParaRPr>
          </a:p>
          <a:p>
            <a:pPr marL="0" lvl="0" indent="0" algn="l" rtl="0">
              <a:lnSpc>
                <a:spcPct val="90000"/>
              </a:lnSpc>
              <a:spcBef>
                <a:spcPts val="750"/>
              </a:spcBef>
              <a:spcAft>
                <a:spcPts val="0"/>
              </a:spcAft>
              <a:buClr>
                <a:schemeClr val="dk1"/>
              </a:buClr>
              <a:buSzPts val="2000"/>
              <a:buNone/>
            </a:pPr>
            <a:r>
              <a:rPr lang="en-US" sz="1800" dirty="0">
                <a:latin typeface="+mn-lt"/>
                <a:ea typeface="Arial"/>
                <a:cs typeface="Arial"/>
                <a:sym typeface="Arial"/>
              </a:rPr>
              <a:t>Companies are allowed to have their vehicle re-inspected twice. If a company fails to pass its third and final safety inspection, it is disqualified from the underwater competition portion of the event. There are NO APPEALS once your ROV has been disqualified.</a:t>
            </a:r>
            <a:endParaRPr sz="1800" dirty="0">
              <a:latin typeface="+mn-lt"/>
            </a:endParaRPr>
          </a:p>
          <a:p>
            <a:pPr marL="0" lvl="0" indent="0" algn="l" rtl="0">
              <a:lnSpc>
                <a:spcPct val="90000"/>
              </a:lnSpc>
              <a:spcBef>
                <a:spcPts val="750"/>
              </a:spcBef>
              <a:spcAft>
                <a:spcPts val="0"/>
              </a:spcAft>
              <a:buClr>
                <a:schemeClr val="dk1"/>
              </a:buClr>
              <a:buSzPts val="1800"/>
              <a:buNone/>
            </a:pPr>
            <a:endParaRPr sz="1800" dirty="0"/>
          </a:p>
        </p:txBody>
      </p:sp>
      <p:sp>
        <p:nvSpPr>
          <p:cNvPr id="181" name="Google Shape;181;p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045C75"/>
                </a:solidFill>
              </a:rPr>
              <a:t>4</a:t>
            </a:fld>
            <a:endParaRPr>
              <a:solidFill>
                <a:srgbClr val="045C75"/>
              </a:solidFill>
            </a:endParaRPr>
          </a:p>
        </p:txBody>
      </p:sp>
      <p:sp>
        <p:nvSpPr>
          <p:cNvPr id="182" name="Google Shape;182;p4"/>
          <p:cNvSpPr txBox="1"/>
          <p:nvPr/>
        </p:nvSpPr>
        <p:spPr>
          <a:xfrm>
            <a:off x="228600" y="2286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Sheet Tutorial</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7"/>
        <p:cNvGrpSpPr/>
        <p:nvPr/>
      </p:nvGrpSpPr>
      <p:grpSpPr>
        <a:xfrm>
          <a:off x="0" y="0"/>
          <a:ext cx="0" cy="0"/>
          <a:chOff x="0" y="0"/>
          <a:chExt cx="0" cy="0"/>
        </a:xfrm>
      </p:grpSpPr>
      <p:sp>
        <p:nvSpPr>
          <p:cNvPr id="188" name="Google Shape;188;p5"/>
          <p:cNvSpPr txBox="1">
            <a:spLocks noGrp="1"/>
          </p:cNvSpPr>
          <p:nvPr>
            <p:ph type="body" idx="1"/>
          </p:nvPr>
        </p:nvSpPr>
        <p:spPr>
          <a:xfrm>
            <a:off x="914400" y="609599"/>
            <a:ext cx="7467600" cy="574675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0000"/>
              </a:buClr>
              <a:buSzPts val="2100"/>
              <a:buNone/>
            </a:pPr>
            <a:r>
              <a:rPr lang="en-US" b="1" dirty="0">
                <a:solidFill>
                  <a:srgbClr val="EE7024"/>
                </a:solidFill>
                <a:latin typeface="Arial"/>
                <a:ea typeface="Arial"/>
                <a:cs typeface="Arial"/>
                <a:sym typeface="Arial"/>
              </a:rPr>
              <a:t>Onsite Safety Inspection</a:t>
            </a:r>
            <a:endParaRPr dirty="0">
              <a:solidFill>
                <a:srgbClr val="EE7024"/>
              </a:solidFill>
              <a:latin typeface="Arial"/>
              <a:ea typeface="Arial"/>
              <a:cs typeface="Arial"/>
              <a:sym typeface="Arial"/>
            </a:endParaRPr>
          </a:p>
          <a:p>
            <a:pPr marL="0" lvl="0" indent="0" algn="l" rtl="0">
              <a:lnSpc>
                <a:spcPct val="90000"/>
              </a:lnSpc>
              <a:spcBef>
                <a:spcPts val="750"/>
              </a:spcBef>
              <a:spcAft>
                <a:spcPts val="0"/>
              </a:spcAft>
              <a:buClr>
                <a:schemeClr val="dk1"/>
              </a:buClr>
              <a:buSzPts val="1800"/>
              <a:buNone/>
            </a:pPr>
            <a:r>
              <a:rPr lang="en-US" sz="1800" dirty="0">
                <a:latin typeface="Arial"/>
                <a:ea typeface="Arial"/>
                <a:cs typeface="Arial"/>
                <a:sym typeface="Arial"/>
              </a:rPr>
              <a:t>Examples of safety violations from previous ROV competitions include:</a:t>
            </a:r>
            <a:endParaRPr dirty="0"/>
          </a:p>
          <a:p>
            <a:pPr marL="171450" lvl="0" indent="-171450" algn="l" rtl="0">
              <a:lnSpc>
                <a:spcPct val="90000"/>
              </a:lnSpc>
              <a:spcBef>
                <a:spcPts val="750"/>
              </a:spcBef>
              <a:spcAft>
                <a:spcPts val="0"/>
              </a:spcAft>
              <a:buClr>
                <a:schemeClr val="dk1"/>
              </a:buClr>
              <a:buSzPts val="1800"/>
              <a:buFont typeface="Arial"/>
              <a:buChar char="•"/>
            </a:pPr>
            <a:r>
              <a:rPr lang="en-US" sz="1800" dirty="0">
                <a:latin typeface="Arial"/>
                <a:ea typeface="Arial"/>
                <a:cs typeface="Arial"/>
                <a:sym typeface="Arial"/>
              </a:rPr>
              <a:t>The ROV does not use Anderson </a:t>
            </a:r>
            <a:r>
              <a:rPr lang="en-US" sz="1800" dirty="0" err="1">
                <a:latin typeface="Arial"/>
                <a:ea typeface="Arial"/>
                <a:cs typeface="Arial"/>
                <a:sym typeface="Arial"/>
              </a:rPr>
              <a:t>Powerpole</a:t>
            </a:r>
            <a:r>
              <a:rPr lang="en-US" sz="1800" dirty="0">
                <a:latin typeface="Arial"/>
                <a:ea typeface="Arial"/>
                <a:cs typeface="Arial"/>
                <a:sym typeface="Arial"/>
              </a:rPr>
              <a:t> connectors to attach to main power.</a:t>
            </a:r>
            <a:endParaRPr dirty="0"/>
          </a:p>
          <a:p>
            <a:pPr marL="171450" lvl="0" indent="-171450" algn="l" rtl="0">
              <a:lnSpc>
                <a:spcPct val="90000"/>
              </a:lnSpc>
              <a:spcBef>
                <a:spcPts val="750"/>
              </a:spcBef>
              <a:spcAft>
                <a:spcPts val="0"/>
              </a:spcAft>
              <a:buClr>
                <a:schemeClr val="dk1"/>
              </a:buClr>
              <a:buSzPts val="1800"/>
              <a:buFont typeface="Arial"/>
              <a:buChar char="•"/>
            </a:pPr>
            <a:r>
              <a:rPr lang="en-US" sz="1800" dirty="0">
                <a:latin typeface="Arial"/>
                <a:ea typeface="Arial"/>
                <a:cs typeface="Arial"/>
                <a:sym typeface="Arial"/>
              </a:rPr>
              <a:t>No SID was provided at the safety check.</a:t>
            </a:r>
            <a:endParaRPr dirty="0"/>
          </a:p>
          <a:p>
            <a:pPr marL="171450" lvl="0" indent="-171450" algn="l" rtl="0">
              <a:lnSpc>
                <a:spcPct val="90000"/>
              </a:lnSpc>
              <a:spcBef>
                <a:spcPts val="750"/>
              </a:spcBef>
              <a:spcAft>
                <a:spcPts val="0"/>
              </a:spcAft>
              <a:buClr>
                <a:schemeClr val="dk1"/>
              </a:buClr>
              <a:buSzPts val="1800"/>
              <a:buFont typeface="Arial"/>
              <a:buChar char="•"/>
            </a:pPr>
            <a:r>
              <a:rPr lang="en-US" sz="1800" dirty="0">
                <a:latin typeface="Arial"/>
                <a:ea typeface="Arial"/>
                <a:cs typeface="Arial"/>
                <a:sym typeface="Arial"/>
              </a:rPr>
              <a:t>The SID did not show a main fuse.</a:t>
            </a:r>
            <a:endParaRPr dirty="0"/>
          </a:p>
          <a:p>
            <a:pPr marL="171450" lvl="0" indent="-171450" algn="l" rtl="0">
              <a:lnSpc>
                <a:spcPct val="90000"/>
              </a:lnSpc>
              <a:spcBef>
                <a:spcPts val="750"/>
              </a:spcBef>
              <a:spcAft>
                <a:spcPts val="0"/>
              </a:spcAft>
              <a:buClr>
                <a:schemeClr val="dk1"/>
              </a:buClr>
              <a:buSzPts val="1800"/>
              <a:buFont typeface="Arial"/>
              <a:buChar char="•"/>
            </a:pPr>
            <a:r>
              <a:rPr lang="en-US" sz="1800" dirty="0">
                <a:latin typeface="Arial"/>
                <a:ea typeface="Arial"/>
                <a:cs typeface="Arial"/>
                <a:sym typeface="Arial"/>
              </a:rPr>
              <a:t>The ROV used pneumatics, but the technical documentation did not include a pneumatics diagram (fluid SID).</a:t>
            </a:r>
            <a:endParaRPr dirty="0"/>
          </a:p>
          <a:p>
            <a:pPr marL="171450" lvl="0" indent="-171450" algn="l" rtl="0">
              <a:lnSpc>
                <a:spcPct val="90000"/>
              </a:lnSpc>
              <a:spcBef>
                <a:spcPts val="750"/>
              </a:spcBef>
              <a:spcAft>
                <a:spcPts val="0"/>
              </a:spcAft>
              <a:buClr>
                <a:schemeClr val="dk1"/>
              </a:buClr>
              <a:buSzPts val="1800"/>
              <a:buFont typeface="Arial"/>
              <a:buChar char="•"/>
            </a:pPr>
            <a:r>
              <a:rPr lang="en-US" sz="1800" dirty="0">
                <a:latin typeface="Arial"/>
                <a:ea typeface="Arial"/>
                <a:cs typeface="Arial"/>
                <a:sym typeface="Arial"/>
              </a:rPr>
              <a:t>Sharp items, or potentially sharp items, (fishing hooks, glass bottles) were included on the vehicle.</a:t>
            </a:r>
            <a:endParaRPr dirty="0"/>
          </a:p>
          <a:p>
            <a:pPr marL="171450" lvl="0" indent="-171450" algn="l" rtl="0">
              <a:lnSpc>
                <a:spcPct val="90000"/>
              </a:lnSpc>
              <a:spcBef>
                <a:spcPts val="750"/>
              </a:spcBef>
              <a:spcAft>
                <a:spcPts val="0"/>
              </a:spcAft>
              <a:buClr>
                <a:schemeClr val="dk1"/>
              </a:buClr>
              <a:buSzPts val="1800"/>
              <a:buFont typeface="Arial"/>
              <a:buChar char="•"/>
            </a:pPr>
            <a:r>
              <a:rPr lang="en-US" sz="1800" dirty="0">
                <a:latin typeface="Arial"/>
                <a:ea typeface="Arial"/>
                <a:cs typeface="Arial"/>
                <a:sym typeface="Arial"/>
              </a:rPr>
              <a:t>The vehicle motors were not waterproofed.</a:t>
            </a:r>
            <a:endParaRPr dirty="0"/>
          </a:p>
          <a:p>
            <a:pPr marL="171450" lvl="0" indent="-171450" algn="l" rtl="0">
              <a:lnSpc>
                <a:spcPct val="90000"/>
              </a:lnSpc>
              <a:spcBef>
                <a:spcPts val="750"/>
              </a:spcBef>
              <a:spcAft>
                <a:spcPts val="0"/>
              </a:spcAft>
              <a:buClr>
                <a:schemeClr val="dk1"/>
              </a:buClr>
              <a:buSzPts val="1800"/>
              <a:buFont typeface="Arial"/>
              <a:buChar char="•"/>
            </a:pPr>
            <a:r>
              <a:rPr lang="en-US" sz="1800" dirty="0">
                <a:latin typeface="Arial"/>
                <a:ea typeface="Arial"/>
                <a:cs typeface="Arial"/>
                <a:sym typeface="Arial"/>
              </a:rPr>
              <a:t>Propellers were not protected inside the framework or not shrouded.</a:t>
            </a:r>
            <a:endParaRPr sz="1800" dirty="0">
              <a:latin typeface="Arial"/>
              <a:ea typeface="Arial"/>
              <a:cs typeface="Arial"/>
              <a:sym typeface="Arial"/>
            </a:endParaRPr>
          </a:p>
          <a:p>
            <a:pPr marL="171450" lvl="0" indent="-171450" algn="l" rtl="0">
              <a:lnSpc>
                <a:spcPct val="90000"/>
              </a:lnSpc>
              <a:spcBef>
                <a:spcPts val="750"/>
              </a:spcBef>
              <a:spcAft>
                <a:spcPts val="0"/>
              </a:spcAft>
              <a:buSzPts val="1800"/>
              <a:buFont typeface="Arial"/>
              <a:buChar char="•"/>
            </a:pPr>
            <a:r>
              <a:rPr lang="en-US" sz="1800" b="1" dirty="0">
                <a:solidFill>
                  <a:srgbClr val="EE7024"/>
                </a:solidFill>
                <a:latin typeface="Arial"/>
                <a:ea typeface="Arial"/>
                <a:cs typeface="Arial"/>
                <a:sym typeface="Arial"/>
              </a:rPr>
              <a:t>Note for 2026 NAVIGATOR Class teams!!!</a:t>
            </a:r>
            <a:r>
              <a:rPr lang="en-US" sz="1800" dirty="0">
                <a:solidFill>
                  <a:srgbClr val="EE7024"/>
                </a:solidFill>
                <a:latin typeface="Arial"/>
                <a:ea typeface="Arial"/>
                <a:cs typeface="Arial"/>
                <a:sym typeface="Arial"/>
              </a:rPr>
              <a:t>  </a:t>
            </a:r>
            <a:r>
              <a:rPr lang="en-US" sz="1800" dirty="0">
                <a:latin typeface="Arial"/>
                <a:ea typeface="Arial"/>
                <a:cs typeface="Arial"/>
                <a:sym typeface="Arial"/>
              </a:rPr>
              <a:t>Propellers MUST be shrouded to IP-20 standards.  This means an ½-inch (1.252 cm) wooden dowel cannot touch any propeller.  </a:t>
            </a:r>
          </a:p>
          <a:p>
            <a:pPr marL="171450" lvl="0" indent="-171450"/>
            <a:r>
              <a:rPr lang="en-US" sz="1800" b="1" dirty="0">
                <a:solidFill>
                  <a:srgbClr val="EE7024"/>
                </a:solidFill>
                <a:latin typeface="Arial"/>
                <a:ea typeface="Arial"/>
                <a:cs typeface="Arial"/>
                <a:sym typeface="Arial"/>
              </a:rPr>
              <a:t>Note for 2026 teams!!!</a:t>
            </a:r>
            <a:r>
              <a:rPr lang="en-US" sz="1800" dirty="0">
                <a:solidFill>
                  <a:srgbClr val="EE7024"/>
                </a:solidFill>
                <a:latin typeface="Arial"/>
                <a:ea typeface="Arial"/>
                <a:cs typeface="Arial"/>
                <a:sym typeface="Arial"/>
              </a:rPr>
              <a:t>  </a:t>
            </a:r>
            <a:r>
              <a:rPr lang="en-US" sz="1800" dirty="0">
                <a:latin typeface="Arial"/>
                <a:ea typeface="Arial"/>
                <a:cs typeface="Arial"/>
                <a:sym typeface="Arial"/>
              </a:rPr>
              <a:t>Any gear assemblies must be shrouded to IP-20 standards.</a:t>
            </a:r>
            <a:endParaRPr sz="1800" dirty="0">
              <a:latin typeface="Arial"/>
              <a:ea typeface="Arial"/>
              <a:cs typeface="Arial"/>
              <a:sym typeface="Arial"/>
            </a:endParaRPr>
          </a:p>
          <a:p>
            <a:pPr marL="171450" lvl="0" indent="-171450" algn="l" rtl="0">
              <a:lnSpc>
                <a:spcPct val="90000"/>
              </a:lnSpc>
              <a:spcBef>
                <a:spcPts val="750"/>
              </a:spcBef>
              <a:spcAft>
                <a:spcPts val="0"/>
              </a:spcAft>
              <a:buClr>
                <a:schemeClr val="dk1"/>
              </a:buClr>
              <a:buSzPts val="1800"/>
              <a:buFont typeface="Arial"/>
              <a:buChar char="•"/>
            </a:pPr>
            <a:r>
              <a:rPr lang="en-US" sz="1800" dirty="0">
                <a:latin typeface="Arial"/>
                <a:ea typeface="Arial"/>
                <a:cs typeface="Arial"/>
                <a:sym typeface="Arial"/>
              </a:rPr>
              <a:t>Camera did not operate off the 12-volt MATE power supply.</a:t>
            </a:r>
            <a:endParaRPr sz="2000" dirty="0">
              <a:latin typeface="Arial"/>
              <a:ea typeface="Arial"/>
              <a:cs typeface="Arial"/>
              <a:sym typeface="Arial"/>
            </a:endParaRPr>
          </a:p>
        </p:txBody>
      </p:sp>
      <p:sp>
        <p:nvSpPr>
          <p:cNvPr id="189" name="Google Shape;189;p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045C75"/>
                </a:solidFill>
              </a:rPr>
              <a:t>5</a:t>
            </a:fld>
            <a:endParaRPr>
              <a:solidFill>
                <a:srgbClr val="045C75"/>
              </a:solidFill>
            </a:endParaRPr>
          </a:p>
        </p:txBody>
      </p:sp>
      <p:sp>
        <p:nvSpPr>
          <p:cNvPr id="190" name="Google Shape;190;p5"/>
          <p:cNvSpPr txBox="1"/>
          <p:nvPr/>
        </p:nvSpPr>
        <p:spPr>
          <a:xfrm>
            <a:off x="304800" y="1524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Sheet Tutorial</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5"/>
        <p:cNvGrpSpPr/>
        <p:nvPr/>
      </p:nvGrpSpPr>
      <p:grpSpPr>
        <a:xfrm>
          <a:off x="0" y="0"/>
          <a:ext cx="0" cy="0"/>
          <a:chOff x="0" y="0"/>
          <a:chExt cx="0" cy="0"/>
        </a:xfrm>
      </p:grpSpPr>
      <p:sp>
        <p:nvSpPr>
          <p:cNvPr id="196" name="Google Shape;196;p6"/>
          <p:cNvSpPr txBox="1">
            <a:spLocks noGrp="1"/>
          </p:cNvSpPr>
          <p:nvPr>
            <p:ph type="body" idx="1"/>
          </p:nvPr>
        </p:nvSpPr>
        <p:spPr>
          <a:xfrm>
            <a:off x="914400" y="786300"/>
            <a:ext cx="7772400" cy="574675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0000"/>
              </a:buClr>
              <a:buSzPts val="2100"/>
              <a:buNone/>
            </a:pPr>
            <a:r>
              <a:rPr lang="en-US" sz="1800" b="1" dirty="0">
                <a:solidFill>
                  <a:srgbClr val="EE7024"/>
                </a:solidFill>
                <a:latin typeface="+mn-lt"/>
                <a:ea typeface="Arial"/>
                <a:cs typeface="Arial"/>
                <a:sym typeface="Arial"/>
              </a:rPr>
              <a:t>Onsite Safety Inspection</a:t>
            </a:r>
            <a:endParaRPr sz="1800" dirty="0">
              <a:solidFill>
                <a:srgbClr val="EE7024"/>
              </a:solidFill>
              <a:latin typeface="+mn-lt"/>
              <a:ea typeface="Arial"/>
              <a:cs typeface="Arial"/>
              <a:sym typeface="Arial"/>
            </a:endParaRPr>
          </a:p>
          <a:p>
            <a:pPr marL="0" lvl="0" indent="0" algn="l" rtl="0">
              <a:lnSpc>
                <a:spcPct val="90000"/>
              </a:lnSpc>
              <a:spcBef>
                <a:spcPts val="750"/>
              </a:spcBef>
              <a:spcAft>
                <a:spcPts val="0"/>
              </a:spcAft>
              <a:buClr>
                <a:schemeClr val="dk1"/>
              </a:buClr>
              <a:buSzPts val="1800"/>
              <a:buNone/>
            </a:pPr>
            <a:endParaRPr sz="1800" b="1" dirty="0">
              <a:latin typeface="+mn-lt"/>
              <a:ea typeface="Arial"/>
              <a:cs typeface="Arial"/>
              <a:sym typeface="Arial"/>
            </a:endParaRPr>
          </a:p>
          <a:p>
            <a:pPr marL="0" lvl="0" indent="0" algn="l" rtl="0">
              <a:lnSpc>
                <a:spcPct val="90000"/>
              </a:lnSpc>
              <a:spcBef>
                <a:spcPts val="750"/>
              </a:spcBef>
              <a:spcAft>
                <a:spcPts val="0"/>
              </a:spcAft>
              <a:buClr>
                <a:schemeClr val="dk1"/>
              </a:buClr>
              <a:buSzPts val="1800"/>
              <a:buNone/>
            </a:pPr>
            <a:r>
              <a:rPr lang="en-US" sz="1800" dirty="0">
                <a:latin typeface="+mn-lt"/>
                <a:ea typeface="Arial"/>
                <a:cs typeface="Arial"/>
                <a:sym typeface="Arial"/>
              </a:rPr>
              <a:t>Competition staff will conduct a safety inspection of the vehicle using the safety inspection rubric.</a:t>
            </a:r>
          </a:p>
          <a:p>
            <a:pPr marL="457200" lvl="1" indent="0">
              <a:spcBef>
                <a:spcPts val="750"/>
              </a:spcBef>
              <a:buNone/>
            </a:pPr>
            <a:r>
              <a:rPr lang="en-US" dirty="0">
                <a:solidFill>
                  <a:srgbClr val="0070C0"/>
                </a:solidFill>
                <a:latin typeface="+mn-lt"/>
                <a:cs typeface="Arial"/>
                <a:sym typeface="Arial"/>
              </a:rPr>
              <a:t>The rubric / scoresheet is posted.  If you want to know exactly what will be evaluated during your onsite safety inspection, look at this score sheet.  </a:t>
            </a:r>
            <a:endParaRPr dirty="0">
              <a:solidFill>
                <a:srgbClr val="0070C0"/>
              </a:solidFill>
              <a:latin typeface="+mn-lt"/>
            </a:endParaRPr>
          </a:p>
          <a:p>
            <a:pPr marL="0" lvl="0" indent="0" algn="l" rtl="0">
              <a:lnSpc>
                <a:spcPct val="90000"/>
              </a:lnSpc>
              <a:spcBef>
                <a:spcPts val="750"/>
              </a:spcBef>
              <a:spcAft>
                <a:spcPts val="0"/>
              </a:spcAft>
              <a:buClr>
                <a:schemeClr val="dk1"/>
              </a:buClr>
              <a:buSzPts val="1800"/>
              <a:buNone/>
            </a:pPr>
            <a:endParaRPr sz="1800" dirty="0">
              <a:latin typeface="+mn-lt"/>
              <a:ea typeface="Arial"/>
              <a:cs typeface="Arial"/>
              <a:sym typeface="Arial"/>
            </a:endParaRPr>
          </a:p>
          <a:p>
            <a:pPr marL="0" lvl="0" indent="0" algn="l" rtl="0">
              <a:lnSpc>
                <a:spcPct val="90000"/>
              </a:lnSpc>
              <a:spcBef>
                <a:spcPts val="750"/>
              </a:spcBef>
              <a:spcAft>
                <a:spcPts val="0"/>
              </a:spcAft>
              <a:buClr>
                <a:schemeClr val="dk1"/>
              </a:buClr>
              <a:buSzPts val="1800"/>
              <a:buNone/>
            </a:pPr>
            <a:r>
              <a:rPr lang="en-US" sz="1800" dirty="0">
                <a:latin typeface="+mn-lt"/>
                <a:ea typeface="Arial"/>
                <a:cs typeface="Arial"/>
                <a:sym typeface="Arial"/>
              </a:rPr>
              <a:t>If the safety inspector(s) identify a safety violation, companies will have the opportunity to address it. The pool practice or product demonstration run schedule will NOT change to allow companies more time.</a:t>
            </a:r>
            <a:endParaRPr sz="1800" dirty="0">
              <a:latin typeface="+mn-lt"/>
            </a:endParaRPr>
          </a:p>
          <a:p>
            <a:pPr marL="0" lvl="0" indent="0" algn="l" rtl="0">
              <a:lnSpc>
                <a:spcPct val="90000"/>
              </a:lnSpc>
              <a:spcBef>
                <a:spcPts val="750"/>
              </a:spcBef>
              <a:spcAft>
                <a:spcPts val="0"/>
              </a:spcAft>
              <a:buClr>
                <a:schemeClr val="dk1"/>
              </a:buClr>
              <a:buSzPts val="1800"/>
              <a:buNone/>
            </a:pPr>
            <a:endParaRPr sz="1800" dirty="0">
              <a:latin typeface="+mn-lt"/>
              <a:ea typeface="Arial"/>
              <a:cs typeface="Arial"/>
              <a:sym typeface="Arial"/>
            </a:endParaRPr>
          </a:p>
          <a:p>
            <a:pPr marL="0" lvl="0" indent="0" algn="l" rtl="0">
              <a:lnSpc>
                <a:spcPct val="90000"/>
              </a:lnSpc>
              <a:spcBef>
                <a:spcPts val="750"/>
              </a:spcBef>
              <a:spcAft>
                <a:spcPts val="0"/>
              </a:spcAft>
              <a:buClr>
                <a:schemeClr val="dk1"/>
              </a:buClr>
              <a:buSzPts val="1800"/>
              <a:buNone/>
            </a:pPr>
            <a:r>
              <a:rPr lang="en-US" sz="1800" dirty="0">
                <a:latin typeface="+mn-lt"/>
                <a:ea typeface="Arial"/>
                <a:cs typeface="Arial"/>
                <a:sym typeface="Arial"/>
              </a:rPr>
              <a:t>If during the second safety review the</a:t>
            </a:r>
            <a:endParaRPr sz="1800" dirty="0">
              <a:latin typeface="+mn-lt"/>
            </a:endParaRPr>
          </a:p>
          <a:p>
            <a:pPr marL="0" lvl="0" indent="0" algn="l" rtl="0">
              <a:lnSpc>
                <a:spcPct val="90000"/>
              </a:lnSpc>
              <a:spcBef>
                <a:spcPts val="750"/>
              </a:spcBef>
              <a:spcAft>
                <a:spcPts val="0"/>
              </a:spcAft>
              <a:buClr>
                <a:schemeClr val="dk1"/>
              </a:buClr>
              <a:buSzPts val="1800"/>
              <a:buNone/>
            </a:pPr>
            <a:r>
              <a:rPr lang="en-US" sz="1800" dirty="0">
                <a:latin typeface="+mn-lt"/>
                <a:ea typeface="Arial"/>
                <a:cs typeface="Arial"/>
                <a:sym typeface="Arial"/>
              </a:rPr>
              <a:t>	a. violation has not been properly addressed or</a:t>
            </a:r>
            <a:endParaRPr sz="1800" dirty="0">
              <a:latin typeface="+mn-lt"/>
            </a:endParaRPr>
          </a:p>
          <a:p>
            <a:pPr marL="0" lvl="0" indent="0" algn="l" rtl="0">
              <a:lnSpc>
                <a:spcPct val="90000"/>
              </a:lnSpc>
              <a:spcBef>
                <a:spcPts val="750"/>
              </a:spcBef>
              <a:spcAft>
                <a:spcPts val="0"/>
              </a:spcAft>
              <a:buClr>
                <a:schemeClr val="dk1"/>
              </a:buClr>
              <a:buSzPts val="1800"/>
              <a:buNone/>
            </a:pPr>
            <a:r>
              <a:rPr lang="en-US" sz="1800" dirty="0">
                <a:latin typeface="+mn-lt"/>
                <a:ea typeface="Arial"/>
                <a:cs typeface="Arial"/>
                <a:sym typeface="Arial"/>
              </a:rPr>
              <a:t>	b. another violation is revealed</a:t>
            </a:r>
            <a:endParaRPr sz="1800" dirty="0">
              <a:latin typeface="+mn-lt"/>
            </a:endParaRPr>
          </a:p>
          <a:p>
            <a:pPr marL="0" lvl="0" indent="0" algn="l" rtl="0">
              <a:lnSpc>
                <a:spcPct val="90000"/>
              </a:lnSpc>
              <a:spcBef>
                <a:spcPts val="750"/>
              </a:spcBef>
              <a:spcAft>
                <a:spcPts val="0"/>
              </a:spcAft>
              <a:buClr>
                <a:schemeClr val="dk1"/>
              </a:buClr>
              <a:buSzPts val="1800"/>
              <a:buNone/>
            </a:pPr>
            <a:r>
              <a:rPr lang="en-US" sz="1800" dirty="0">
                <a:latin typeface="+mn-lt"/>
                <a:ea typeface="Arial"/>
                <a:cs typeface="Arial"/>
                <a:sym typeface="Arial"/>
              </a:rPr>
              <a:t>companies will have ONE additional opportunity to address the issue.</a:t>
            </a:r>
            <a:endParaRPr sz="1800" dirty="0">
              <a:latin typeface="+mn-lt"/>
            </a:endParaRPr>
          </a:p>
          <a:p>
            <a:pPr marL="0" lvl="0" indent="0" algn="l" rtl="0">
              <a:lnSpc>
                <a:spcPct val="90000"/>
              </a:lnSpc>
              <a:spcBef>
                <a:spcPts val="750"/>
              </a:spcBef>
              <a:spcAft>
                <a:spcPts val="0"/>
              </a:spcAft>
              <a:buClr>
                <a:schemeClr val="dk1"/>
              </a:buClr>
              <a:buSzPts val="1800"/>
              <a:buNone/>
            </a:pPr>
            <a:endParaRPr sz="1800" b="1" dirty="0">
              <a:latin typeface="Arial"/>
              <a:ea typeface="Arial"/>
              <a:cs typeface="Arial"/>
              <a:sym typeface="Arial"/>
            </a:endParaRPr>
          </a:p>
        </p:txBody>
      </p:sp>
      <p:sp>
        <p:nvSpPr>
          <p:cNvPr id="197" name="Google Shape;197;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045C75"/>
                </a:solidFill>
              </a:rPr>
              <a:t>6</a:t>
            </a:fld>
            <a:endParaRPr>
              <a:solidFill>
                <a:srgbClr val="045C75"/>
              </a:solidFill>
            </a:endParaRPr>
          </a:p>
        </p:txBody>
      </p:sp>
      <p:sp>
        <p:nvSpPr>
          <p:cNvPr id="198" name="Google Shape;198;p6"/>
          <p:cNvSpPr txBox="1"/>
          <p:nvPr/>
        </p:nvSpPr>
        <p:spPr>
          <a:xfrm>
            <a:off x="76200" y="1524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Protocol</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3"/>
        <p:cNvGrpSpPr/>
        <p:nvPr/>
      </p:nvGrpSpPr>
      <p:grpSpPr>
        <a:xfrm>
          <a:off x="0" y="0"/>
          <a:ext cx="0" cy="0"/>
          <a:chOff x="0" y="0"/>
          <a:chExt cx="0" cy="0"/>
        </a:xfrm>
      </p:grpSpPr>
      <p:sp>
        <p:nvSpPr>
          <p:cNvPr id="204" name="Google Shape;204;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045C75"/>
                </a:solidFill>
              </a:rPr>
              <a:t>7</a:t>
            </a:fld>
            <a:endParaRPr>
              <a:solidFill>
                <a:srgbClr val="045C75"/>
              </a:solidFill>
            </a:endParaRPr>
          </a:p>
        </p:txBody>
      </p:sp>
      <p:sp>
        <p:nvSpPr>
          <p:cNvPr id="205" name="Google Shape;205;p7"/>
          <p:cNvSpPr txBox="1"/>
          <p:nvPr/>
        </p:nvSpPr>
        <p:spPr>
          <a:xfrm>
            <a:off x="1447800" y="217488"/>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SAFETY INSPECTION SHEET</a:t>
            </a:r>
            <a:endParaRPr/>
          </a:p>
        </p:txBody>
      </p:sp>
      <p:sp>
        <p:nvSpPr>
          <p:cNvPr id="207" name="Google Shape;207;p7"/>
          <p:cNvSpPr txBox="1"/>
          <p:nvPr/>
        </p:nvSpPr>
        <p:spPr>
          <a:xfrm>
            <a:off x="2971800" y="5804400"/>
            <a:ext cx="4648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u="sng" dirty="0">
                <a:solidFill>
                  <a:srgbClr val="0070C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http://materovcompetition.org/scoring</a:t>
            </a:r>
            <a:endParaRPr sz="1800" dirty="0">
              <a:solidFill>
                <a:srgbClr val="0070C0"/>
              </a:solidFill>
              <a:latin typeface="Calibri"/>
              <a:ea typeface="Calibri"/>
              <a:cs typeface="Calibri"/>
              <a:sym typeface="Calibri"/>
            </a:endParaRPr>
          </a:p>
        </p:txBody>
      </p:sp>
      <p:pic>
        <p:nvPicPr>
          <p:cNvPr id="6" name="Picture 5">
            <a:extLst>
              <a:ext uri="{FF2B5EF4-FFF2-40B4-BE49-F238E27FC236}">
                <a16:creationId xmlns:a16="http://schemas.microsoft.com/office/drawing/2014/main" id="{7046F94C-D8EA-03AB-BFDC-1AE7E09E4CC3}"/>
              </a:ext>
            </a:extLst>
          </p:cNvPr>
          <p:cNvPicPr>
            <a:picLocks noChangeAspect="1"/>
          </p:cNvPicPr>
          <p:nvPr/>
        </p:nvPicPr>
        <p:blipFill>
          <a:blip r:embed="rId5"/>
          <a:stretch>
            <a:fillRect/>
          </a:stretch>
        </p:blipFill>
        <p:spPr>
          <a:xfrm>
            <a:off x="967991" y="794657"/>
            <a:ext cx="7925637" cy="478506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2"/>
        <p:cNvGrpSpPr/>
        <p:nvPr/>
      </p:nvGrpSpPr>
      <p:grpSpPr>
        <a:xfrm>
          <a:off x="0" y="0"/>
          <a:ext cx="0" cy="0"/>
          <a:chOff x="0" y="0"/>
          <a:chExt cx="0" cy="0"/>
        </a:xfrm>
      </p:grpSpPr>
      <p:sp>
        <p:nvSpPr>
          <p:cNvPr id="213" name="Google Shape;213;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045C75"/>
                </a:solidFill>
              </a:rPr>
              <a:t>8</a:t>
            </a:fld>
            <a:endParaRPr>
              <a:solidFill>
                <a:srgbClr val="045C75"/>
              </a:solidFill>
            </a:endParaRPr>
          </a:p>
        </p:txBody>
      </p:sp>
      <p:sp>
        <p:nvSpPr>
          <p:cNvPr id="214" name="Google Shape;214;p8"/>
          <p:cNvSpPr txBox="1"/>
          <p:nvPr/>
        </p:nvSpPr>
        <p:spPr>
          <a:xfrm>
            <a:off x="1447800" y="217488"/>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NAVIGATOR SAFETY INSPECTION SHEET</a:t>
            </a:r>
            <a:endParaRPr/>
          </a:p>
        </p:txBody>
      </p:sp>
      <p:sp>
        <p:nvSpPr>
          <p:cNvPr id="216" name="Google Shape;216;p8"/>
          <p:cNvSpPr txBox="1"/>
          <p:nvPr/>
        </p:nvSpPr>
        <p:spPr>
          <a:xfrm>
            <a:off x="2971800" y="5927209"/>
            <a:ext cx="4648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u="sng" dirty="0">
                <a:solidFill>
                  <a:srgbClr val="0070C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http://materovcompetition.org/scoring</a:t>
            </a:r>
            <a:endParaRPr sz="1800" dirty="0">
              <a:solidFill>
                <a:srgbClr val="0070C0"/>
              </a:solidFill>
              <a:latin typeface="Calibri"/>
              <a:ea typeface="Calibri"/>
              <a:cs typeface="Calibri"/>
              <a:sym typeface="Calibri"/>
            </a:endParaRPr>
          </a:p>
        </p:txBody>
      </p:sp>
      <p:pic>
        <p:nvPicPr>
          <p:cNvPr id="4" name="Picture 3">
            <a:extLst>
              <a:ext uri="{FF2B5EF4-FFF2-40B4-BE49-F238E27FC236}">
                <a16:creationId xmlns:a16="http://schemas.microsoft.com/office/drawing/2014/main" id="{75878FE9-D1C6-66C3-BD84-A453CE8E4EA8}"/>
              </a:ext>
            </a:extLst>
          </p:cNvPr>
          <p:cNvPicPr>
            <a:picLocks noChangeAspect="1"/>
          </p:cNvPicPr>
          <p:nvPr/>
        </p:nvPicPr>
        <p:blipFill>
          <a:blip r:embed="rId5"/>
          <a:stretch>
            <a:fillRect/>
          </a:stretch>
        </p:blipFill>
        <p:spPr>
          <a:xfrm>
            <a:off x="870516" y="827314"/>
            <a:ext cx="8114093" cy="484414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1"/>
        <p:cNvGrpSpPr/>
        <p:nvPr/>
      </p:nvGrpSpPr>
      <p:grpSpPr>
        <a:xfrm>
          <a:off x="0" y="0"/>
          <a:ext cx="0" cy="0"/>
          <a:chOff x="0" y="0"/>
          <a:chExt cx="0" cy="0"/>
        </a:xfrm>
      </p:grpSpPr>
      <p:sp>
        <p:nvSpPr>
          <p:cNvPr id="222" name="Google Shape;222;p9"/>
          <p:cNvSpPr txBox="1">
            <a:spLocks noGrp="1"/>
          </p:cNvSpPr>
          <p:nvPr>
            <p:ph type="body" idx="1"/>
          </p:nvPr>
        </p:nvSpPr>
        <p:spPr>
          <a:xfrm>
            <a:off x="914400" y="568254"/>
            <a:ext cx="8042787" cy="589785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1800" b="1" dirty="0">
                <a:solidFill>
                  <a:srgbClr val="EE7024"/>
                </a:solidFill>
                <a:latin typeface="+mn-lt"/>
              </a:rPr>
              <a:t>2026 MATE Floats! </a:t>
            </a:r>
          </a:p>
          <a:p>
            <a:pPr marL="0" lvl="0" indent="0" algn="l" rtl="0">
              <a:lnSpc>
                <a:spcPct val="90000"/>
              </a:lnSpc>
              <a:spcBef>
                <a:spcPts val="0"/>
              </a:spcBef>
              <a:spcAft>
                <a:spcPts val="0"/>
              </a:spcAft>
              <a:buClr>
                <a:srgbClr val="FF3300"/>
              </a:buClr>
              <a:buSzPts val="1600"/>
              <a:buFont typeface="Noto Sans Symbols"/>
              <a:buNone/>
            </a:pPr>
            <a:endParaRPr lang="en-US" sz="1800" b="1" dirty="0">
              <a:solidFill>
                <a:srgbClr val="EE7024"/>
              </a:solidFill>
              <a:latin typeface="+mn-lt"/>
            </a:endParaRPr>
          </a:p>
          <a:p>
            <a:pPr marL="0" lvl="0" indent="0" algn="l" rtl="0">
              <a:lnSpc>
                <a:spcPct val="90000"/>
              </a:lnSpc>
              <a:spcBef>
                <a:spcPts val="0"/>
              </a:spcBef>
              <a:spcAft>
                <a:spcPts val="0"/>
              </a:spcAft>
              <a:buClr>
                <a:srgbClr val="FF3300"/>
              </a:buClr>
              <a:buSzPts val="1600"/>
              <a:buFont typeface="Noto Sans Symbols"/>
              <a:buNone/>
            </a:pPr>
            <a:r>
              <a:rPr lang="en-US" sz="1800" b="1" dirty="0">
                <a:solidFill>
                  <a:srgbClr val="EE7024"/>
                </a:solidFill>
                <a:latin typeface="+mn-lt"/>
              </a:rPr>
              <a:t>Documentation</a:t>
            </a:r>
          </a:p>
          <a:p>
            <a:pPr marL="0" lvl="0" indent="0" algn="l" rtl="0">
              <a:lnSpc>
                <a:spcPct val="90000"/>
              </a:lnSpc>
              <a:spcBef>
                <a:spcPts val="0"/>
              </a:spcBef>
              <a:spcAft>
                <a:spcPts val="0"/>
              </a:spcAft>
              <a:buClr>
                <a:srgbClr val="FF3300"/>
              </a:buClr>
              <a:buSzPts val="1600"/>
              <a:buFont typeface="Noto Sans Symbols"/>
              <a:buNone/>
            </a:pPr>
            <a:r>
              <a:rPr lang="en-US" sz="1800" dirty="0">
                <a:latin typeface="+mn-lt"/>
              </a:rPr>
              <a:t>If you plan to operate a float you will need to bring both a SID of your float and a non-ROV device description document to the onsite safety inspection.  </a:t>
            </a:r>
            <a:r>
              <a:rPr lang="en-US" sz="1800" dirty="0">
                <a:solidFill>
                  <a:srgbClr val="0070C0"/>
                </a:solidFill>
                <a:latin typeface="+mn-lt"/>
              </a:rPr>
              <a:t>Hint:  A simple float is probably a 1-motor ROV</a:t>
            </a:r>
            <a:r>
              <a:rPr lang="en-US" sz="1800" dirty="0">
                <a:latin typeface="+mn-lt"/>
              </a:rPr>
              <a:t>.  SID should include the power source, fuse, tether, motor(s).  </a:t>
            </a:r>
          </a:p>
          <a:p>
            <a:pPr marL="0" lvl="0" indent="0" algn="l" rtl="0">
              <a:lnSpc>
                <a:spcPct val="90000"/>
              </a:lnSpc>
              <a:spcBef>
                <a:spcPts val="0"/>
              </a:spcBef>
              <a:spcAft>
                <a:spcPts val="0"/>
              </a:spcAft>
              <a:buClr>
                <a:srgbClr val="FF3300"/>
              </a:buClr>
              <a:buSzPts val="1600"/>
              <a:buFont typeface="Noto Sans Symbols"/>
              <a:buNone/>
            </a:pPr>
            <a:endParaRPr lang="en-US" sz="1800" dirty="0">
              <a:latin typeface="+mn-lt"/>
            </a:endParaRPr>
          </a:p>
          <a:p>
            <a:pPr marL="0" lvl="0" indent="0" algn="l" rtl="0">
              <a:lnSpc>
                <a:spcPct val="90000"/>
              </a:lnSpc>
              <a:spcBef>
                <a:spcPts val="0"/>
              </a:spcBef>
              <a:spcAft>
                <a:spcPts val="0"/>
              </a:spcAft>
              <a:buClr>
                <a:srgbClr val="FF3300"/>
              </a:buClr>
              <a:buSzPts val="1600"/>
              <a:buFont typeface="Noto Sans Symbols"/>
              <a:buNone/>
            </a:pPr>
            <a:r>
              <a:rPr lang="en-US" sz="1800" b="1" i="1" dirty="0">
                <a:solidFill>
                  <a:srgbClr val="EE7024"/>
                </a:solidFill>
                <a:latin typeface="+mn-lt"/>
              </a:rPr>
              <a:t>New for 2026!!!  </a:t>
            </a:r>
            <a:r>
              <a:rPr lang="en-US" sz="1800" b="1" dirty="0">
                <a:solidFill>
                  <a:srgbClr val="0070C0"/>
                </a:solidFill>
                <a:latin typeface="+mn-lt"/>
              </a:rPr>
              <a:t>ALL TEAMS</a:t>
            </a:r>
            <a:r>
              <a:rPr lang="en-US" sz="1800" dirty="0">
                <a:latin typeface="+mn-lt"/>
              </a:rPr>
              <a:t> will also need to bring a non-ROV device description document with them.  This details the power source and movement mechanisms for the float.  </a:t>
            </a:r>
          </a:p>
          <a:p>
            <a:pPr marL="914400" lvl="2" indent="0">
              <a:spcBef>
                <a:spcPts val="0"/>
              </a:spcBef>
              <a:buClr>
                <a:srgbClr val="FF3300"/>
              </a:buClr>
              <a:buSzPts val="1600"/>
              <a:buNone/>
            </a:pPr>
            <a:r>
              <a:rPr lang="en-US" sz="1800" dirty="0">
                <a:latin typeface="+mn-lt"/>
              </a:rPr>
              <a:t>The non-ROV device description document should be presented to safety inspectors.  It MUST also be brought to the mission station and presented to the mission station judges to receive points for Task 4. </a:t>
            </a:r>
          </a:p>
          <a:p>
            <a:pPr marL="914400" lvl="2" indent="0">
              <a:spcBef>
                <a:spcPts val="0"/>
              </a:spcBef>
              <a:buClr>
                <a:srgbClr val="FF3300"/>
              </a:buClr>
              <a:buSzPts val="1600"/>
              <a:buNone/>
            </a:pPr>
            <a:endParaRPr lang="en-US" sz="1800" dirty="0">
              <a:latin typeface="+mn-lt"/>
            </a:endParaRPr>
          </a:p>
          <a:p>
            <a:pPr marL="457200" lvl="1" indent="0">
              <a:spcBef>
                <a:spcPts val="0"/>
              </a:spcBef>
              <a:buClr>
                <a:srgbClr val="FF3300"/>
              </a:buClr>
              <a:buSzPts val="1600"/>
              <a:buNone/>
            </a:pPr>
            <a:r>
              <a:rPr lang="en-US" sz="2100" dirty="0">
                <a:solidFill>
                  <a:srgbClr val="7030A0"/>
                </a:solidFill>
                <a:latin typeface="+mn-lt"/>
              </a:rPr>
              <a:t>The non-ROV device document should let the station judges know what type of float you designed – which category on the score sheet it fits into (buoyancy engine / other mechanism), independent (NAV only) or tethered, autonomous or manually controlled.  </a:t>
            </a:r>
            <a:r>
              <a:rPr lang="en-US" sz="2100" b="1" dirty="0">
                <a:solidFill>
                  <a:srgbClr val="0070C0"/>
                </a:solidFill>
                <a:latin typeface="+mn-lt"/>
              </a:rPr>
              <a:t>The document should also explain why/how your float fits into that category</a:t>
            </a:r>
            <a:r>
              <a:rPr lang="en-US" sz="2100" dirty="0">
                <a:solidFill>
                  <a:srgbClr val="7030A0"/>
                </a:solidFill>
                <a:latin typeface="+mn-lt"/>
              </a:rPr>
              <a:t>.  </a:t>
            </a:r>
            <a:endParaRPr sz="2100" dirty="0">
              <a:solidFill>
                <a:srgbClr val="7030A0"/>
              </a:solidFill>
            </a:endParaRPr>
          </a:p>
        </p:txBody>
      </p:sp>
      <p:sp>
        <p:nvSpPr>
          <p:cNvPr id="223" name="Google Shape;223;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045C75"/>
                </a:solidFill>
              </a:rPr>
              <a:t>9</a:t>
            </a:fld>
            <a:endParaRPr>
              <a:solidFill>
                <a:srgbClr val="045C75"/>
              </a:solidFill>
            </a:endParaRPr>
          </a:p>
        </p:txBody>
      </p:sp>
      <p:sp>
        <p:nvSpPr>
          <p:cNvPr id="226" name="Google Shape;226;p9"/>
          <p:cNvSpPr txBox="1"/>
          <p:nvPr/>
        </p:nvSpPr>
        <p:spPr>
          <a:xfrm>
            <a:off x="76200" y="1524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Protocol</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1">
          <a:extLst>
            <a:ext uri="{FF2B5EF4-FFF2-40B4-BE49-F238E27FC236}">
              <a16:creationId xmlns:a16="http://schemas.microsoft.com/office/drawing/2014/main" id="{0FD2BEC7-1840-9E57-0C84-6095A5F1C94A}"/>
            </a:ext>
          </a:extLst>
        </p:cNvPr>
        <p:cNvGrpSpPr/>
        <p:nvPr/>
      </p:nvGrpSpPr>
      <p:grpSpPr>
        <a:xfrm>
          <a:off x="0" y="0"/>
          <a:ext cx="0" cy="0"/>
          <a:chOff x="0" y="0"/>
          <a:chExt cx="0" cy="0"/>
        </a:xfrm>
      </p:grpSpPr>
      <p:sp>
        <p:nvSpPr>
          <p:cNvPr id="222" name="Google Shape;222;p9">
            <a:extLst>
              <a:ext uri="{FF2B5EF4-FFF2-40B4-BE49-F238E27FC236}">
                <a16:creationId xmlns:a16="http://schemas.microsoft.com/office/drawing/2014/main" id="{BD9137F1-6887-C4A6-3BFE-DB824AA25FBE}"/>
              </a:ext>
            </a:extLst>
          </p:cNvPr>
          <p:cNvSpPr txBox="1">
            <a:spLocks noGrp="1"/>
          </p:cNvSpPr>
          <p:nvPr>
            <p:ph type="body" idx="1"/>
          </p:nvPr>
        </p:nvSpPr>
        <p:spPr>
          <a:xfrm>
            <a:off x="806246" y="902552"/>
            <a:ext cx="8229600" cy="38267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3600" dirty="0"/>
              <a:t>Examples and photos of items that will (and will not) pass a safety inspection.</a:t>
            </a:r>
          </a:p>
          <a:p>
            <a:pPr marL="0" lvl="0" indent="0" algn="l" rtl="0">
              <a:lnSpc>
                <a:spcPct val="90000"/>
              </a:lnSpc>
              <a:spcBef>
                <a:spcPts val="0"/>
              </a:spcBef>
              <a:spcAft>
                <a:spcPts val="0"/>
              </a:spcAft>
              <a:buClr>
                <a:srgbClr val="FF3300"/>
              </a:buClr>
              <a:buSzPts val="1600"/>
              <a:buFont typeface="Noto Sans Symbols"/>
              <a:buNone/>
            </a:pPr>
            <a:endParaRPr lang="en-US" sz="2800" dirty="0"/>
          </a:p>
          <a:p>
            <a:pPr marL="0" lvl="0" indent="0" algn="l" rtl="0">
              <a:lnSpc>
                <a:spcPct val="90000"/>
              </a:lnSpc>
              <a:spcBef>
                <a:spcPts val="0"/>
              </a:spcBef>
              <a:spcAft>
                <a:spcPts val="0"/>
              </a:spcAft>
              <a:buClr>
                <a:srgbClr val="FF3300"/>
              </a:buClr>
              <a:buSzPts val="1600"/>
              <a:buFont typeface="Noto Sans Symbols"/>
              <a:buNone/>
            </a:pPr>
            <a:r>
              <a:rPr lang="en-US" sz="2800" dirty="0"/>
              <a:t>The following section has examples (with photos) of what will or will not pass safety inspection.  </a:t>
            </a:r>
          </a:p>
          <a:p>
            <a:pPr marL="0" lvl="0" indent="0" algn="l" rtl="0">
              <a:lnSpc>
                <a:spcPct val="90000"/>
              </a:lnSpc>
              <a:spcBef>
                <a:spcPts val="0"/>
              </a:spcBef>
              <a:spcAft>
                <a:spcPts val="0"/>
              </a:spcAft>
              <a:buClr>
                <a:srgbClr val="FF3300"/>
              </a:buClr>
              <a:buSzPts val="1600"/>
              <a:buFont typeface="Noto Sans Symbols"/>
              <a:buNone/>
            </a:pPr>
            <a:endParaRPr dirty="0"/>
          </a:p>
        </p:txBody>
      </p:sp>
      <p:sp>
        <p:nvSpPr>
          <p:cNvPr id="223" name="Google Shape;223;p9">
            <a:extLst>
              <a:ext uri="{FF2B5EF4-FFF2-40B4-BE49-F238E27FC236}">
                <a16:creationId xmlns:a16="http://schemas.microsoft.com/office/drawing/2014/main" id="{AAEADF10-43D2-B771-3E4B-AF2F8D7FEAFF}"/>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045C75"/>
                </a:solidFill>
              </a:rPr>
              <a:t>10</a:t>
            </a:fld>
            <a:endParaRPr>
              <a:solidFill>
                <a:srgbClr val="045C75"/>
              </a:solidFill>
            </a:endParaRPr>
          </a:p>
        </p:txBody>
      </p:sp>
      <p:sp>
        <p:nvSpPr>
          <p:cNvPr id="226" name="Google Shape;226;p9">
            <a:extLst>
              <a:ext uri="{FF2B5EF4-FFF2-40B4-BE49-F238E27FC236}">
                <a16:creationId xmlns:a16="http://schemas.microsoft.com/office/drawing/2014/main" id="{ADAF0630-D17C-00E1-0009-EEDA940A3D26}"/>
              </a:ext>
            </a:extLst>
          </p:cNvPr>
          <p:cNvSpPr txBox="1"/>
          <p:nvPr/>
        </p:nvSpPr>
        <p:spPr>
          <a:xfrm>
            <a:off x="76200" y="1524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Protocol</a:t>
            </a:r>
            <a:endParaRPr/>
          </a:p>
        </p:txBody>
      </p:sp>
    </p:spTree>
    <p:extLst>
      <p:ext uri="{BB962C8B-B14F-4D97-AF65-F5344CB8AC3E}">
        <p14:creationId xmlns:p14="http://schemas.microsoft.com/office/powerpoint/2010/main" val="3558230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1">
          <a:extLst>
            <a:ext uri="{FF2B5EF4-FFF2-40B4-BE49-F238E27FC236}">
              <a16:creationId xmlns:a16="http://schemas.microsoft.com/office/drawing/2014/main" id="{85ACF9DB-4DBB-74BD-CD54-1889B01A5AC9}"/>
            </a:ext>
          </a:extLst>
        </p:cNvPr>
        <p:cNvGrpSpPr/>
        <p:nvPr/>
      </p:nvGrpSpPr>
      <p:grpSpPr>
        <a:xfrm>
          <a:off x="0" y="0"/>
          <a:ext cx="0" cy="0"/>
          <a:chOff x="0" y="0"/>
          <a:chExt cx="0" cy="0"/>
        </a:xfrm>
      </p:grpSpPr>
      <p:sp>
        <p:nvSpPr>
          <p:cNvPr id="222" name="Google Shape;222;p9">
            <a:extLst>
              <a:ext uri="{FF2B5EF4-FFF2-40B4-BE49-F238E27FC236}">
                <a16:creationId xmlns:a16="http://schemas.microsoft.com/office/drawing/2014/main" id="{50DC39F8-CF21-DA36-3553-A7296A816B1E}"/>
              </a:ext>
            </a:extLst>
          </p:cNvPr>
          <p:cNvSpPr txBox="1">
            <a:spLocks noGrp="1"/>
          </p:cNvSpPr>
          <p:nvPr>
            <p:ph type="body" idx="1"/>
          </p:nvPr>
        </p:nvSpPr>
        <p:spPr>
          <a:xfrm>
            <a:off x="838200" y="607585"/>
            <a:ext cx="8229600" cy="13716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mn-lt"/>
                <a:ea typeface="Arial"/>
                <a:cs typeface="Arial"/>
                <a:sym typeface="Arial"/>
              </a:rPr>
              <a:t>2.0  Physical</a:t>
            </a:r>
            <a:endParaRPr sz="1600" dirty="0">
              <a:solidFill>
                <a:srgbClr val="EE7024"/>
              </a:solidFill>
              <a:latin typeface="+mn-lt"/>
              <a:ea typeface="Arial"/>
              <a:cs typeface="Arial"/>
              <a:sym typeface="Arial"/>
            </a:endParaRPr>
          </a:p>
          <a:p>
            <a:pPr marL="0" lvl="0" indent="0" algn="l" rtl="0">
              <a:lnSpc>
                <a:spcPct val="90000"/>
              </a:lnSpc>
              <a:spcBef>
                <a:spcPts val="0"/>
              </a:spcBef>
              <a:spcAft>
                <a:spcPts val="0"/>
              </a:spcAft>
              <a:buClr>
                <a:srgbClr val="FF3300"/>
              </a:buClr>
              <a:buSzPts val="2000"/>
              <a:buFont typeface="Noto Sans Symbols"/>
              <a:buNone/>
            </a:pPr>
            <a:r>
              <a:rPr lang="en-US" sz="2000" b="1" i="1" dirty="0">
                <a:solidFill>
                  <a:srgbClr val="EE7024"/>
                </a:solidFill>
                <a:latin typeface="+mn-lt"/>
                <a:ea typeface="Arial"/>
                <a:cs typeface="Arial"/>
                <a:sym typeface="Arial"/>
              </a:rPr>
              <a:t>All items attached to ROV are secure and will not fall off.</a:t>
            </a:r>
            <a:r>
              <a:rPr lang="en-US" sz="2000" dirty="0">
                <a:solidFill>
                  <a:srgbClr val="EE7024"/>
                </a:solidFill>
                <a:latin typeface="+mn-lt"/>
                <a:ea typeface="Arial"/>
                <a:cs typeface="Arial"/>
                <a:sym typeface="Arial"/>
              </a:rPr>
              <a:t> </a:t>
            </a:r>
            <a:endParaRPr sz="1200" b="1" i="1" dirty="0">
              <a:solidFill>
                <a:srgbClr val="EE7024"/>
              </a:solidFill>
              <a:latin typeface="+mn-lt"/>
              <a:ea typeface="Arial"/>
              <a:cs typeface="Arial"/>
              <a:sym typeface="Arial"/>
            </a:endParaRPr>
          </a:p>
          <a:p>
            <a:pPr marL="0" lvl="0" indent="0" algn="l" rtl="0">
              <a:lnSpc>
                <a:spcPct val="90000"/>
              </a:lnSpc>
              <a:spcBef>
                <a:spcPts val="0"/>
              </a:spcBef>
              <a:spcAft>
                <a:spcPts val="0"/>
              </a:spcAft>
              <a:buClr>
                <a:schemeClr val="dk1"/>
              </a:buClr>
              <a:buSzPts val="1200"/>
              <a:buFont typeface="Noto Sans Symbols"/>
              <a:buNone/>
            </a:pPr>
            <a:endParaRPr sz="1200" b="1" dirty="0">
              <a:solidFill>
                <a:srgbClr val="FF3300"/>
              </a:solidFill>
              <a:latin typeface="+mn-lt"/>
              <a:ea typeface="Arial"/>
              <a:cs typeface="Arial"/>
              <a:sym typeface="Arial"/>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Examples:</a:t>
            </a:r>
            <a:endParaRPr sz="1800" dirty="0">
              <a:latin typeface="+mn-lt"/>
            </a:endParaRPr>
          </a:p>
          <a:p>
            <a:pPr marL="0" lvl="0" indent="0" algn="l" rtl="0">
              <a:lnSpc>
                <a:spcPct val="90000"/>
              </a:lnSpc>
              <a:spcBef>
                <a:spcPts val="0"/>
              </a:spcBef>
              <a:spcAft>
                <a:spcPts val="0"/>
              </a:spcAft>
              <a:buClr>
                <a:schemeClr val="dk1"/>
              </a:buClr>
              <a:buSzPts val="1600"/>
              <a:buFont typeface="Noto Sans Symbols"/>
              <a:buNone/>
            </a:pPr>
            <a:endParaRPr sz="1800" dirty="0">
              <a:solidFill>
                <a:srgbClr val="000000"/>
              </a:solidFill>
              <a:latin typeface="+mn-lt"/>
              <a:ea typeface="Arial"/>
              <a:cs typeface="Arial"/>
              <a:sym typeface="Arial"/>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        loose camera                                              securely attached camera</a:t>
            </a:r>
            <a:endParaRPr sz="1800" dirty="0">
              <a:latin typeface="+mn-lt"/>
            </a:endParaRPr>
          </a:p>
        </p:txBody>
      </p:sp>
      <p:sp>
        <p:nvSpPr>
          <p:cNvPr id="223" name="Google Shape;223;p9">
            <a:extLst>
              <a:ext uri="{FF2B5EF4-FFF2-40B4-BE49-F238E27FC236}">
                <a16:creationId xmlns:a16="http://schemas.microsoft.com/office/drawing/2014/main" id="{4FFA2114-E93E-150D-EBEB-E126FCD8476B}"/>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045C75"/>
                </a:solidFill>
              </a:rPr>
              <a:t>11</a:t>
            </a:fld>
            <a:endParaRPr>
              <a:solidFill>
                <a:srgbClr val="045C75"/>
              </a:solidFill>
            </a:endParaRPr>
          </a:p>
        </p:txBody>
      </p:sp>
      <p:pic>
        <p:nvPicPr>
          <p:cNvPr id="224" name="Google Shape;224;p9" descr="secure-camera">
            <a:extLst>
              <a:ext uri="{FF2B5EF4-FFF2-40B4-BE49-F238E27FC236}">
                <a16:creationId xmlns:a16="http://schemas.microsoft.com/office/drawing/2014/main" id="{66E56A78-117B-A2D4-8D96-496CA1CBD760}"/>
              </a:ext>
            </a:extLst>
          </p:cNvPr>
          <p:cNvPicPr preferRelativeResize="0"/>
          <p:nvPr/>
        </p:nvPicPr>
        <p:blipFill rotWithShape="1">
          <a:blip r:embed="rId4">
            <a:alphaModFix/>
          </a:blip>
          <a:srcRect/>
          <a:stretch/>
        </p:blipFill>
        <p:spPr>
          <a:xfrm>
            <a:off x="4800600" y="1915288"/>
            <a:ext cx="3911600" cy="2193925"/>
          </a:xfrm>
          <a:prstGeom prst="rect">
            <a:avLst/>
          </a:prstGeom>
          <a:noFill/>
          <a:ln>
            <a:noFill/>
          </a:ln>
        </p:spPr>
      </p:pic>
      <p:pic>
        <p:nvPicPr>
          <p:cNvPr id="225" name="Google Shape;225;p9" descr="loose-cameras">
            <a:extLst>
              <a:ext uri="{FF2B5EF4-FFF2-40B4-BE49-F238E27FC236}">
                <a16:creationId xmlns:a16="http://schemas.microsoft.com/office/drawing/2014/main" id="{94BCDB3E-BBF0-45F7-6778-41A3FD0CA000}"/>
              </a:ext>
            </a:extLst>
          </p:cNvPr>
          <p:cNvPicPr preferRelativeResize="0"/>
          <p:nvPr/>
        </p:nvPicPr>
        <p:blipFill rotWithShape="1">
          <a:blip r:embed="rId5">
            <a:alphaModFix/>
          </a:blip>
          <a:srcRect/>
          <a:stretch/>
        </p:blipFill>
        <p:spPr>
          <a:xfrm>
            <a:off x="838200" y="1904145"/>
            <a:ext cx="3911600" cy="2193925"/>
          </a:xfrm>
          <a:prstGeom prst="rect">
            <a:avLst/>
          </a:prstGeom>
          <a:noFill/>
          <a:ln>
            <a:noFill/>
          </a:ln>
        </p:spPr>
      </p:pic>
      <p:sp>
        <p:nvSpPr>
          <p:cNvPr id="226" name="Google Shape;226;p9">
            <a:extLst>
              <a:ext uri="{FF2B5EF4-FFF2-40B4-BE49-F238E27FC236}">
                <a16:creationId xmlns:a16="http://schemas.microsoft.com/office/drawing/2014/main" id="{53AC12C1-755D-FD8E-D2FC-1BF8B029695D}"/>
              </a:ext>
            </a:extLst>
          </p:cNvPr>
          <p:cNvSpPr txBox="1"/>
          <p:nvPr/>
        </p:nvSpPr>
        <p:spPr>
          <a:xfrm>
            <a:off x="76200" y="1524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Protocol</a:t>
            </a:r>
            <a:endParaRPr/>
          </a:p>
        </p:txBody>
      </p:sp>
      <p:sp>
        <p:nvSpPr>
          <p:cNvPr id="227" name="Google Shape;227;p9">
            <a:extLst>
              <a:ext uri="{FF2B5EF4-FFF2-40B4-BE49-F238E27FC236}">
                <a16:creationId xmlns:a16="http://schemas.microsoft.com/office/drawing/2014/main" id="{273121A0-1DEA-D3B0-8799-C92429AF1A6B}"/>
              </a:ext>
            </a:extLst>
          </p:cNvPr>
          <p:cNvSpPr txBox="1"/>
          <p:nvPr/>
        </p:nvSpPr>
        <p:spPr>
          <a:xfrm>
            <a:off x="990600" y="4278651"/>
            <a:ext cx="752475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rgbClr val="0070C0"/>
                </a:solidFill>
                <a:latin typeface="+mn-lt"/>
                <a:ea typeface="Calibri"/>
                <a:cs typeface="Calibri"/>
                <a:sym typeface="Calibri"/>
              </a:rPr>
              <a:t>Note for NAVIGATOR class: Large monitors not secured to the control station will be considered a loose item.  Any monitor / video screen should be secured to the control station or stabilized on the table.  </a:t>
            </a:r>
            <a:endParaRPr dirty="0">
              <a:latin typeface="+mn-lt"/>
            </a:endParaRPr>
          </a:p>
        </p:txBody>
      </p:sp>
    </p:spTree>
    <p:extLst>
      <p:ext uri="{BB962C8B-B14F-4D97-AF65-F5344CB8AC3E}">
        <p14:creationId xmlns:p14="http://schemas.microsoft.com/office/powerpoint/2010/main" val="1107145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2"/>
        <p:cNvGrpSpPr/>
        <p:nvPr/>
      </p:nvGrpSpPr>
      <p:grpSpPr>
        <a:xfrm>
          <a:off x="0" y="0"/>
          <a:ext cx="0" cy="0"/>
          <a:chOff x="0" y="0"/>
          <a:chExt cx="0" cy="0"/>
        </a:xfrm>
      </p:grpSpPr>
      <p:sp>
        <p:nvSpPr>
          <p:cNvPr id="233" name="Google Shape;233;p10"/>
          <p:cNvSpPr txBox="1">
            <a:spLocks noGrp="1"/>
          </p:cNvSpPr>
          <p:nvPr>
            <p:ph type="body" idx="1"/>
          </p:nvPr>
        </p:nvSpPr>
        <p:spPr>
          <a:xfrm>
            <a:off x="865188" y="599500"/>
            <a:ext cx="8229600" cy="2677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mn-lt"/>
                <a:ea typeface="Arial"/>
                <a:cs typeface="Arial"/>
                <a:sym typeface="Arial"/>
              </a:rPr>
              <a:t>2.0  Physical</a:t>
            </a:r>
            <a:br>
              <a:rPr lang="en-US" sz="1600" b="1" dirty="0">
                <a:solidFill>
                  <a:srgbClr val="EE7024"/>
                </a:solidFill>
                <a:latin typeface="+mn-lt"/>
                <a:ea typeface="Arial"/>
                <a:cs typeface="Arial"/>
                <a:sym typeface="Arial"/>
              </a:rPr>
            </a:br>
            <a:r>
              <a:rPr lang="en-US" sz="2000" b="1" i="1" dirty="0">
                <a:solidFill>
                  <a:srgbClr val="EE7024"/>
                </a:solidFill>
                <a:latin typeface="+mn-lt"/>
                <a:ea typeface="Arial"/>
                <a:cs typeface="Arial"/>
                <a:sym typeface="Arial"/>
              </a:rPr>
              <a:t>No sharp edges or elements of ROV design that could cause injury to personnel or damage to pool surface.</a:t>
            </a:r>
            <a:r>
              <a:rPr lang="en-US" dirty="0">
                <a:solidFill>
                  <a:srgbClr val="EE7024"/>
                </a:solidFill>
                <a:latin typeface="+mn-lt"/>
                <a:ea typeface="Arial"/>
                <a:cs typeface="Arial"/>
                <a:sym typeface="Arial"/>
              </a:rPr>
              <a:t> </a:t>
            </a:r>
            <a:br>
              <a:rPr lang="en-US" dirty="0">
                <a:solidFill>
                  <a:srgbClr val="EE7024"/>
                </a:solidFill>
                <a:latin typeface="+mn-lt"/>
                <a:ea typeface="Arial"/>
                <a:cs typeface="Arial"/>
                <a:sym typeface="Arial"/>
              </a:rPr>
            </a:br>
            <a:endParaRPr sz="900" b="1" dirty="0">
              <a:solidFill>
                <a:srgbClr val="EE7024"/>
              </a:solidFill>
              <a:latin typeface="+mn-lt"/>
              <a:ea typeface="Arial"/>
              <a:cs typeface="Arial"/>
              <a:sym typeface="Arial"/>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Examples:</a:t>
            </a:r>
            <a:endParaRPr sz="1800" dirty="0">
              <a:latin typeface="+mn-lt"/>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The points on the front of this ROV may look cool, but the inspector failed the company during safety inspection for putting something that could be a danger to the divers.</a:t>
            </a:r>
            <a:endParaRPr sz="1800" dirty="0">
              <a:latin typeface="+mn-lt"/>
            </a:endParaRPr>
          </a:p>
          <a:p>
            <a:pPr marL="0" lvl="0" indent="0" algn="l" rtl="0">
              <a:lnSpc>
                <a:spcPct val="90000"/>
              </a:lnSpc>
              <a:spcBef>
                <a:spcPts val="0"/>
              </a:spcBef>
              <a:spcAft>
                <a:spcPts val="0"/>
              </a:spcAft>
              <a:buClr>
                <a:srgbClr val="000000"/>
              </a:buClr>
              <a:buSzPts val="1600"/>
              <a:buFont typeface="Noto Sans Symbols"/>
              <a:buNone/>
            </a:pPr>
            <a:r>
              <a:rPr lang="en-US" sz="1600" b="1" dirty="0">
                <a:solidFill>
                  <a:srgbClr val="000000"/>
                </a:solidFill>
                <a:latin typeface="+mn-lt"/>
                <a:ea typeface="Arial"/>
                <a:cs typeface="Arial"/>
                <a:sym typeface="Arial"/>
              </a:rPr>
              <a:t>                   </a:t>
            </a:r>
            <a:endParaRPr dirty="0">
              <a:latin typeface="+mn-lt"/>
            </a:endParaRPr>
          </a:p>
        </p:txBody>
      </p:sp>
      <p:sp>
        <p:nvSpPr>
          <p:cNvPr id="234" name="Google Shape;234;p10"/>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12</a:t>
            </a:fld>
            <a:endParaRPr sz="1200">
              <a:solidFill>
                <a:srgbClr val="045C75"/>
              </a:solidFill>
              <a:latin typeface="Constantia"/>
              <a:ea typeface="Constantia"/>
              <a:cs typeface="Constantia"/>
              <a:sym typeface="Constantia"/>
            </a:endParaRPr>
          </a:p>
        </p:txBody>
      </p:sp>
      <p:pic>
        <p:nvPicPr>
          <p:cNvPr id="235" name="Google Shape;235;p10" descr="sharp-points"/>
          <p:cNvPicPr preferRelativeResize="0"/>
          <p:nvPr/>
        </p:nvPicPr>
        <p:blipFill rotWithShape="1">
          <a:blip r:embed="rId4">
            <a:alphaModFix/>
          </a:blip>
          <a:srcRect/>
          <a:stretch/>
        </p:blipFill>
        <p:spPr>
          <a:xfrm>
            <a:off x="3810000" y="4267200"/>
            <a:ext cx="1169988" cy="658813"/>
          </a:xfrm>
          <a:prstGeom prst="rect">
            <a:avLst/>
          </a:prstGeom>
          <a:noFill/>
          <a:ln>
            <a:noFill/>
          </a:ln>
        </p:spPr>
      </p:pic>
      <p:pic>
        <p:nvPicPr>
          <p:cNvPr id="236" name="Google Shape;236;p10" descr="sharp-points"/>
          <p:cNvPicPr preferRelativeResize="0"/>
          <p:nvPr/>
        </p:nvPicPr>
        <p:blipFill rotWithShape="1">
          <a:blip r:embed="rId5">
            <a:alphaModFix/>
          </a:blip>
          <a:srcRect/>
          <a:stretch/>
        </p:blipFill>
        <p:spPr>
          <a:xfrm>
            <a:off x="3008671" y="2458064"/>
            <a:ext cx="5765800" cy="3234544"/>
          </a:xfrm>
          <a:prstGeom prst="rect">
            <a:avLst/>
          </a:prstGeom>
          <a:noFill/>
          <a:ln>
            <a:noFill/>
          </a:ln>
        </p:spPr>
      </p:pic>
      <p:sp>
        <p:nvSpPr>
          <p:cNvPr id="237" name="Google Shape;237;p10"/>
          <p:cNvSpPr txBox="1"/>
          <p:nvPr/>
        </p:nvSpPr>
        <p:spPr>
          <a:xfrm>
            <a:off x="76200" y="1524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Protocol</a:t>
            </a:r>
            <a:endParaRPr/>
          </a:p>
        </p:txBody>
      </p:sp>
      <p:sp>
        <p:nvSpPr>
          <p:cNvPr id="238" name="Google Shape;238;p10"/>
          <p:cNvSpPr txBox="1"/>
          <p:nvPr/>
        </p:nvSpPr>
        <p:spPr>
          <a:xfrm>
            <a:off x="877529" y="2971800"/>
            <a:ext cx="2170471"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rgbClr val="0070C0"/>
                </a:solidFill>
                <a:latin typeface="+mn-lt"/>
                <a:ea typeface="Calibri"/>
                <a:cs typeface="Calibri"/>
                <a:sym typeface="Calibri"/>
              </a:rPr>
              <a:t>NOTE:  Monitors with glass fronts could create sharp edges if they become broken!  Monitors with glass fronts will not pass safety inspection.</a:t>
            </a:r>
            <a:endParaRPr dirty="0">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p:cNvGrpSpPr/>
        <p:nvPr/>
      </p:nvGrpSpPr>
      <p:grpSpPr>
        <a:xfrm>
          <a:off x="0" y="0"/>
          <a:ext cx="0" cy="0"/>
          <a:chOff x="0" y="0"/>
          <a:chExt cx="0" cy="0"/>
        </a:xfrm>
      </p:grpSpPr>
      <p:sp>
        <p:nvSpPr>
          <p:cNvPr id="244" name="Google Shape;244;p11"/>
          <p:cNvSpPr txBox="1">
            <a:spLocks noGrp="1"/>
          </p:cNvSpPr>
          <p:nvPr>
            <p:ph type="body" idx="1"/>
          </p:nvPr>
        </p:nvSpPr>
        <p:spPr>
          <a:xfrm>
            <a:off x="838200" y="644524"/>
            <a:ext cx="8229600" cy="235426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mn-lt"/>
                <a:ea typeface="Arial"/>
                <a:cs typeface="Arial"/>
                <a:sym typeface="Arial"/>
              </a:rPr>
              <a:t>2.0  Physical</a:t>
            </a:r>
            <a:br>
              <a:rPr lang="en-US" sz="1600" b="1" dirty="0">
                <a:solidFill>
                  <a:srgbClr val="EE7024"/>
                </a:solidFill>
                <a:latin typeface="+mn-lt"/>
                <a:ea typeface="Arial"/>
                <a:cs typeface="Arial"/>
                <a:sym typeface="Arial"/>
              </a:rPr>
            </a:br>
            <a:r>
              <a:rPr lang="en-US" sz="2000" b="1" i="1" dirty="0">
                <a:solidFill>
                  <a:srgbClr val="EE7024"/>
                </a:solidFill>
                <a:latin typeface="+mn-lt"/>
                <a:ea typeface="Arial"/>
                <a:cs typeface="Arial"/>
                <a:sym typeface="Arial"/>
              </a:rPr>
              <a:t>Hazardous items are identified and protection provided.</a:t>
            </a:r>
            <a:r>
              <a:rPr lang="en-US" sz="2000" dirty="0">
                <a:solidFill>
                  <a:srgbClr val="EE7024"/>
                </a:solidFill>
                <a:latin typeface="+mn-lt"/>
                <a:ea typeface="Arial"/>
                <a:cs typeface="Arial"/>
                <a:sym typeface="Arial"/>
              </a:rPr>
              <a:t> </a:t>
            </a:r>
            <a:endParaRPr sz="900" b="1" i="1" dirty="0">
              <a:solidFill>
                <a:srgbClr val="EE7024"/>
              </a:solidFill>
              <a:latin typeface="+mn-lt"/>
              <a:ea typeface="Arial"/>
              <a:cs typeface="Arial"/>
              <a:sym typeface="Arial"/>
            </a:endParaRPr>
          </a:p>
          <a:p>
            <a:pPr marL="0" lvl="0" indent="0" algn="l" rtl="0">
              <a:lnSpc>
                <a:spcPct val="90000"/>
              </a:lnSpc>
              <a:spcBef>
                <a:spcPts val="0"/>
              </a:spcBef>
              <a:spcAft>
                <a:spcPts val="0"/>
              </a:spcAft>
              <a:buClr>
                <a:schemeClr val="dk1"/>
              </a:buClr>
              <a:buSzPts val="900"/>
              <a:buFont typeface="Noto Sans Symbols"/>
              <a:buNone/>
            </a:pPr>
            <a:endParaRPr sz="900" b="1" dirty="0">
              <a:solidFill>
                <a:srgbClr val="FF3300"/>
              </a:solidFill>
              <a:latin typeface="+mn-lt"/>
              <a:ea typeface="Arial"/>
              <a:cs typeface="Arial"/>
              <a:sym typeface="Arial"/>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Examples:</a:t>
            </a:r>
            <a:endParaRPr sz="1800" dirty="0">
              <a:latin typeface="+mn-lt"/>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Sharp edges on the scoop are painted red; yellow and black safety warning colors are used elsewhere.  The company successfully passed their safety inspection because potentially hazardous items that are needed to complete a task are identified and protected.  </a:t>
            </a:r>
            <a:endParaRPr sz="1800" dirty="0">
              <a:latin typeface="+mn-lt"/>
            </a:endParaRPr>
          </a:p>
          <a:p>
            <a:pPr marL="0" lvl="0" indent="0" algn="l" rtl="0">
              <a:lnSpc>
                <a:spcPct val="90000"/>
              </a:lnSpc>
              <a:spcBef>
                <a:spcPts val="0"/>
              </a:spcBef>
              <a:spcAft>
                <a:spcPts val="0"/>
              </a:spcAft>
              <a:buClr>
                <a:srgbClr val="000000"/>
              </a:buClr>
              <a:buSzPts val="1600"/>
              <a:buFont typeface="Noto Sans Symbols"/>
              <a:buNone/>
            </a:pPr>
            <a:r>
              <a:rPr lang="en-US" sz="1600" b="1" dirty="0">
                <a:solidFill>
                  <a:srgbClr val="000000"/>
                </a:solidFill>
                <a:latin typeface="Arial"/>
                <a:ea typeface="Arial"/>
                <a:cs typeface="Arial"/>
                <a:sym typeface="Arial"/>
              </a:rPr>
              <a:t>                   </a:t>
            </a:r>
            <a:endParaRPr dirty="0"/>
          </a:p>
        </p:txBody>
      </p:sp>
      <p:sp>
        <p:nvSpPr>
          <p:cNvPr id="245" name="Google Shape;245;p11"/>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13</a:t>
            </a:fld>
            <a:endParaRPr sz="1200">
              <a:solidFill>
                <a:srgbClr val="045C75"/>
              </a:solidFill>
              <a:latin typeface="Constantia"/>
              <a:ea typeface="Constantia"/>
              <a:cs typeface="Constantia"/>
              <a:sym typeface="Constantia"/>
            </a:endParaRPr>
          </a:p>
        </p:txBody>
      </p:sp>
      <p:pic>
        <p:nvPicPr>
          <p:cNvPr id="246" name="Google Shape;246;p11" descr="safety1"/>
          <p:cNvPicPr preferRelativeResize="0"/>
          <p:nvPr/>
        </p:nvPicPr>
        <p:blipFill rotWithShape="1">
          <a:blip r:embed="rId4">
            <a:alphaModFix/>
          </a:blip>
          <a:srcRect/>
          <a:stretch/>
        </p:blipFill>
        <p:spPr>
          <a:xfrm>
            <a:off x="1457631" y="2635045"/>
            <a:ext cx="6447503" cy="3746090"/>
          </a:xfrm>
          <a:prstGeom prst="rect">
            <a:avLst/>
          </a:prstGeom>
          <a:noFill/>
          <a:ln>
            <a:noFill/>
          </a:ln>
        </p:spPr>
      </p:pic>
      <p:sp>
        <p:nvSpPr>
          <p:cNvPr id="247" name="Google Shape;247;p11"/>
          <p:cNvSpPr txBox="1"/>
          <p:nvPr/>
        </p:nvSpPr>
        <p:spPr>
          <a:xfrm>
            <a:off x="76200" y="1524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Protocol</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2"/>
        <p:cNvGrpSpPr/>
        <p:nvPr/>
      </p:nvGrpSpPr>
      <p:grpSpPr>
        <a:xfrm>
          <a:off x="0" y="0"/>
          <a:ext cx="0" cy="0"/>
          <a:chOff x="0" y="0"/>
          <a:chExt cx="0" cy="0"/>
        </a:xfrm>
      </p:grpSpPr>
      <p:sp>
        <p:nvSpPr>
          <p:cNvPr id="253" name="Google Shape;253;g2b86ee5a0c4_2_75"/>
          <p:cNvSpPr txBox="1">
            <a:spLocks noGrp="1"/>
          </p:cNvSpPr>
          <p:nvPr>
            <p:ph type="body" idx="1"/>
          </p:nvPr>
        </p:nvSpPr>
        <p:spPr>
          <a:xfrm>
            <a:off x="838200" y="623977"/>
            <a:ext cx="8229600" cy="2316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Arial"/>
                <a:ea typeface="Arial"/>
                <a:cs typeface="Arial"/>
                <a:sym typeface="Arial"/>
              </a:rPr>
              <a:t>2.0  Physical</a:t>
            </a:r>
            <a:br>
              <a:rPr lang="en-US" sz="1600" b="1" dirty="0">
                <a:solidFill>
                  <a:srgbClr val="EE7024"/>
                </a:solidFill>
                <a:latin typeface="Arial"/>
                <a:ea typeface="Arial"/>
                <a:cs typeface="Arial"/>
                <a:sym typeface="Arial"/>
              </a:rPr>
            </a:br>
            <a:r>
              <a:rPr lang="en-US" sz="2000" b="1" dirty="0">
                <a:solidFill>
                  <a:srgbClr val="EE7024"/>
                </a:solidFill>
                <a:highlight>
                  <a:srgbClr val="FFFF00"/>
                </a:highlight>
                <a:latin typeface="Arial"/>
                <a:ea typeface="Arial"/>
                <a:cs typeface="Arial"/>
                <a:sym typeface="Arial"/>
              </a:rPr>
              <a:t>NAVIGATOR</a:t>
            </a:r>
            <a:r>
              <a:rPr lang="en-US" sz="2000" b="1" dirty="0">
                <a:solidFill>
                  <a:srgbClr val="EE7024"/>
                </a:solidFill>
                <a:latin typeface="Arial"/>
                <a:ea typeface="Arial"/>
                <a:cs typeface="Arial"/>
                <a:sym typeface="Arial"/>
              </a:rPr>
              <a:t>:  </a:t>
            </a:r>
            <a:r>
              <a:rPr lang="en-US" sz="2000" b="1" i="1" dirty="0">
                <a:solidFill>
                  <a:srgbClr val="EE7024"/>
                </a:solidFill>
                <a:latin typeface="Arial"/>
                <a:ea typeface="Arial"/>
                <a:cs typeface="Arial"/>
                <a:sym typeface="Arial"/>
              </a:rPr>
              <a:t>Propellers must be shrouded to IP-20 standards even if they are enclosed inside the frame of the ROV</a:t>
            </a:r>
            <a:endParaRPr sz="1400" dirty="0">
              <a:solidFill>
                <a:srgbClr val="EE7024"/>
              </a:solidFill>
              <a:latin typeface="Arial"/>
              <a:ea typeface="Arial"/>
              <a:cs typeface="Arial"/>
              <a:sym typeface="Arial"/>
            </a:endParaRPr>
          </a:p>
        </p:txBody>
      </p:sp>
      <p:sp>
        <p:nvSpPr>
          <p:cNvPr id="254" name="Google Shape;254;g2b86ee5a0c4_2_75"/>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14</a:t>
            </a:fld>
            <a:endParaRPr sz="1200">
              <a:solidFill>
                <a:srgbClr val="045C75"/>
              </a:solidFill>
              <a:latin typeface="Constantia"/>
              <a:ea typeface="Constantia"/>
              <a:cs typeface="Constantia"/>
              <a:sym typeface="Constantia"/>
            </a:endParaRPr>
          </a:p>
        </p:txBody>
      </p:sp>
      <p:sp>
        <p:nvSpPr>
          <p:cNvPr id="255" name="Google Shape;255;g2b86ee5a0c4_2_75"/>
          <p:cNvSpPr txBox="1"/>
          <p:nvPr/>
        </p:nvSpPr>
        <p:spPr>
          <a:xfrm>
            <a:off x="762000" y="219199"/>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RANGER, PIONEER &amp; EXPLORER Class Safety Inspection Sheet Tutorial</a:t>
            </a:r>
            <a:endParaRPr/>
          </a:p>
        </p:txBody>
      </p:sp>
      <p:pic>
        <p:nvPicPr>
          <p:cNvPr id="256" name="Google Shape;256;g2b86ee5a0c4_2_75"/>
          <p:cNvPicPr preferRelativeResize="0"/>
          <p:nvPr/>
        </p:nvPicPr>
        <p:blipFill>
          <a:blip r:embed="rId4">
            <a:alphaModFix/>
          </a:blip>
          <a:stretch>
            <a:fillRect/>
          </a:stretch>
        </p:blipFill>
        <p:spPr>
          <a:xfrm>
            <a:off x="838200" y="1569101"/>
            <a:ext cx="7594473" cy="2790825"/>
          </a:xfrm>
          <a:prstGeom prst="rect">
            <a:avLst/>
          </a:prstGeom>
          <a:noFill/>
          <a:ln>
            <a:noFill/>
          </a:ln>
        </p:spPr>
      </p:pic>
      <p:sp>
        <p:nvSpPr>
          <p:cNvPr id="257" name="Google Shape;257;g2b86ee5a0c4_2_75"/>
          <p:cNvSpPr txBox="1"/>
          <p:nvPr/>
        </p:nvSpPr>
        <p:spPr>
          <a:xfrm>
            <a:off x="1514167" y="4340237"/>
            <a:ext cx="6032594" cy="66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b="1" dirty="0">
                <a:solidFill>
                  <a:schemeClr val="dk1"/>
                </a:solidFill>
                <a:latin typeface="+mn-lt"/>
                <a:ea typeface="Calibri"/>
                <a:cs typeface="Calibri"/>
                <a:sym typeface="Calibri"/>
              </a:rPr>
              <a:t>Eastern Edge Robotics</a:t>
            </a:r>
            <a:r>
              <a:rPr lang="en-US" sz="1600" dirty="0">
                <a:solidFill>
                  <a:schemeClr val="dk1"/>
                </a:solidFill>
                <a:latin typeface="+mn-lt"/>
                <a:ea typeface="Calibri"/>
                <a:cs typeface="Calibri"/>
                <a:sym typeface="Calibri"/>
              </a:rPr>
              <a:t> shrouds.  Photo credit: Stephen Fudge</a:t>
            </a:r>
            <a:endParaRPr sz="1600" dirty="0">
              <a:solidFill>
                <a:schemeClr val="dk1"/>
              </a:solidFill>
              <a:latin typeface="+mn-lt"/>
              <a:ea typeface="Calibri"/>
              <a:cs typeface="Calibri"/>
              <a:sym typeface="Calibri"/>
            </a:endParaRPr>
          </a:p>
        </p:txBody>
      </p:sp>
      <p:sp>
        <p:nvSpPr>
          <p:cNvPr id="258" name="Google Shape;258;g2b86ee5a0c4_2_75"/>
          <p:cNvSpPr txBox="1"/>
          <p:nvPr/>
        </p:nvSpPr>
        <p:spPr>
          <a:xfrm>
            <a:off x="952400" y="5064175"/>
            <a:ext cx="7856700" cy="83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100" dirty="0">
                <a:solidFill>
                  <a:schemeClr val="dk1"/>
                </a:solidFill>
                <a:latin typeface="+mn-lt"/>
                <a:ea typeface="Calibri"/>
                <a:cs typeface="Calibri"/>
                <a:sym typeface="Calibri"/>
              </a:rPr>
              <a:t>Propellers are properly shrouded to IP-20 standards on both sides of the propeller.  These shrouds were 3D printed.  A ½-inch wooden dowel cannot touch the propeller from any angle.  </a:t>
            </a:r>
            <a:endParaRPr sz="2100" dirty="0">
              <a:solidFill>
                <a:schemeClr val="dk1"/>
              </a:solidFill>
              <a:latin typeface="+mn-lt"/>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3"/>
        <p:cNvGrpSpPr/>
        <p:nvPr/>
      </p:nvGrpSpPr>
      <p:grpSpPr>
        <a:xfrm>
          <a:off x="0" y="0"/>
          <a:ext cx="0" cy="0"/>
          <a:chOff x="0" y="0"/>
          <a:chExt cx="0" cy="0"/>
        </a:xfrm>
      </p:grpSpPr>
      <p:sp>
        <p:nvSpPr>
          <p:cNvPr id="264" name="Google Shape;264;p12"/>
          <p:cNvSpPr txBox="1">
            <a:spLocks noGrp="1"/>
          </p:cNvSpPr>
          <p:nvPr>
            <p:ph type="body" idx="1"/>
          </p:nvPr>
        </p:nvSpPr>
        <p:spPr>
          <a:xfrm>
            <a:off x="838200" y="623980"/>
            <a:ext cx="8229600" cy="43894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Arial"/>
                <a:ea typeface="Arial"/>
                <a:cs typeface="Arial"/>
                <a:sym typeface="Arial"/>
              </a:rPr>
              <a:t>2.0  Physical</a:t>
            </a:r>
            <a:br>
              <a:rPr lang="en-US" sz="1600" b="1" dirty="0">
                <a:solidFill>
                  <a:srgbClr val="EE7024"/>
                </a:solidFill>
                <a:latin typeface="Arial"/>
                <a:ea typeface="Arial"/>
                <a:cs typeface="Arial"/>
                <a:sym typeface="Arial"/>
              </a:rPr>
            </a:br>
            <a:r>
              <a:rPr lang="en-US" sz="2000" b="1" i="1" dirty="0">
                <a:solidFill>
                  <a:srgbClr val="EE7024"/>
                </a:solidFill>
                <a:highlight>
                  <a:srgbClr val="FFFF00"/>
                </a:highlight>
                <a:latin typeface="Arial"/>
                <a:ea typeface="Arial"/>
                <a:cs typeface="Arial"/>
                <a:sym typeface="Arial"/>
              </a:rPr>
              <a:t>SCOUT!</a:t>
            </a:r>
          </a:p>
          <a:p>
            <a:pPr marL="0" lvl="0" indent="0" algn="l" rtl="0">
              <a:lnSpc>
                <a:spcPct val="100000"/>
              </a:lnSpc>
              <a:spcBef>
                <a:spcPts val="0"/>
              </a:spcBef>
              <a:spcAft>
                <a:spcPts val="0"/>
              </a:spcAft>
              <a:buClr>
                <a:srgbClr val="FF3300"/>
              </a:buClr>
              <a:buSzPts val="2000"/>
              <a:buFont typeface="Noto Sans Symbols"/>
              <a:buNone/>
            </a:pPr>
            <a:r>
              <a:rPr lang="en-US" sz="2000" b="1" i="1" dirty="0">
                <a:solidFill>
                  <a:srgbClr val="EE7024"/>
                </a:solidFill>
                <a:latin typeface="Arial"/>
                <a:ea typeface="Arial"/>
                <a:cs typeface="Arial"/>
                <a:sym typeface="Arial"/>
              </a:rPr>
              <a:t>ALL Propellers must be shrouded or completely enclosed inside the frame of the ROV</a:t>
            </a:r>
            <a:endParaRPr sz="1200" b="1" i="1" dirty="0">
              <a:solidFill>
                <a:srgbClr val="EE7024"/>
              </a:solidFill>
              <a:latin typeface="Arial"/>
              <a:ea typeface="Arial"/>
              <a:cs typeface="Arial"/>
              <a:sym typeface="Arial"/>
            </a:endParaRPr>
          </a:p>
          <a:p>
            <a:pPr marL="0" lvl="0" indent="0" algn="l" rtl="0">
              <a:lnSpc>
                <a:spcPct val="90000"/>
              </a:lnSpc>
              <a:spcBef>
                <a:spcPts val="0"/>
              </a:spcBef>
              <a:spcAft>
                <a:spcPts val="0"/>
              </a:spcAft>
              <a:buClr>
                <a:schemeClr val="dk1"/>
              </a:buClr>
              <a:buSzPts val="1200"/>
              <a:buFont typeface="Noto Sans Symbols"/>
              <a:buNone/>
            </a:pPr>
            <a:endParaRPr sz="1200" b="1" dirty="0">
              <a:solidFill>
                <a:srgbClr val="FF3300"/>
              </a:solidFill>
              <a:latin typeface="Arial"/>
              <a:ea typeface="Arial"/>
              <a:cs typeface="Arial"/>
              <a:sym typeface="Arial"/>
            </a:endParaRPr>
          </a:p>
          <a:p>
            <a:pPr marL="0" lvl="0" indent="0" algn="l" rtl="0">
              <a:lnSpc>
                <a:spcPct val="90000"/>
              </a:lnSpc>
              <a:spcBef>
                <a:spcPts val="0"/>
              </a:spcBef>
              <a:spcAft>
                <a:spcPts val="0"/>
              </a:spcAft>
              <a:buClr>
                <a:schemeClr val="dk1"/>
              </a:buClr>
              <a:buSzPts val="1600"/>
              <a:buFont typeface="Noto Sans Symbols"/>
              <a:buNone/>
            </a:pPr>
            <a:endParaRPr sz="1600" b="1" dirty="0">
              <a:solidFill>
                <a:srgbClr val="000000"/>
              </a:solidFill>
              <a:latin typeface="Arial"/>
              <a:ea typeface="Arial"/>
              <a:cs typeface="Arial"/>
              <a:sym typeface="Arial"/>
            </a:endParaRPr>
          </a:p>
          <a:p>
            <a:pPr marL="0" lvl="0" indent="0" algn="l" rtl="0">
              <a:lnSpc>
                <a:spcPct val="90000"/>
              </a:lnSpc>
              <a:spcBef>
                <a:spcPts val="0"/>
              </a:spcBef>
              <a:spcAft>
                <a:spcPts val="0"/>
              </a:spcAft>
              <a:buClr>
                <a:srgbClr val="000000"/>
              </a:buClr>
              <a:buSzPts val="2000"/>
              <a:buFont typeface="Noto Sans Symbols"/>
              <a:buNone/>
            </a:pPr>
            <a:r>
              <a:rPr lang="en-US" sz="1800" dirty="0">
                <a:solidFill>
                  <a:srgbClr val="000000"/>
                </a:solidFill>
                <a:latin typeface="+mn-lt"/>
                <a:ea typeface="Arial"/>
                <a:cs typeface="Arial"/>
                <a:sym typeface="Arial"/>
              </a:rPr>
              <a:t>If your ROV bumps up</a:t>
            </a:r>
            <a:endParaRPr sz="1800" dirty="0">
              <a:latin typeface="+mn-lt"/>
            </a:endParaRPr>
          </a:p>
          <a:p>
            <a:pPr marL="0" lvl="0" indent="0" algn="l" rtl="0">
              <a:lnSpc>
                <a:spcPct val="90000"/>
              </a:lnSpc>
              <a:spcBef>
                <a:spcPts val="0"/>
              </a:spcBef>
              <a:spcAft>
                <a:spcPts val="0"/>
              </a:spcAft>
              <a:buClr>
                <a:srgbClr val="000000"/>
              </a:buClr>
              <a:buSzPts val="2000"/>
              <a:buFont typeface="Noto Sans Symbols"/>
              <a:buNone/>
            </a:pPr>
            <a:r>
              <a:rPr lang="en-US" sz="1800" dirty="0">
                <a:solidFill>
                  <a:srgbClr val="000000"/>
                </a:solidFill>
                <a:latin typeface="+mn-lt"/>
                <a:ea typeface="Arial"/>
                <a:cs typeface="Arial"/>
                <a:sym typeface="Arial"/>
              </a:rPr>
              <a:t>against the wall of the pool,</a:t>
            </a:r>
            <a:endParaRPr sz="1800" dirty="0">
              <a:latin typeface="+mn-lt"/>
            </a:endParaRPr>
          </a:p>
          <a:p>
            <a:pPr marL="0" lvl="0" indent="0" algn="l" rtl="0">
              <a:lnSpc>
                <a:spcPct val="90000"/>
              </a:lnSpc>
              <a:spcBef>
                <a:spcPts val="0"/>
              </a:spcBef>
              <a:spcAft>
                <a:spcPts val="0"/>
              </a:spcAft>
              <a:buClr>
                <a:srgbClr val="000000"/>
              </a:buClr>
              <a:buSzPts val="2000"/>
              <a:buFont typeface="Noto Sans Symbols"/>
              <a:buNone/>
            </a:pPr>
            <a:r>
              <a:rPr lang="en-US" sz="1800" dirty="0">
                <a:solidFill>
                  <a:srgbClr val="000000"/>
                </a:solidFill>
                <a:latin typeface="+mn-lt"/>
                <a:ea typeface="Arial"/>
                <a:cs typeface="Arial"/>
                <a:sym typeface="Arial"/>
              </a:rPr>
              <a:t>turning propellers should </a:t>
            </a:r>
            <a:endParaRPr sz="1800" dirty="0">
              <a:latin typeface="+mn-lt"/>
            </a:endParaRPr>
          </a:p>
          <a:p>
            <a:pPr marL="0" lvl="0" indent="0" algn="l" rtl="0">
              <a:lnSpc>
                <a:spcPct val="90000"/>
              </a:lnSpc>
              <a:spcBef>
                <a:spcPts val="0"/>
              </a:spcBef>
              <a:spcAft>
                <a:spcPts val="0"/>
              </a:spcAft>
              <a:buClr>
                <a:srgbClr val="000000"/>
              </a:buClr>
              <a:buSzPts val="2000"/>
              <a:buFont typeface="Noto Sans Symbols"/>
              <a:buNone/>
            </a:pPr>
            <a:r>
              <a:rPr lang="en-US" sz="1800" dirty="0">
                <a:solidFill>
                  <a:srgbClr val="000000"/>
                </a:solidFill>
                <a:latin typeface="+mn-lt"/>
                <a:ea typeface="Arial"/>
                <a:cs typeface="Arial"/>
                <a:sym typeface="Arial"/>
              </a:rPr>
              <a:t>not impact the side of the</a:t>
            </a:r>
            <a:endParaRPr sz="1800" dirty="0">
              <a:latin typeface="+mn-lt"/>
            </a:endParaRPr>
          </a:p>
          <a:p>
            <a:pPr marL="0" lvl="0" indent="0" algn="l" rtl="0">
              <a:lnSpc>
                <a:spcPct val="90000"/>
              </a:lnSpc>
              <a:spcBef>
                <a:spcPts val="0"/>
              </a:spcBef>
              <a:spcAft>
                <a:spcPts val="0"/>
              </a:spcAft>
              <a:buClr>
                <a:srgbClr val="000000"/>
              </a:buClr>
              <a:buSzPts val="2000"/>
              <a:buFont typeface="Noto Sans Symbols"/>
              <a:buNone/>
            </a:pPr>
            <a:r>
              <a:rPr lang="en-US" sz="1800" dirty="0">
                <a:solidFill>
                  <a:srgbClr val="000000"/>
                </a:solidFill>
                <a:latin typeface="+mn-lt"/>
                <a:ea typeface="Arial"/>
                <a:cs typeface="Arial"/>
                <a:sym typeface="Arial"/>
              </a:rPr>
              <a:t>pool or other objects.   </a:t>
            </a:r>
            <a:endParaRPr sz="1800" dirty="0">
              <a:solidFill>
                <a:srgbClr val="000000"/>
              </a:solidFill>
              <a:latin typeface="+mn-lt"/>
              <a:ea typeface="Arial"/>
              <a:cs typeface="Arial"/>
              <a:sym typeface="Arial"/>
            </a:endParaRPr>
          </a:p>
          <a:p>
            <a:pPr marL="0" lvl="0" indent="0" algn="l" rtl="0">
              <a:lnSpc>
                <a:spcPct val="90000"/>
              </a:lnSpc>
              <a:spcBef>
                <a:spcPts val="0"/>
              </a:spcBef>
              <a:spcAft>
                <a:spcPts val="0"/>
              </a:spcAft>
              <a:buClr>
                <a:schemeClr val="dk1"/>
              </a:buClr>
              <a:buSzPts val="1600"/>
              <a:buFont typeface="Noto Sans Symbols"/>
              <a:buNone/>
            </a:pPr>
            <a:endParaRPr sz="1600" b="1" dirty="0">
              <a:solidFill>
                <a:srgbClr val="000000"/>
              </a:solidFill>
              <a:latin typeface="Arial"/>
              <a:ea typeface="Arial"/>
              <a:cs typeface="Arial"/>
              <a:sym typeface="Arial"/>
            </a:endParaRPr>
          </a:p>
          <a:p>
            <a:pPr marL="0" lvl="0" indent="0" algn="l" rtl="0">
              <a:lnSpc>
                <a:spcPct val="90000"/>
              </a:lnSpc>
              <a:spcBef>
                <a:spcPts val="0"/>
              </a:spcBef>
              <a:spcAft>
                <a:spcPts val="0"/>
              </a:spcAft>
              <a:buClr>
                <a:schemeClr val="dk1"/>
              </a:buClr>
              <a:buSzPts val="1600"/>
              <a:buFont typeface="Noto Sans Symbols"/>
              <a:buNone/>
            </a:pPr>
            <a:endParaRPr sz="1600" b="1" dirty="0">
              <a:solidFill>
                <a:srgbClr val="000000"/>
              </a:solidFill>
              <a:latin typeface="Arial"/>
              <a:ea typeface="Arial"/>
              <a:cs typeface="Arial"/>
              <a:sym typeface="Arial"/>
            </a:endParaRPr>
          </a:p>
          <a:p>
            <a:pPr marL="0" lvl="0" indent="0" algn="l" rtl="0">
              <a:lnSpc>
                <a:spcPct val="90000"/>
              </a:lnSpc>
              <a:spcBef>
                <a:spcPts val="0"/>
              </a:spcBef>
              <a:spcAft>
                <a:spcPts val="0"/>
              </a:spcAft>
              <a:buClr>
                <a:schemeClr val="dk1"/>
              </a:buClr>
              <a:buSzPts val="1600"/>
              <a:buFont typeface="Noto Sans Symbols"/>
              <a:buNone/>
            </a:pPr>
            <a:endParaRPr sz="1600" b="1" dirty="0">
              <a:solidFill>
                <a:srgbClr val="000000"/>
              </a:solidFill>
              <a:latin typeface="Arial"/>
              <a:ea typeface="Arial"/>
              <a:cs typeface="Arial"/>
              <a:sym typeface="Arial"/>
            </a:endParaRPr>
          </a:p>
          <a:p>
            <a:pPr marL="0" lvl="0" indent="0" algn="l" rtl="0">
              <a:lnSpc>
                <a:spcPct val="90000"/>
              </a:lnSpc>
              <a:spcBef>
                <a:spcPts val="0"/>
              </a:spcBef>
              <a:spcAft>
                <a:spcPts val="0"/>
              </a:spcAft>
              <a:buClr>
                <a:schemeClr val="dk1"/>
              </a:buClr>
              <a:buSzPts val="1600"/>
              <a:buFont typeface="Noto Sans Symbols"/>
              <a:buNone/>
            </a:pPr>
            <a:endParaRPr sz="1600" b="1" dirty="0">
              <a:solidFill>
                <a:srgbClr val="000000"/>
              </a:solidFill>
              <a:latin typeface="Arial"/>
              <a:ea typeface="Arial"/>
              <a:cs typeface="Arial"/>
              <a:sym typeface="Arial"/>
            </a:endParaRPr>
          </a:p>
          <a:p>
            <a:pPr marL="0" lvl="0" indent="0" algn="l" rtl="0">
              <a:lnSpc>
                <a:spcPct val="90000"/>
              </a:lnSpc>
              <a:spcBef>
                <a:spcPts val="0"/>
              </a:spcBef>
              <a:spcAft>
                <a:spcPts val="0"/>
              </a:spcAft>
              <a:buClr>
                <a:schemeClr val="dk1"/>
              </a:buClr>
              <a:buSzPts val="1600"/>
              <a:buFont typeface="Noto Sans Symbols"/>
              <a:buNone/>
            </a:pPr>
            <a:endParaRPr sz="1600" b="1" dirty="0">
              <a:solidFill>
                <a:srgbClr val="000000"/>
              </a:solidFill>
              <a:latin typeface="Arial"/>
              <a:ea typeface="Arial"/>
              <a:cs typeface="Arial"/>
              <a:sym typeface="Arial"/>
            </a:endParaRPr>
          </a:p>
          <a:p>
            <a:pPr marL="0" lvl="0" indent="0" algn="l" rtl="0">
              <a:lnSpc>
                <a:spcPct val="90000"/>
              </a:lnSpc>
              <a:spcBef>
                <a:spcPts val="0"/>
              </a:spcBef>
              <a:spcAft>
                <a:spcPts val="0"/>
              </a:spcAft>
              <a:buClr>
                <a:schemeClr val="dk1"/>
              </a:buClr>
              <a:buSzPts val="1600"/>
              <a:buFont typeface="Noto Sans Symbols"/>
              <a:buNone/>
            </a:pPr>
            <a:endParaRPr sz="1600" b="1" dirty="0">
              <a:solidFill>
                <a:srgbClr val="000000"/>
              </a:solidFill>
              <a:latin typeface="Arial"/>
              <a:ea typeface="Arial"/>
              <a:cs typeface="Arial"/>
              <a:sym typeface="Arial"/>
            </a:endParaRPr>
          </a:p>
          <a:p>
            <a:pPr marL="0" lvl="0" indent="0" algn="l" rtl="0">
              <a:lnSpc>
                <a:spcPct val="90000"/>
              </a:lnSpc>
              <a:spcBef>
                <a:spcPts val="0"/>
              </a:spcBef>
              <a:spcAft>
                <a:spcPts val="0"/>
              </a:spcAft>
              <a:buClr>
                <a:schemeClr val="dk1"/>
              </a:buClr>
              <a:buSzPts val="1600"/>
              <a:buFont typeface="Noto Sans Symbols"/>
              <a:buNone/>
            </a:pPr>
            <a:endParaRPr sz="1600" b="1" dirty="0">
              <a:solidFill>
                <a:srgbClr val="000000"/>
              </a:solidFill>
              <a:latin typeface="Arial"/>
              <a:ea typeface="Arial"/>
              <a:cs typeface="Arial"/>
              <a:sym typeface="Arial"/>
            </a:endParaRPr>
          </a:p>
          <a:p>
            <a:pPr marL="0" lvl="0" indent="0" algn="l" rtl="0">
              <a:lnSpc>
                <a:spcPct val="90000"/>
              </a:lnSpc>
              <a:spcBef>
                <a:spcPts val="0"/>
              </a:spcBef>
              <a:spcAft>
                <a:spcPts val="0"/>
              </a:spcAft>
              <a:buClr>
                <a:schemeClr val="dk1"/>
              </a:buClr>
              <a:buSzPts val="1600"/>
              <a:buFont typeface="Noto Sans Symbols"/>
              <a:buNone/>
            </a:pPr>
            <a:endParaRPr sz="1600" b="1" dirty="0">
              <a:solidFill>
                <a:srgbClr val="000000"/>
              </a:solidFill>
              <a:latin typeface="Arial"/>
              <a:ea typeface="Arial"/>
              <a:cs typeface="Arial"/>
              <a:sym typeface="Arial"/>
            </a:endParaRPr>
          </a:p>
          <a:p>
            <a:pPr marL="0" lvl="0" indent="0" algn="l" rtl="0">
              <a:lnSpc>
                <a:spcPct val="90000"/>
              </a:lnSpc>
              <a:spcBef>
                <a:spcPts val="0"/>
              </a:spcBef>
              <a:spcAft>
                <a:spcPts val="0"/>
              </a:spcAft>
              <a:buClr>
                <a:schemeClr val="dk1"/>
              </a:buClr>
              <a:buSzPts val="1400"/>
              <a:buFont typeface="Noto Sans Symbols"/>
              <a:buNone/>
            </a:pPr>
            <a:endParaRPr sz="1400" dirty="0">
              <a:latin typeface="Arial"/>
              <a:ea typeface="Arial"/>
              <a:cs typeface="Arial"/>
              <a:sym typeface="Arial"/>
            </a:endParaRPr>
          </a:p>
        </p:txBody>
      </p:sp>
      <p:sp>
        <p:nvSpPr>
          <p:cNvPr id="265" name="Google Shape;265;p12"/>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15</a:t>
            </a:fld>
            <a:endParaRPr sz="1200">
              <a:solidFill>
                <a:srgbClr val="045C75"/>
              </a:solidFill>
              <a:latin typeface="Constantia"/>
              <a:ea typeface="Constantia"/>
              <a:cs typeface="Constantia"/>
              <a:sym typeface="Constantia"/>
            </a:endParaRPr>
          </a:p>
        </p:txBody>
      </p:sp>
      <p:pic>
        <p:nvPicPr>
          <p:cNvPr id="266" name="Google Shape;266;p12"/>
          <p:cNvPicPr preferRelativeResize="0"/>
          <p:nvPr/>
        </p:nvPicPr>
        <p:blipFill rotWithShape="1">
          <a:blip r:embed="rId4">
            <a:alphaModFix/>
          </a:blip>
          <a:srcRect/>
          <a:stretch/>
        </p:blipFill>
        <p:spPr>
          <a:xfrm>
            <a:off x="3760839" y="1727976"/>
            <a:ext cx="5275006" cy="4279533"/>
          </a:xfrm>
          <a:prstGeom prst="rect">
            <a:avLst/>
          </a:prstGeom>
          <a:noFill/>
          <a:ln>
            <a:noFill/>
          </a:ln>
        </p:spPr>
      </p:pic>
      <p:sp>
        <p:nvSpPr>
          <p:cNvPr id="268" name="Google Shape;268;p12"/>
          <p:cNvSpPr txBox="1"/>
          <p:nvPr/>
        </p:nvSpPr>
        <p:spPr>
          <a:xfrm>
            <a:off x="76200" y="1524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Protocol</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2">
          <a:extLst>
            <a:ext uri="{FF2B5EF4-FFF2-40B4-BE49-F238E27FC236}">
              <a16:creationId xmlns:a16="http://schemas.microsoft.com/office/drawing/2014/main" id="{4C2BFE32-18F8-2F6E-57A8-BC1103685E22}"/>
            </a:ext>
          </a:extLst>
        </p:cNvPr>
        <p:cNvGrpSpPr/>
        <p:nvPr/>
      </p:nvGrpSpPr>
      <p:grpSpPr>
        <a:xfrm>
          <a:off x="0" y="0"/>
          <a:ext cx="0" cy="0"/>
          <a:chOff x="0" y="0"/>
          <a:chExt cx="0" cy="0"/>
        </a:xfrm>
      </p:grpSpPr>
      <p:sp>
        <p:nvSpPr>
          <p:cNvPr id="253" name="Google Shape;253;g2b86ee5a0c4_2_75">
            <a:extLst>
              <a:ext uri="{FF2B5EF4-FFF2-40B4-BE49-F238E27FC236}">
                <a16:creationId xmlns:a16="http://schemas.microsoft.com/office/drawing/2014/main" id="{2E2C081F-571C-1FA4-E21B-F38C423F60D8}"/>
              </a:ext>
            </a:extLst>
          </p:cNvPr>
          <p:cNvSpPr txBox="1">
            <a:spLocks noGrp="1"/>
          </p:cNvSpPr>
          <p:nvPr>
            <p:ph type="body" idx="1"/>
          </p:nvPr>
        </p:nvSpPr>
        <p:spPr>
          <a:xfrm>
            <a:off x="838200" y="623977"/>
            <a:ext cx="8229600" cy="2316600"/>
          </a:xfrm>
          <a:prstGeom prst="rect">
            <a:avLst/>
          </a:prstGeom>
          <a:noFill/>
          <a:ln>
            <a:noFill/>
          </a:ln>
        </p:spPr>
        <p:txBody>
          <a:bodyPr spcFirstLastPara="1" wrap="square" lIns="91425" tIns="45700" rIns="91425" bIns="45700" anchor="t" anchorCtr="0">
            <a:normAutofit/>
          </a:bodyPr>
          <a:lstStyle/>
          <a:p>
            <a:pPr marL="0" lvl="0" indent="0">
              <a:spcBef>
                <a:spcPts val="0"/>
              </a:spcBef>
              <a:buClr>
                <a:srgbClr val="FF3300"/>
              </a:buClr>
              <a:buSzPts val="1600"/>
              <a:buNone/>
            </a:pPr>
            <a:r>
              <a:rPr lang="en-US" sz="2000" b="1" dirty="0">
                <a:solidFill>
                  <a:srgbClr val="EE7024"/>
                </a:solidFill>
                <a:latin typeface="Arial"/>
                <a:ea typeface="Arial"/>
                <a:cs typeface="Arial"/>
                <a:sym typeface="Arial"/>
              </a:rPr>
              <a:t>2.0  Physical</a:t>
            </a:r>
            <a:br>
              <a:rPr lang="en-US" sz="2000" b="1" dirty="0">
                <a:solidFill>
                  <a:srgbClr val="EE7024"/>
                </a:solidFill>
                <a:latin typeface="Arial"/>
                <a:ea typeface="Arial"/>
                <a:cs typeface="Arial"/>
                <a:sym typeface="Arial"/>
              </a:rPr>
            </a:br>
            <a:r>
              <a:rPr lang="en-US" sz="2000" b="1" i="1" dirty="0">
                <a:solidFill>
                  <a:srgbClr val="EE7024"/>
                </a:solidFill>
                <a:latin typeface="Arial"/>
                <a:ea typeface="Arial"/>
                <a:cs typeface="Arial"/>
                <a:sym typeface="Arial"/>
              </a:rPr>
              <a:t>Any gear mechanism must be shrouded to IP-20 standards</a:t>
            </a:r>
            <a:endParaRPr sz="2000" dirty="0">
              <a:solidFill>
                <a:srgbClr val="EE7024"/>
              </a:solidFill>
              <a:latin typeface="Arial"/>
              <a:ea typeface="Arial"/>
              <a:cs typeface="Arial"/>
              <a:sym typeface="Arial"/>
            </a:endParaRPr>
          </a:p>
        </p:txBody>
      </p:sp>
      <p:sp>
        <p:nvSpPr>
          <p:cNvPr id="254" name="Google Shape;254;g2b86ee5a0c4_2_75">
            <a:extLst>
              <a:ext uri="{FF2B5EF4-FFF2-40B4-BE49-F238E27FC236}">
                <a16:creationId xmlns:a16="http://schemas.microsoft.com/office/drawing/2014/main" id="{0A465AE8-9DFB-6A81-AF03-2E04986F4B65}"/>
              </a:ext>
            </a:extLst>
          </p:cNvPr>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16</a:t>
            </a:fld>
            <a:endParaRPr sz="1200">
              <a:solidFill>
                <a:srgbClr val="045C75"/>
              </a:solidFill>
              <a:latin typeface="Constantia"/>
              <a:ea typeface="Constantia"/>
              <a:cs typeface="Constantia"/>
              <a:sym typeface="Constantia"/>
            </a:endParaRPr>
          </a:p>
        </p:txBody>
      </p:sp>
      <p:sp>
        <p:nvSpPr>
          <p:cNvPr id="255" name="Google Shape;255;g2b86ee5a0c4_2_75">
            <a:extLst>
              <a:ext uri="{FF2B5EF4-FFF2-40B4-BE49-F238E27FC236}">
                <a16:creationId xmlns:a16="http://schemas.microsoft.com/office/drawing/2014/main" id="{C47B036A-45FD-1A06-8395-28E04722541B}"/>
              </a:ext>
            </a:extLst>
          </p:cNvPr>
          <p:cNvSpPr txBox="1"/>
          <p:nvPr/>
        </p:nvSpPr>
        <p:spPr>
          <a:xfrm>
            <a:off x="762000" y="219199"/>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RANGER, PIONEER &amp; EXPLORER Class Safety Inspection Sheet Tutorial</a:t>
            </a:r>
            <a:endParaRPr/>
          </a:p>
        </p:txBody>
      </p:sp>
      <p:pic>
        <p:nvPicPr>
          <p:cNvPr id="2" name="Picture 1">
            <a:extLst>
              <a:ext uri="{FF2B5EF4-FFF2-40B4-BE49-F238E27FC236}">
                <a16:creationId xmlns:a16="http://schemas.microsoft.com/office/drawing/2014/main" id="{8DAE9422-87CE-C080-FA2E-0C9D2D02FEB9}"/>
              </a:ext>
            </a:extLst>
          </p:cNvPr>
          <p:cNvPicPr>
            <a:picLocks noChangeAspect="1"/>
          </p:cNvPicPr>
          <p:nvPr/>
        </p:nvPicPr>
        <p:blipFill>
          <a:blip r:embed="rId4"/>
          <a:stretch>
            <a:fillRect/>
          </a:stretch>
        </p:blipFill>
        <p:spPr>
          <a:xfrm>
            <a:off x="1369358" y="1455867"/>
            <a:ext cx="2146728" cy="3298358"/>
          </a:xfrm>
          <a:prstGeom prst="rect">
            <a:avLst/>
          </a:prstGeom>
        </p:spPr>
      </p:pic>
      <p:sp>
        <p:nvSpPr>
          <p:cNvPr id="3" name="Google Shape;247;p19">
            <a:extLst>
              <a:ext uri="{FF2B5EF4-FFF2-40B4-BE49-F238E27FC236}">
                <a16:creationId xmlns:a16="http://schemas.microsoft.com/office/drawing/2014/main" id="{61171669-5283-C0D1-BFB6-EFD82C3D1520}"/>
              </a:ext>
            </a:extLst>
          </p:cNvPr>
          <p:cNvSpPr txBox="1"/>
          <p:nvPr/>
        </p:nvSpPr>
        <p:spPr>
          <a:xfrm>
            <a:off x="3712027" y="1393371"/>
            <a:ext cx="5214258" cy="3290104"/>
          </a:xfrm>
          <a:prstGeom prst="rect">
            <a:avLst/>
          </a:prstGeom>
          <a:noFill/>
          <a:ln>
            <a:noFill/>
          </a:ln>
        </p:spPr>
        <p:txBody>
          <a:bodyPr spcFirstLastPara="1" wrap="square" lIns="91425" tIns="91425" rIns="91425" bIns="91425" anchor="t" anchorCtr="0">
            <a:noAutofit/>
          </a:bodyPr>
          <a:lstStyle/>
          <a:p>
            <a:pPr lvl="0"/>
            <a:r>
              <a:rPr lang="en-US" sz="2000" dirty="0">
                <a:solidFill>
                  <a:srgbClr val="EE7024"/>
                </a:solidFill>
                <a:latin typeface="+mn-lt"/>
                <a:ea typeface="Calibri"/>
                <a:cs typeface="Calibri"/>
                <a:sym typeface="Calibri"/>
              </a:rPr>
              <a:t>New for 2026</a:t>
            </a:r>
            <a:r>
              <a:rPr lang="en-US" sz="2000" dirty="0">
                <a:solidFill>
                  <a:schemeClr val="dk1"/>
                </a:solidFill>
                <a:latin typeface="+mn-lt"/>
                <a:ea typeface="Calibri"/>
                <a:cs typeface="Calibri"/>
                <a:sym typeface="Calibri"/>
              </a:rPr>
              <a:t>, </a:t>
            </a:r>
            <a:r>
              <a:rPr lang="en-US" sz="2000" dirty="0">
                <a:latin typeface="+mn-lt"/>
              </a:rPr>
              <a:t>Any gear assemblies must be fully shrouded.  Turning gears create pinch points that can cause injury.  Geared systems are allowed, but the gears should be shrouded and protected to </a:t>
            </a:r>
            <a:r>
              <a:rPr lang="en-US" sz="2000" dirty="0">
                <a:latin typeface="+mn-lt"/>
                <a:hlinkClick r:id="rId5"/>
              </a:rPr>
              <a:t>IP-20 standards</a:t>
            </a:r>
            <a:r>
              <a:rPr lang="en-US" sz="2000" dirty="0">
                <a:latin typeface="+mn-lt"/>
              </a:rPr>
              <a:t> (solid particulate protection level 2).  This IP code equates to a mesh size &lt;12.5 mm, but companies may use a solid covering as well.  If a finger can touch the gear assembly, then it is not properly shrouded</a:t>
            </a:r>
            <a:r>
              <a:rPr lang="en-US" sz="2000" dirty="0">
                <a:solidFill>
                  <a:schemeClr val="dk1"/>
                </a:solidFill>
                <a:latin typeface="+mn-lt"/>
                <a:ea typeface="Calibri"/>
                <a:cs typeface="Calibri"/>
                <a:sym typeface="Calibri"/>
              </a:rPr>
              <a:t>.  </a:t>
            </a:r>
            <a:endParaRPr sz="2000" dirty="0">
              <a:solidFill>
                <a:schemeClr val="dk1"/>
              </a:solidFill>
              <a:latin typeface="+mn-lt"/>
              <a:ea typeface="Calibri"/>
              <a:cs typeface="Calibri"/>
              <a:sym typeface="Calibri"/>
            </a:endParaRPr>
          </a:p>
        </p:txBody>
      </p:sp>
      <p:sp>
        <p:nvSpPr>
          <p:cNvPr id="4" name="TextBox 3">
            <a:extLst>
              <a:ext uri="{FF2B5EF4-FFF2-40B4-BE49-F238E27FC236}">
                <a16:creationId xmlns:a16="http://schemas.microsoft.com/office/drawing/2014/main" id="{67D27133-F81E-5D58-2A37-D0C0FFFA3B10}"/>
              </a:ext>
            </a:extLst>
          </p:cNvPr>
          <p:cNvSpPr txBox="1"/>
          <p:nvPr/>
        </p:nvSpPr>
        <p:spPr>
          <a:xfrm>
            <a:off x="1197429" y="4789714"/>
            <a:ext cx="2677886" cy="523220"/>
          </a:xfrm>
          <a:prstGeom prst="rect">
            <a:avLst/>
          </a:prstGeom>
          <a:noFill/>
        </p:spPr>
        <p:txBody>
          <a:bodyPr wrap="square" rtlCol="0">
            <a:spAutoFit/>
          </a:bodyPr>
          <a:lstStyle/>
          <a:p>
            <a:r>
              <a:rPr lang="en-US" dirty="0"/>
              <a:t>Image from AASTMT Triton Technical Documentation.  </a:t>
            </a:r>
          </a:p>
        </p:txBody>
      </p:sp>
    </p:spTree>
    <p:extLst>
      <p:ext uri="{BB962C8B-B14F-4D97-AF65-F5344CB8AC3E}">
        <p14:creationId xmlns:p14="http://schemas.microsoft.com/office/powerpoint/2010/main" val="909920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3"/>
        <p:cNvGrpSpPr/>
        <p:nvPr/>
      </p:nvGrpSpPr>
      <p:grpSpPr>
        <a:xfrm>
          <a:off x="0" y="0"/>
          <a:ext cx="0" cy="0"/>
          <a:chOff x="0" y="0"/>
          <a:chExt cx="0" cy="0"/>
        </a:xfrm>
      </p:grpSpPr>
      <p:sp>
        <p:nvSpPr>
          <p:cNvPr id="274" name="Google Shape;274;p13"/>
          <p:cNvSpPr txBox="1">
            <a:spLocks noGrp="1"/>
          </p:cNvSpPr>
          <p:nvPr>
            <p:ph type="body" idx="1"/>
          </p:nvPr>
        </p:nvSpPr>
        <p:spPr>
          <a:xfrm>
            <a:off x="838200" y="532510"/>
            <a:ext cx="8068270" cy="480148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mn-lt"/>
                <a:ea typeface="Arial"/>
                <a:cs typeface="Arial"/>
                <a:sym typeface="Arial"/>
              </a:rPr>
              <a:t>3.0  Electrical</a:t>
            </a:r>
            <a:endParaRPr sz="1600" dirty="0">
              <a:solidFill>
                <a:srgbClr val="EE7024"/>
              </a:solidFill>
              <a:latin typeface="+mn-lt"/>
              <a:ea typeface="Arial"/>
              <a:cs typeface="Arial"/>
              <a:sym typeface="Arial"/>
            </a:endParaRPr>
          </a:p>
          <a:p>
            <a:pPr marL="0" lvl="0" indent="0" algn="l" rtl="0">
              <a:lnSpc>
                <a:spcPct val="90000"/>
              </a:lnSpc>
              <a:spcBef>
                <a:spcPts val="0"/>
              </a:spcBef>
              <a:spcAft>
                <a:spcPts val="0"/>
              </a:spcAft>
              <a:buClr>
                <a:schemeClr val="dk1"/>
              </a:buClr>
              <a:buSzPts val="2000"/>
              <a:buNone/>
            </a:pPr>
            <a:r>
              <a:rPr lang="en-US" sz="2000" b="1" dirty="0">
                <a:latin typeface="+mn-lt"/>
                <a:ea typeface="Arial"/>
                <a:cs typeface="Arial"/>
                <a:sym typeface="Arial"/>
              </a:rPr>
              <a:t>Single attachment point to power source.</a:t>
            </a:r>
            <a:br>
              <a:rPr lang="en-US" sz="2000" b="1" dirty="0">
                <a:latin typeface="+mn-lt"/>
                <a:ea typeface="Arial"/>
                <a:cs typeface="Arial"/>
                <a:sym typeface="Arial"/>
              </a:rPr>
            </a:br>
            <a:endParaRPr sz="2000" b="1" dirty="0">
              <a:latin typeface="+mn-lt"/>
              <a:ea typeface="Arial"/>
              <a:cs typeface="Arial"/>
              <a:sym typeface="Arial"/>
            </a:endParaRPr>
          </a:p>
          <a:p>
            <a:pPr marL="0" lvl="0" indent="0" algn="l" rtl="0">
              <a:lnSpc>
                <a:spcPct val="90000"/>
              </a:lnSpc>
              <a:spcBef>
                <a:spcPts val="0"/>
              </a:spcBef>
              <a:spcAft>
                <a:spcPts val="0"/>
              </a:spcAft>
              <a:buClr>
                <a:srgbClr val="FF0000"/>
              </a:buClr>
              <a:buSzPts val="2000"/>
              <a:buNone/>
            </a:pPr>
            <a:r>
              <a:rPr lang="en-US" sz="2000" b="1" dirty="0">
                <a:solidFill>
                  <a:srgbClr val="EE7024"/>
                </a:solidFill>
                <a:latin typeface="+mn-lt"/>
                <a:ea typeface="Arial"/>
                <a:cs typeface="Arial"/>
                <a:sym typeface="Arial"/>
              </a:rPr>
              <a:t>Anderson </a:t>
            </a:r>
            <a:r>
              <a:rPr lang="en-US" sz="2000" b="1" dirty="0" err="1">
                <a:solidFill>
                  <a:srgbClr val="EE7024"/>
                </a:solidFill>
                <a:latin typeface="+mn-lt"/>
                <a:ea typeface="Arial"/>
                <a:cs typeface="Arial"/>
                <a:sym typeface="Arial"/>
              </a:rPr>
              <a:t>powerpole</a:t>
            </a:r>
            <a:r>
              <a:rPr lang="en-US" sz="2000" b="1" dirty="0">
                <a:solidFill>
                  <a:srgbClr val="EE7024"/>
                </a:solidFill>
                <a:latin typeface="+mn-lt"/>
                <a:ea typeface="Arial"/>
                <a:cs typeface="Arial"/>
                <a:sym typeface="Arial"/>
              </a:rPr>
              <a:t> connectors </a:t>
            </a:r>
            <a:r>
              <a:rPr lang="en-US" sz="2000" b="1" dirty="0">
                <a:latin typeface="+mn-lt"/>
                <a:ea typeface="Arial"/>
                <a:cs typeface="Arial"/>
                <a:sym typeface="Arial"/>
              </a:rPr>
              <a:t>are required to connect to the MATE power source.</a:t>
            </a:r>
            <a:endParaRPr dirty="0">
              <a:latin typeface="+mn-lt"/>
            </a:endParaRPr>
          </a:p>
          <a:p>
            <a:pPr marL="0" lvl="0" indent="0" algn="l" rtl="0">
              <a:lnSpc>
                <a:spcPct val="90000"/>
              </a:lnSpc>
              <a:spcBef>
                <a:spcPts val="0"/>
              </a:spcBef>
              <a:spcAft>
                <a:spcPts val="0"/>
              </a:spcAft>
              <a:buClr>
                <a:schemeClr val="dk1"/>
              </a:buClr>
              <a:buSzPts val="2000"/>
              <a:buNone/>
            </a:pPr>
            <a:endParaRPr sz="2000" b="1" dirty="0">
              <a:latin typeface="+mn-lt"/>
              <a:ea typeface="Arial"/>
              <a:cs typeface="Arial"/>
              <a:sym typeface="Arial"/>
            </a:endParaRPr>
          </a:p>
          <a:p>
            <a:pPr marL="0" lvl="0" indent="0" algn="l" rtl="0">
              <a:lnSpc>
                <a:spcPct val="90000"/>
              </a:lnSpc>
              <a:spcBef>
                <a:spcPts val="0"/>
              </a:spcBef>
              <a:spcAft>
                <a:spcPts val="0"/>
              </a:spcAft>
              <a:buClr>
                <a:schemeClr val="dk1"/>
              </a:buClr>
              <a:buSzPts val="2000"/>
              <a:buNone/>
            </a:pPr>
            <a:r>
              <a:rPr lang="en-US" sz="2000" b="1" dirty="0">
                <a:latin typeface="+mn-lt"/>
                <a:ea typeface="Arial"/>
                <a:cs typeface="Arial"/>
                <a:sym typeface="Arial"/>
              </a:rPr>
              <a:t>A single inline fuse (not shown) must be within 30cm of attachment point (power connectors). Fuses in each line are acceptable.</a:t>
            </a:r>
            <a:br>
              <a:rPr lang="en-US" sz="2000" b="1" dirty="0">
                <a:latin typeface="+mn-lt"/>
                <a:ea typeface="Arial"/>
                <a:cs typeface="Arial"/>
                <a:sym typeface="Arial"/>
              </a:rPr>
            </a:br>
            <a:endParaRPr sz="2000" b="1" dirty="0">
              <a:latin typeface="+mn-lt"/>
              <a:ea typeface="Arial"/>
              <a:cs typeface="Arial"/>
              <a:sym typeface="Arial"/>
            </a:endParaRPr>
          </a:p>
          <a:p>
            <a:pPr marL="0" lvl="0" indent="0" algn="l" rtl="0">
              <a:lnSpc>
                <a:spcPct val="90000"/>
              </a:lnSpc>
              <a:spcBef>
                <a:spcPts val="1000"/>
              </a:spcBef>
              <a:spcAft>
                <a:spcPts val="0"/>
              </a:spcAft>
              <a:buClr>
                <a:srgbClr val="7030A0"/>
              </a:buClr>
              <a:buSzPts val="2000"/>
              <a:buNone/>
            </a:pPr>
            <a:r>
              <a:rPr lang="en-US" sz="2000" b="1" dirty="0">
                <a:solidFill>
                  <a:srgbClr val="7030A0"/>
                </a:solidFill>
                <a:latin typeface="+mn-lt"/>
                <a:ea typeface="Arial"/>
                <a:cs typeface="Arial"/>
                <a:sym typeface="Arial"/>
              </a:rPr>
              <a:t>NAVIGATOR and SCOUT class utilize the RED &amp; BLACK </a:t>
            </a:r>
            <a:r>
              <a:rPr lang="en-US" sz="2000" b="1" dirty="0" err="1">
                <a:solidFill>
                  <a:srgbClr val="7030A0"/>
                </a:solidFill>
                <a:latin typeface="+mn-lt"/>
                <a:ea typeface="Arial"/>
                <a:cs typeface="Arial"/>
                <a:sym typeface="Arial"/>
              </a:rPr>
              <a:t>powerpole</a:t>
            </a:r>
            <a:r>
              <a:rPr lang="en-US" sz="2000" b="1" dirty="0">
                <a:solidFill>
                  <a:srgbClr val="7030A0"/>
                </a:solidFill>
                <a:latin typeface="+mn-lt"/>
                <a:ea typeface="Arial"/>
                <a:cs typeface="Arial"/>
                <a:sym typeface="Arial"/>
              </a:rPr>
              <a:t> connectors.  Looking at the end of the connectors, you will see a small A on the end of each.  With the tip of the A pointing up, </a:t>
            </a:r>
            <a:r>
              <a:rPr lang="en-US" sz="2000" b="1" dirty="0">
                <a:latin typeface="+mn-lt"/>
                <a:ea typeface="Arial"/>
                <a:cs typeface="Arial"/>
                <a:sym typeface="Arial"/>
              </a:rPr>
              <a:t>black</a:t>
            </a:r>
            <a:r>
              <a:rPr lang="en-US" sz="2000" b="1" dirty="0">
                <a:solidFill>
                  <a:srgbClr val="7030A0"/>
                </a:solidFill>
                <a:latin typeface="+mn-lt"/>
                <a:ea typeface="Arial"/>
                <a:cs typeface="Arial"/>
                <a:sym typeface="Arial"/>
              </a:rPr>
              <a:t> should be on the left and </a:t>
            </a:r>
            <a:r>
              <a:rPr lang="en-US" sz="2000" b="1" dirty="0">
                <a:solidFill>
                  <a:srgbClr val="FF0000"/>
                </a:solidFill>
                <a:latin typeface="+mn-lt"/>
                <a:ea typeface="Arial"/>
                <a:cs typeface="Arial"/>
                <a:sym typeface="Arial"/>
              </a:rPr>
              <a:t>red</a:t>
            </a:r>
            <a:r>
              <a:rPr lang="en-US" sz="2000" b="1" dirty="0">
                <a:solidFill>
                  <a:srgbClr val="7030A0"/>
                </a:solidFill>
                <a:latin typeface="+mn-lt"/>
                <a:ea typeface="Arial"/>
                <a:cs typeface="Arial"/>
                <a:sym typeface="Arial"/>
              </a:rPr>
              <a:t> on the right</a:t>
            </a:r>
            <a:endParaRPr dirty="0">
              <a:latin typeface="+mn-lt"/>
            </a:endParaRPr>
          </a:p>
        </p:txBody>
      </p:sp>
      <p:sp>
        <p:nvSpPr>
          <p:cNvPr id="275" name="Google Shape;275;p13"/>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17</a:t>
            </a:fld>
            <a:endParaRPr sz="1200">
              <a:solidFill>
                <a:srgbClr val="045C75"/>
              </a:solidFill>
              <a:latin typeface="Constantia"/>
              <a:ea typeface="Constantia"/>
              <a:cs typeface="Constantia"/>
              <a:sym typeface="Constantia"/>
            </a:endParaRPr>
          </a:p>
        </p:txBody>
      </p:sp>
      <p:pic>
        <p:nvPicPr>
          <p:cNvPr id="276" name="Google Shape;276;p13"/>
          <p:cNvPicPr preferRelativeResize="0"/>
          <p:nvPr/>
        </p:nvPicPr>
        <p:blipFill rotWithShape="1">
          <a:blip r:embed="rId4">
            <a:alphaModFix/>
          </a:blip>
          <a:srcRect/>
          <a:stretch/>
        </p:blipFill>
        <p:spPr>
          <a:xfrm>
            <a:off x="1066800" y="4648200"/>
            <a:ext cx="7839670" cy="1637620"/>
          </a:xfrm>
          <a:prstGeom prst="rect">
            <a:avLst/>
          </a:prstGeom>
          <a:noFill/>
          <a:ln>
            <a:noFill/>
          </a:ln>
        </p:spPr>
      </p:pic>
      <p:sp>
        <p:nvSpPr>
          <p:cNvPr id="277" name="Google Shape;277;p13"/>
          <p:cNvSpPr txBox="1"/>
          <p:nvPr/>
        </p:nvSpPr>
        <p:spPr>
          <a:xfrm>
            <a:off x="76200" y="1524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Protocol</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2"/>
        <p:cNvGrpSpPr/>
        <p:nvPr/>
      </p:nvGrpSpPr>
      <p:grpSpPr>
        <a:xfrm>
          <a:off x="0" y="0"/>
          <a:ext cx="0" cy="0"/>
          <a:chOff x="0" y="0"/>
          <a:chExt cx="0" cy="0"/>
        </a:xfrm>
      </p:grpSpPr>
      <p:sp>
        <p:nvSpPr>
          <p:cNvPr id="283" name="Google Shape;283;p14"/>
          <p:cNvSpPr txBox="1">
            <a:spLocks noGrp="1"/>
          </p:cNvSpPr>
          <p:nvPr>
            <p:ph type="body" idx="1"/>
          </p:nvPr>
        </p:nvSpPr>
        <p:spPr>
          <a:xfrm>
            <a:off x="838200" y="535441"/>
            <a:ext cx="8153400" cy="327455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mn-lt"/>
                <a:ea typeface="Arial"/>
                <a:cs typeface="Arial"/>
                <a:sym typeface="Arial"/>
              </a:rPr>
              <a:t>3.0  Electrical</a:t>
            </a:r>
            <a:endParaRPr sz="1600" dirty="0">
              <a:solidFill>
                <a:srgbClr val="EE7024"/>
              </a:solidFill>
              <a:latin typeface="+mn-lt"/>
              <a:ea typeface="Arial"/>
              <a:cs typeface="Arial"/>
              <a:sym typeface="Arial"/>
            </a:endParaRPr>
          </a:p>
          <a:p>
            <a:pPr marL="0" lvl="0" indent="0" algn="l" rtl="0">
              <a:lnSpc>
                <a:spcPct val="100000"/>
              </a:lnSpc>
              <a:spcBef>
                <a:spcPts val="1000"/>
              </a:spcBef>
              <a:spcAft>
                <a:spcPts val="0"/>
              </a:spcAft>
              <a:buClr>
                <a:srgbClr val="7030A0"/>
              </a:buClr>
              <a:buSzPts val="2000"/>
              <a:buNone/>
            </a:pPr>
            <a:r>
              <a:rPr lang="en-US" sz="2000" b="1" dirty="0">
                <a:solidFill>
                  <a:srgbClr val="7030A0"/>
                </a:solidFill>
                <a:latin typeface="+mn-lt"/>
                <a:ea typeface="Arial"/>
                <a:cs typeface="Arial"/>
                <a:sym typeface="Arial"/>
              </a:rPr>
              <a:t>Problems with the Anderson </a:t>
            </a:r>
            <a:r>
              <a:rPr lang="en-US" sz="2000" b="1" dirty="0" err="1">
                <a:solidFill>
                  <a:srgbClr val="7030A0"/>
                </a:solidFill>
                <a:latin typeface="+mn-lt"/>
                <a:ea typeface="Arial"/>
                <a:cs typeface="Arial"/>
                <a:sym typeface="Arial"/>
              </a:rPr>
              <a:t>powerpoles</a:t>
            </a:r>
            <a:r>
              <a:rPr lang="en-US" sz="2000" b="1" dirty="0">
                <a:solidFill>
                  <a:srgbClr val="7030A0"/>
                </a:solidFill>
                <a:latin typeface="+mn-lt"/>
                <a:ea typeface="Arial"/>
                <a:cs typeface="Arial"/>
                <a:sym typeface="Arial"/>
              </a:rPr>
              <a:t> have developed when teams do NOT use the proper crimper for these connectors.  </a:t>
            </a:r>
            <a:endParaRPr dirty="0">
              <a:latin typeface="+mn-lt"/>
            </a:endParaRPr>
          </a:p>
          <a:p>
            <a:pPr marL="0" lvl="0" indent="0" algn="l" rtl="0">
              <a:lnSpc>
                <a:spcPct val="100000"/>
              </a:lnSpc>
              <a:spcBef>
                <a:spcPts val="1000"/>
              </a:spcBef>
              <a:spcAft>
                <a:spcPts val="0"/>
              </a:spcAft>
              <a:buClr>
                <a:schemeClr val="dk1"/>
              </a:buClr>
              <a:buSzPts val="2000"/>
              <a:buNone/>
            </a:pPr>
            <a:endParaRPr sz="2000" b="1" dirty="0">
              <a:solidFill>
                <a:srgbClr val="7030A0"/>
              </a:solidFill>
              <a:latin typeface="+mn-lt"/>
              <a:ea typeface="Arial"/>
              <a:cs typeface="Arial"/>
              <a:sym typeface="Arial"/>
            </a:endParaRPr>
          </a:p>
          <a:p>
            <a:pPr marL="0" lvl="0" indent="0" algn="l" rtl="0">
              <a:lnSpc>
                <a:spcPct val="100000"/>
              </a:lnSpc>
              <a:spcBef>
                <a:spcPts val="1000"/>
              </a:spcBef>
              <a:spcAft>
                <a:spcPts val="0"/>
              </a:spcAft>
              <a:buClr>
                <a:srgbClr val="7030A0"/>
              </a:buClr>
              <a:buSzPts val="2000"/>
              <a:buNone/>
            </a:pPr>
            <a:r>
              <a:rPr lang="en-US" sz="2000" b="1" dirty="0">
                <a:solidFill>
                  <a:srgbClr val="7030A0"/>
                </a:solidFill>
                <a:latin typeface="+mn-lt"/>
                <a:ea typeface="Arial"/>
                <a:cs typeface="Arial"/>
                <a:sym typeface="Arial"/>
              </a:rPr>
              <a:t>Standard Electricians Crimpers will NOT work!</a:t>
            </a:r>
            <a:br>
              <a:rPr lang="en-US" sz="2000" b="1" dirty="0">
                <a:solidFill>
                  <a:srgbClr val="7030A0"/>
                </a:solidFill>
                <a:latin typeface="+mn-lt"/>
                <a:ea typeface="Arial"/>
                <a:cs typeface="Arial"/>
                <a:sym typeface="Arial"/>
              </a:rPr>
            </a:br>
            <a:br>
              <a:rPr lang="en-US" sz="2000" b="1" dirty="0">
                <a:solidFill>
                  <a:srgbClr val="7030A0"/>
                </a:solidFill>
                <a:latin typeface="+mn-lt"/>
                <a:ea typeface="Arial"/>
                <a:cs typeface="Arial"/>
                <a:sym typeface="Arial"/>
              </a:rPr>
            </a:br>
            <a:r>
              <a:rPr lang="en-US" sz="2000" b="1" dirty="0">
                <a:solidFill>
                  <a:srgbClr val="7030A0"/>
                </a:solidFill>
                <a:latin typeface="+mn-lt"/>
                <a:ea typeface="Arial"/>
                <a:cs typeface="Arial"/>
                <a:sym typeface="Arial"/>
              </a:rPr>
              <a:t>The crimp must be a roll crimp not a “squish” crimp.</a:t>
            </a:r>
            <a:endParaRPr sz="1800" dirty="0">
              <a:latin typeface="+mn-lt"/>
              <a:ea typeface="Arial"/>
              <a:cs typeface="Arial"/>
              <a:sym typeface="Arial"/>
            </a:endParaRPr>
          </a:p>
          <a:p>
            <a:pPr marL="0" lvl="0" indent="0" algn="l" rtl="0">
              <a:lnSpc>
                <a:spcPct val="90000"/>
              </a:lnSpc>
              <a:spcBef>
                <a:spcPts val="0"/>
              </a:spcBef>
              <a:spcAft>
                <a:spcPts val="0"/>
              </a:spcAft>
              <a:buClr>
                <a:schemeClr val="dk1"/>
              </a:buClr>
              <a:buSzPts val="1600"/>
              <a:buFont typeface="Noto Sans Symbols"/>
              <a:buNone/>
            </a:pPr>
            <a:endParaRPr sz="1600" b="1" i="1" dirty="0">
              <a:solidFill>
                <a:srgbClr val="FF3300"/>
              </a:solidFill>
            </a:endParaRPr>
          </a:p>
        </p:txBody>
      </p:sp>
      <p:sp>
        <p:nvSpPr>
          <p:cNvPr id="284" name="Google Shape;284;p14"/>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18</a:t>
            </a:fld>
            <a:endParaRPr sz="1200">
              <a:solidFill>
                <a:srgbClr val="045C75"/>
              </a:solidFill>
              <a:latin typeface="Constantia"/>
              <a:ea typeface="Constantia"/>
              <a:cs typeface="Constantia"/>
              <a:sym typeface="Constantia"/>
            </a:endParaRPr>
          </a:p>
        </p:txBody>
      </p:sp>
      <p:pic>
        <p:nvPicPr>
          <p:cNvPr id="285" name="Google Shape;285;p14"/>
          <p:cNvPicPr preferRelativeResize="0"/>
          <p:nvPr/>
        </p:nvPicPr>
        <p:blipFill rotWithShape="1">
          <a:blip r:embed="rId4">
            <a:alphaModFix/>
          </a:blip>
          <a:srcRect/>
          <a:stretch/>
        </p:blipFill>
        <p:spPr>
          <a:xfrm>
            <a:off x="948812" y="3905864"/>
            <a:ext cx="7839670" cy="1637620"/>
          </a:xfrm>
          <a:prstGeom prst="rect">
            <a:avLst/>
          </a:prstGeom>
          <a:noFill/>
          <a:ln>
            <a:noFill/>
          </a:ln>
        </p:spPr>
      </p:pic>
      <p:sp>
        <p:nvSpPr>
          <p:cNvPr id="286" name="Google Shape;286;p14"/>
          <p:cNvSpPr/>
          <p:nvPr/>
        </p:nvSpPr>
        <p:spPr>
          <a:xfrm>
            <a:off x="2376948" y="3153697"/>
            <a:ext cx="914400" cy="1219200"/>
          </a:xfrm>
          <a:prstGeom prst="downArrow">
            <a:avLst>
              <a:gd name="adj1" fmla="val 50000"/>
              <a:gd name="adj2" fmla="val 50000"/>
            </a:avLst>
          </a:prstGeom>
          <a:solidFill>
            <a:srgbClr val="FF000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7" name="Google Shape;287;p14"/>
          <p:cNvSpPr txBox="1"/>
          <p:nvPr/>
        </p:nvSpPr>
        <p:spPr>
          <a:xfrm>
            <a:off x="76200" y="1524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Protocol</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2"/>
        <p:cNvGrpSpPr/>
        <p:nvPr/>
      </p:nvGrpSpPr>
      <p:grpSpPr>
        <a:xfrm>
          <a:off x="0" y="0"/>
          <a:ext cx="0" cy="0"/>
          <a:chOff x="0" y="0"/>
          <a:chExt cx="0" cy="0"/>
        </a:xfrm>
      </p:grpSpPr>
      <p:sp>
        <p:nvSpPr>
          <p:cNvPr id="293" name="Google Shape;293;p15"/>
          <p:cNvSpPr txBox="1">
            <a:spLocks noGrp="1"/>
          </p:cNvSpPr>
          <p:nvPr>
            <p:ph type="body" idx="1"/>
          </p:nvPr>
        </p:nvSpPr>
        <p:spPr>
          <a:xfrm>
            <a:off x="914400" y="721701"/>
            <a:ext cx="4119716" cy="453609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mn-lt"/>
                <a:ea typeface="Arial"/>
                <a:cs typeface="Arial"/>
                <a:sym typeface="Arial"/>
              </a:rPr>
              <a:t>3.0  Electrical  </a:t>
            </a:r>
            <a:endParaRPr dirty="0">
              <a:solidFill>
                <a:srgbClr val="EE7024"/>
              </a:solidFill>
              <a:latin typeface="+mn-lt"/>
            </a:endParaRPr>
          </a:p>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mn-lt"/>
                <a:ea typeface="Arial"/>
                <a:cs typeface="Arial"/>
                <a:sym typeface="Arial"/>
              </a:rPr>
              <a:t>System Interconnection Diagram  (SID)</a:t>
            </a:r>
            <a:endParaRPr sz="1600" dirty="0">
              <a:solidFill>
                <a:srgbClr val="EE7024"/>
              </a:solidFill>
              <a:latin typeface="+mn-lt"/>
              <a:ea typeface="Arial"/>
              <a:cs typeface="Arial"/>
              <a:sym typeface="Arial"/>
            </a:endParaRPr>
          </a:p>
          <a:p>
            <a:pPr marL="171450" lvl="0" indent="-171450" algn="l" rtl="0">
              <a:lnSpc>
                <a:spcPct val="90000"/>
              </a:lnSpc>
              <a:spcBef>
                <a:spcPts val="750"/>
              </a:spcBef>
              <a:spcAft>
                <a:spcPts val="0"/>
              </a:spcAft>
              <a:buClr>
                <a:schemeClr val="dk1"/>
              </a:buClr>
              <a:buSzPts val="1600"/>
              <a:buChar char="•"/>
            </a:pPr>
            <a:r>
              <a:rPr lang="en-US" sz="1800" b="1" dirty="0">
                <a:latin typeface="+mn-lt"/>
                <a:ea typeface="Arial"/>
                <a:cs typeface="Arial"/>
                <a:sym typeface="Arial"/>
              </a:rPr>
              <a:t>System Interconnection Diagram (SID) </a:t>
            </a:r>
            <a:r>
              <a:rPr lang="en-US" sz="1800" dirty="0">
                <a:latin typeface="+mn-lt"/>
                <a:ea typeface="Arial"/>
                <a:cs typeface="Arial"/>
                <a:sym typeface="Arial"/>
              </a:rPr>
              <a:t>A SID is a system-level, connection diagram that includes electrical and, if applicable, fluid power wiring information. Board-level and component-level schematics should not be included; however, these may be brought to the engineering evaluation for reference purposes. The intent is to provide the competition judges with a one-line diagram showing how the various systems are interconnected without the detail of each and every wire. </a:t>
            </a:r>
            <a:endParaRPr sz="1800" dirty="0">
              <a:latin typeface="+mn-lt"/>
            </a:endParaRPr>
          </a:p>
        </p:txBody>
      </p:sp>
      <p:sp>
        <p:nvSpPr>
          <p:cNvPr id="294" name="Google Shape;294;p15"/>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19</a:t>
            </a:fld>
            <a:endParaRPr sz="1200">
              <a:solidFill>
                <a:srgbClr val="045C75"/>
              </a:solidFill>
              <a:latin typeface="Constantia"/>
              <a:ea typeface="Constantia"/>
              <a:cs typeface="Constantia"/>
              <a:sym typeface="Constantia"/>
            </a:endParaRPr>
          </a:p>
        </p:txBody>
      </p:sp>
      <p:sp>
        <p:nvSpPr>
          <p:cNvPr id="295" name="Google Shape;295;p15"/>
          <p:cNvSpPr txBox="1"/>
          <p:nvPr/>
        </p:nvSpPr>
        <p:spPr>
          <a:xfrm>
            <a:off x="304800" y="2286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Sheet Tutorial</a:t>
            </a:r>
            <a:endParaRPr/>
          </a:p>
        </p:txBody>
      </p:sp>
      <p:pic>
        <p:nvPicPr>
          <p:cNvPr id="296" name="Google Shape;296;p15"/>
          <p:cNvPicPr preferRelativeResize="0"/>
          <p:nvPr/>
        </p:nvPicPr>
        <p:blipFill rotWithShape="1">
          <a:blip r:embed="rId4">
            <a:alphaModFix/>
          </a:blip>
          <a:srcRect/>
          <a:stretch/>
        </p:blipFill>
        <p:spPr>
          <a:xfrm>
            <a:off x="5001491" y="657929"/>
            <a:ext cx="4142509" cy="2834012"/>
          </a:xfrm>
          <a:prstGeom prst="rect">
            <a:avLst/>
          </a:prstGeom>
          <a:noFill/>
          <a:ln>
            <a:noFill/>
          </a:ln>
        </p:spPr>
      </p:pic>
      <p:sp>
        <p:nvSpPr>
          <p:cNvPr id="297" name="Google Shape;297;p15"/>
          <p:cNvSpPr txBox="1"/>
          <p:nvPr/>
        </p:nvSpPr>
        <p:spPr>
          <a:xfrm>
            <a:off x="1066800" y="5105400"/>
            <a:ext cx="7620000"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rgbClr val="0070C0"/>
                </a:solidFill>
                <a:latin typeface="+mn-lt"/>
                <a:ea typeface="Calibri"/>
                <a:cs typeface="Calibri"/>
                <a:sym typeface="Calibri"/>
              </a:rPr>
              <a:t>See the Competition Manual or the next two slides for examples of a SID.  However, you must create your own SID for your vehicle.  Do not directly copy the SID from a MATE resource, even if it is a proper SID for your vehicle.  </a:t>
            </a:r>
            <a:endParaRPr dirty="0">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2"/>
        <p:cNvGrpSpPr/>
        <p:nvPr/>
      </p:nvGrpSpPr>
      <p:grpSpPr>
        <a:xfrm>
          <a:off x="0" y="0"/>
          <a:ext cx="0" cy="0"/>
          <a:chOff x="0" y="0"/>
          <a:chExt cx="0" cy="0"/>
        </a:xfrm>
      </p:grpSpPr>
      <p:sp>
        <p:nvSpPr>
          <p:cNvPr id="303" name="Google Shape;303;p16"/>
          <p:cNvSpPr txBox="1">
            <a:spLocks noGrp="1"/>
          </p:cNvSpPr>
          <p:nvPr>
            <p:ph type="title"/>
          </p:nvPr>
        </p:nvSpPr>
        <p:spPr>
          <a:xfrm>
            <a:off x="867508" y="76200"/>
            <a:ext cx="8305800" cy="838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Example SID 1</a:t>
            </a:r>
            <a:endParaRPr/>
          </a:p>
        </p:txBody>
      </p:sp>
      <p:pic>
        <p:nvPicPr>
          <p:cNvPr id="304" name="Google Shape;304;p16"/>
          <p:cNvPicPr preferRelativeResize="0"/>
          <p:nvPr/>
        </p:nvPicPr>
        <p:blipFill rotWithShape="1">
          <a:blip r:embed="rId4">
            <a:alphaModFix/>
          </a:blip>
          <a:srcRect/>
          <a:stretch/>
        </p:blipFill>
        <p:spPr>
          <a:xfrm>
            <a:off x="990600" y="838200"/>
            <a:ext cx="6816241" cy="5410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9"/>
        <p:cNvGrpSpPr/>
        <p:nvPr/>
      </p:nvGrpSpPr>
      <p:grpSpPr>
        <a:xfrm>
          <a:off x="0" y="0"/>
          <a:ext cx="0" cy="0"/>
          <a:chOff x="0" y="0"/>
          <a:chExt cx="0" cy="0"/>
        </a:xfrm>
      </p:grpSpPr>
      <p:sp>
        <p:nvSpPr>
          <p:cNvPr id="310" name="Google Shape;310;p17"/>
          <p:cNvSpPr txBox="1">
            <a:spLocks noGrp="1"/>
          </p:cNvSpPr>
          <p:nvPr>
            <p:ph type="title"/>
          </p:nvPr>
        </p:nvSpPr>
        <p:spPr>
          <a:xfrm>
            <a:off x="914400" y="152400"/>
            <a:ext cx="8305800" cy="838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Example SID 2</a:t>
            </a:r>
            <a:endParaRPr/>
          </a:p>
        </p:txBody>
      </p:sp>
      <p:pic>
        <p:nvPicPr>
          <p:cNvPr id="311" name="Google Shape;311;p17"/>
          <p:cNvPicPr preferRelativeResize="0"/>
          <p:nvPr/>
        </p:nvPicPr>
        <p:blipFill rotWithShape="1">
          <a:blip r:embed="rId4">
            <a:alphaModFix/>
          </a:blip>
          <a:srcRect/>
          <a:stretch/>
        </p:blipFill>
        <p:spPr>
          <a:xfrm>
            <a:off x="990600" y="914400"/>
            <a:ext cx="7249111" cy="479164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6"/>
        <p:cNvGrpSpPr/>
        <p:nvPr/>
      </p:nvGrpSpPr>
      <p:grpSpPr>
        <a:xfrm>
          <a:off x="0" y="0"/>
          <a:ext cx="0" cy="0"/>
          <a:chOff x="0" y="0"/>
          <a:chExt cx="0" cy="0"/>
        </a:xfrm>
      </p:grpSpPr>
      <p:sp>
        <p:nvSpPr>
          <p:cNvPr id="317" name="Google Shape;317;p18"/>
          <p:cNvSpPr txBox="1">
            <a:spLocks noGrp="1"/>
          </p:cNvSpPr>
          <p:nvPr>
            <p:ph type="body" idx="1"/>
          </p:nvPr>
        </p:nvSpPr>
        <p:spPr>
          <a:xfrm>
            <a:off x="914400" y="445844"/>
            <a:ext cx="8229600" cy="191635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mn-lt"/>
                <a:ea typeface="Arial"/>
                <a:cs typeface="Arial"/>
                <a:sym typeface="Arial"/>
              </a:rPr>
              <a:t>3.0  Electrical</a:t>
            </a:r>
            <a:endParaRPr sz="1600" dirty="0">
              <a:solidFill>
                <a:srgbClr val="EE7024"/>
              </a:solidFill>
              <a:latin typeface="+mn-lt"/>
              <a:ea typeface="Arial"/>
              <a:cs typeface="Arial"/>
              <a:sym typeface="Arial"/>
            </a:endParaRPr>
          </a:p>
          <a:p>
            <a:pPr marL="0" lvl="0" indent="0" algn="l" rtl="0">
              <a:lnSpc>
                <a:spcPct val="90000"/>
              </a:lnSpc>
              <a:spcBef>
                <a:spcPts val="0"/>
              </a:spcBef>
              <a:spcAft>
                <a:spcPts val="0"/>
              </a:spcAft>
              <a:buClr>
                <a:srgbClr val="FF3300"/>
              </a:buClr>
              <a:buSzPts val="1800"/>
              <a:buFont typeface="Noto Sans Symbols"/>
              <a:buNone/>
            </a:pPr>
            <a:r>
              <a:rPr lang="en-US" sz="1800" b="1" i="1" dirty="0">
                <a:solidFill>
                  <a:srgbClr val="EE7024"/>
                </a:solidFill>
                <a:latin typeface="+mn-lt"/>
                <a:ea typeface="Arial"/>
                <a:cs typeface="Arial"/>
                <a:sym typeface="Arial"/>
              </a:rPr>
              <a:t>Single inline fuse within 30cm of attachment point.</a:t>
            </a:r>
            <a:endParaRPr dirty="0">
              <a:solidFill>
                <a:srgbClr val="EE7024"/>
              </a:solidFill>
              <a:latin typeface="+mn-lt"/>
            </a:endParaRPr>
          </a:p>
          <a:p>
            <a:pPr marL="0" lvl="0" indent="0" algn="l" rtl="0">
              <a:lnSpc>
                <a:spcPct val="90000"/>
              </a:lnSpc>
              <a:spcBef>
                <a:spcPts val="0"/>
              </a:spcBef>
              <a:spcAft>
                <a:spcPts val="0"/>
              </a:spcAft>
              <a:buClr>
                <a:schemeClr val="dk1"/>
              </a:buClr>
              <a:buSzPts val="800"/>
              <a:buFont typeface="Noto Sans Symbols"/>
              <a:buNone/>
            </a:pPr>
            <a:endParaRPr sz="800" b="1" i="1" dirty="0">
              <a:solidFill>
                <a:srgbClr val="EE7024"/>
              </a:solidFill>
              <a:latin typeface="+mn-lt"/>
              <a:ea typeface="Arial"/>
              <a:cs typeface="Arial"/>
              <a:sym typeface="Arial"/>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Examples:</a:t>
            </a:r>
            <a:endParaRPr sz="1800" dirty="0">
              <a:latin typeface="+mn-lt"/>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This is an example of multiple attachments ahead of the fuse that </a:t>
            </a:r>
            <a:r>
              <a:rPr lang="en-US" sz="1800" dirty="0">
                <a:solidFill>
                  <a:srgbClr val="EE7024"/>
                </a:solidFill>
                <a:latin typeface="+mn-lt"/>
                <a:ea typeface="Arial"/>
                <a:cs typeface="Arial"/>
                <a:sym typeface="Arial"/>
              </a:rPr>
              <a:t>WILL NOT </a:t>
            </a:r>
            <a:r>
              <a:rPr lang="en-US" sz="1800" dirty="0">
                <a:solidFill>
                  <a:srgbClr val="000000"/>
                </a:solidFill>
                <a:latin typeface="+mn-lt"/>
                <a:ea typeface="Arial"/>
                <a:cs typeface="Arial"/>
                <a:sym typeface="Arial"/>
              </a:rPr>
              <a:t>PASS.</a:t>
            </a:r>
            <a:endParaRPr sz="1800" dirty="0">
              <a:latin typeface="+mn-lt"/>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In addition, MATE no longer uses banana plugs for power attachment.</a:t>
            </a:r>
            <a:endParaRPr sz="1800" dirty="0">
              <a:latin typeface="+mn-lt"/>
            </a:endParaRPr>
          </a:p>
        </p:txBody>
      </p:sp>
      <p:sp>
        <p:nvSpPr>
          <p:cNvPr id="318" name="Google Shape;318;p18"/>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22</a:t>
            </a:fld>
            <a:endParaRPr sz="1200">
              <a:solidFill>
                <a:srgbClr val="045C75"/>
              </a:solidFill>
              <a:latin typeface="Constantia"/>
              <a:ea typeface="Constantia"/>
              <a:cs typeface="Constantia"/>
              <a:sym typeface="Constantia"/>
            </a:endParaRPr>
          </a:p>
        </p:txBody>
      </p:sp>
      <p:sp>
        <p:nvSpPr>
          <p:cNvPr id="319" name="Google Shape;319;p18"/>
          <p:cNvSpPr txBox="1"/>
          <p:nvPr/>
        </p:nvSpPr>
        <p:spPr>
          <a:xfrm>
            <a:off x="304800" y="76200"/>
            <a:ext cx="6934200" cy="36671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Sheet Tutorial</a:t>
            </a:r>
            <a:endParaRPr/>
          </a:p>
        </p:txBody>
      </p:sp>
      <p:pic>
        <p:nvPicPr>
          <p:cNvPr id="320" name="Google Shape;320;p18" descr="bad-power"/>
          <p:cNvPicPr preferRelativeResize="0"/>
          <p:nvPr/>
        </p:nvPicPr>
        <p:blipFill rotWithShape="1">
          <a:blip r:embed="rId4">
            <a:alphaModFix/>
          </a:blip>
          <a:srcRect/>
          <a:stretch/>
        </p:blipFill>
        <p:spPr>
          <a:xfrm>
            <a:off x="1487775" y="2169850"/>
            <a:ext cx="6656670" cy="37338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6">
          <a:extLst>
            <a:ext uri="{FF2B5EF4-FFF2-40B4-BE49-F238E27FC236}">
              <a16:creationId xmlns:a16="http://schemas.microsoft.com/office/drawing/2014/main" id="{76F9EE6A-F4BB-7367-AE7A-736DBCE5B166}"/>
            </a:ext>
          </a:extLst>
        </p:cNvPr>
        <p:cNvGrpSpPr/>
        <p:nvPr/>
      </p:nvGrpSpPr>
      <p:grpSpPr>
        <a:xfrm>
          <a:off x="0" y="0"/>
          <a:ext cx="0" cy="0"/>
          <a:chOff x="0" y="0"/>
          <a:chExt cx="0" cy="0"/>
        </a:xfrm>
      </p:grpSpPr>
      <p:sp>
        <p:nvSpPr>
          <p:cNvPr id="317" name="Google Shape;317;p18">
            <a:extLst>
              <a:ext uri="{FF2B5EF4-FFF2-40B4-BE49-F238E27FC236}">
                <a16:creationId xmlns:a16="http://schemas.microsoft.com/office/drawing/2014/main" id="{5DB89136-AB65-868E-0F35-4E674257B471}"/>
              </a:ext>
            </a:extLst>
          </p:cNvPr>
          <p:cNvSpPr txBox="1">
            <a:spLocks noGrp="1"/>
          </p:cNvSpPr>
          <p:nvPr>
            <p:ph type="body" idx="1"/>
          </p:nvPr>
        </p:nvSpPr>
        <p:spPr>
          <a:xfrm>
            <a:off x="914400" y="445844"/>
            <a:ext cx="8229600" cy="191635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Arial"/>
                <a:ea typeface="Arial"/>
                <a:cs typeface="Arial"/>
                <a:sym typeface="Arial"/>
              </a:rPr>
              <a:t>3.0  Electrical</a:t>
            </a:r>
            <a:br>
              <a:rPr lang="en-US" sz="1600" b="1" dirty="0">
                <a:solidFill>
                  <a:srgbClr val="EE7024"/>
                </a:solidFill>
                <a:latin typeface="Arial"/>
                <a:ea typeface="Arial"/>
                <a:cs typeface="Arial"/>
                <a:sym typeface="Arial"/>
              </a:rPr>
            </a:br>
            <a:r>
              <a:rPr lang="en-US" sz="1800" b="1" i="1" dirty="0">
                <a:solidFill>
                  <a:srgbClr val="EE7024"/>
                </a:solidFill>
                <a:latin typeface="Arial"/>
                <a:ea typeface="Arial"/>
                <a:cs typeface="Arial"/>
                <a:sym typeface="Arial"/>
              </a:rPr>
              <a:t>Single inline fuse within 30cm of attachment point.</a:t>
            </a:r>
            <a:endParaRPr lang="en-US" sz="1800" dirty="0">
              <a:solidFill>
                <a:srgbClr val="EE7024"/>
              </a:solidFill>
            </a:endParaRPr>
          </a:p>
        </p:txBody>
      </p:sp>
      <p:sp>
        <p:nvSpPr>
          <p:cNvPr id="318" name="Google Shape;318;p18">
            <a:extLst>
              <a:ext uri="{FF2B5EF4-FFF2-40B4-BE49-F238E27FC236}">
                <a16:creationId xmlns:a16="http://schemas.microsoft.com/office/drawing/2014/main" id="{7DC8880F-322F-B3D9-CD07-9C5298CABB5F}"/>
              </a:ext>
            </a:extLst>
          </p:cNvPr>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23</a:t>
            </a:fld>
            <a:endParaRPr sz="1200">
              <a:solidFill>
                <a:srgbClr val="045C75"/>
              </a:solidFill>
              <a:latin typeface="Constantia"/>
              <a:ea typeface="Constantia"/>
              <a:cs typeface="Constantia"/>
              <a:sym typeface="Constantia"/>
            </a:endParaRPr>
          </a:p>
        </p:txBody>
      </p:sp>
      <p:sp>
        <p:nvSpPr>
          <p:cNvPr id="319" name="Google Shape;319;p18">
            <a:extLst>
              <a:ext uri="{FF2B5EF4-FFF2-40B4-BE49-F238E27FC236}">
                <a16:creationId xmlns:a16="http://schemas.microsoft.com/office/drawing/2014/main" id="{8CD9B16B-A9E5-57F3-9605-52DBE595D2FD}"/>
              </a:ext>
            </a:extLst>
          </p:cNvPr>
          <p:cNvSpPr txBox="1"/>
          <p:nvPr/>
        </p:nvSpPr>
        <p:spPr>
          <a:xfrm>
            <a:off x="304800" y="76200"/>
            <a:ext cx="6934200" cy="36671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Sheet Tutorial</a:t>
            </a:r>
            <a:endParaRPr/>
          </a:p>
        </p:txBody>
      </p:sp>
      <p:sp>
        <p:nvSpPr>
          <p:cNvPr id="2" name="Google Shape;298;p27">
            <a:extLst>
              <a:ext uri="{FF2B5EF4-FFF2-40B4-BE49-F238E27FC236}">
                <a16:creationId xmlns:a16="http://schemas.microsoft.com/office/drawing/2014/main" id="{2539C1EA-ABD8-C13B-E619-660097912855}"/>
              </a:ext>
            </a:extLst>
          </p:cNvPr>
          <p:cNvSpPr txBox="1"/>
          <p:nvPr/>
        </p:nvSpPr>
        <p:spPr>
          <a:xfrm>
            <a:off x="904569" y="4837471"/>
            <a:ext cx="7954296" cy="189762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solidFill>
                  <a:schemeClr val="dk1"/>
                </a:solidFill>
                <a:latin typeface="Calibri"/>
                <a:ea typeface="Calibri"/>
                <a:cs typeface="Calibri"/>
                <a:sym typeface="Calibri"/>
              </a:rPr>
              <a:t>Safety inspectors want to see the proper Anderson connection to the MATE power supply (where you plug into the power supply) and a fuse within 30 cm.</a:t>
            </a:r>
          </a:p>
          <a:p>
            <a:pPr marL="0" lvl="0" indent="0" algn="l" rtl="0">
              <a:spcBef>
                <a:spcPts val="0"/>
              </a:spcBef>
              <a:spcAft>
                <a:spcPts val="0"/>
              </a:spcAft>
              <a:buNone/>
            </a:pPr>
            <a:r>
              <a:rPr lang="en-US" sz="2100" b="1" dirty="0">
                <a:solidFill>
                  <a:srgbClr val="EE7024"/>
                </a:solidFill>
                <a:latin typeface="Calibri"/>
                <a:ea typeface="Calibri"/>
                <a:cs typeface="Calibri"/>
                <a:sym typeface="Calibri"/>
              </a:rPr>
              <a:t>Nothing should be in between this connection to power and the fuse!</a:t>
            </a:r>
            <a:endParaRPr sz="2100" b="1" dirty="0">
              <a:solidFill>
                <a:srgbClr val="EE7024"/>
              </a:solidFill>
              <a:latin typeface="Calibri"/>
              <a:ea typeface="Calibri"/>
              <a:cs typeface="Calibri"/>
              <a:sym typeface="Calibri"/>
            </a:endParaRPr>
          </a:p>
        </p:txBody>
      </p:sp>
      <p:pic>
        <p:nvPicPr>
          <p:cNvPr id="5" name="Google Shape;301;p56" descr="Power Wire 6.png">
            <a:extLst>
              <a:ext uri="{FF2B5EF4-FFF2-40B4-BE49-F238E27FC236}">
                <a16:creationId xmlns:a16="http://schemas.microsoft.com/office/drawing/2014/main" id="{1C30D221-1A3F-C25D-EE07-E14F3C262EDA}"/>
              </a:ext>
            </a:extLst>
          </p:cNvPr>
          <p:cNvPicPr preferRelativeResize="0"/>
          <p:nvPr/>
        </p:nvPicPr>
        <p:blipFill>
          <a:blip r:embed="rId4">
            <a:alphaModFix/>
          </a:blip>
          <a:stretch>
            <a:fillRect/>
          </a:stretch>
        </p:blipFill>
        <p:spPr>
          <a:xfrm>
            <a:off x="851213" y="1032311"/>
            <a:ext cx="7738200" cy="3765923"/>
          </a:xfrm>
          <a:prstGeom prst="rect">
            <a:avLst/>
          </a:prstGeom>
          <a:noFill/>
          <a:ln>
            <a:noFill/>
          </a:ln>
        </p:spPr>
      </p:pic>
    </p:spTree>
    <p:extLst>
      <p:ext uri="{BB962C8B-B14F-4D97-AF65-F5344CB8AC3E}">
        <p14:creationId xmlns:p14="http://schemas.microsoft.com/office/powerpoint/2010/main" val="1503810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5"/>
        <p:cNvGrpSpPr/>
        <p:nvPr/>
      </p:nvGrpSpPr>
      <p:grpSpPr>
        <a:xfrm>
          <a:off x="0" y="0"/>
          <a:ext cx="0" cy="0"/>
          <a:chOff x="0" y="0"/>
          <a:chExt cx="0" cy="0"/>
        </a:xfrm>
      </p:grpSpPr>
      <p:sp>
        <p:nvSpPr>
          <p:cNvPr id="326" name="Google Shape;326;p19"/>
          <p:cNvSpPr txBox="1">
            <a:spLocks noGrp="1"/>
          </p:cNvSpPr>
          <p:nvPr>
            <p:ph type="body" idx="1"/>
          </p:nvPr>
        </p:nvSpPr>
        <p:spPr>
          <a:xfrm>
            <a:off x="905608" y="530834"/>
            <a:ext cx="8229600" cy="198376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mn-lt"/>
                <a:ea typeface="Arial"/>
                <a:cs typeface="Arial"/>
                <a:sym typeface="Arial"/>
              </a:rPr>
              <a:t>3.0  Electrical</a:t>
            </a:r>
            <a:endParaRPr sz="1600" dirty="0">
              <a:solidFill>
                <a:srgbClr val="EE7024"/>
              </a:solidFill>
              <a:latin typeface="+mn-lt"/>
              <a:ea typeface="Arial"/>
              <a:cs typeface="Arial"/>
              <a:sym typeface="Arial"/>
            </a:endParaRPr>
          </a:p>
          <a:p>
            <a:pPr marL="0" lvl="0" indent="0" algn="l" rtl="0">
              <a:lnSpc>
                <a:spcPct val="90000"/>
              </a:lnSpc>
              <a:spcBef>
                <a:spcPts val="0"/>
              </a:spcBef>
              <a:spcAft>
                <a:spcPts val="0"/>
              </a:spcAft>
              <a:buClr>
                <a:srgbClr val="FF3300"/>
              </a:buClr>
              <a:buSzPts val="2000"/>
              <a:buFont typeface="Noto Sans Symbols"/>
              <a:buNone/>
            </a:pPr>
            <a:r>
              <a:rPr lang="en-US" sz="2000" b="1" i="1" dirty="0">
                <a:solidFill>
                  <a:srgbClr val="EE7024"/>
                </a:solidFill>
                <a:latin typeface="+mn-lt"/>
                <a:ea typeface="Arial"/>
                <a:cs typeface="Arial"/>
                <a:sym typeface="Arial"/>
              </a:rPr>
              <a:t>No exposed copper or bare wire. No exposed motors.</a:t>
            </a:r>
            <a:endParaRPr dirty="0">
              <a:solidFill>
                <a:srgbClr val="EE7024"/>
              </a:solidFill>
              <a:latin typeface="+mn-lt"/>
            </a:endParaRPr>
          </a:p>
          <a:p>
            <a:pPr marL="0" lvl="0" indent="0" algn="l" rtl="0">
              <a:lnSpc>
                <a:spcPct val="90000"/>
              </a:lnSpc>
              <a:spcBef>
                <a:spcPts val="0"/>
              </a:spcBef>
              <a:spcAft>
                <a:spcPts val="0"/>
              </a:spcAft>
              <a:buClr>
                <a:schemeClr val="dk1"/>
              </a:buClr>
              <a:buSzPts val="600"/>
              <a:buFont typeface="Noto Sans Symbols"/>
              <a:buNone/>
            </a:pPr>
            <a:endParaRPr sz="600" b="1" i="1" dirty="0">
              <a:solidFill>
                <a:srgbClr val="FF3300"/>
              </a:solidFill>
              <a:latin typeface="+mn-lt"/>
              <a:ea typeface="Arial"/>
              <a:cs typeface="Arial"/>
              <a:sym typeface="Arial"/>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Examples:</a:t>
            </a:r>
            <a:endParaRPr sz="1800" dirty="0">
              <a:latin typeface="+mn-lt"/>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These </a:t>
            </a:r>
            <a:r>
              <a:rPr lang="en-US" sz="1800" dirty="0">
                <a:solidFill>
                  <a:srgbClr val="EE7024"/>
                </a:solidFill>
                <a:latin typeface="+mn-lt"/>
                <a:ea typeface="Arial"/>
                <a:cs typeface="Arial"/>
                <a:sym typeface="Arial"/>
              </a:rPr>
              <a:t>WILL NOT </a:t>
            </a:r>
            <a:r>
              <a:rPr lang="en-US" sz="1800" dirty="0">
                <a:solidFill>
                  <a:srgbClr val="000000"/>
                </a:solidFill>
                <a:latin typeface="+mn-lt"/>
                <a:ea typeface="Arial"/>
                <a:cs typeface="Arial"/>
                <a:sym typeface="Arial"/>
              </a:rPr>
              <a:t>PASS.  The motor on the left is both exposed and has bare wire.</a:t>
            </a:r>
            <a:endParaRPr sz="1800" dirty="0">
              <a:latin typeface="+mn-lt"/>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The motor on the right is exposed and not sealed.</a:t>
            </a:r>
            <a:endParaRPr sz="1800" dirty="0">
              <a:latin typeface="+mn-lt"/>
            </a:endParaRPr>
          </a:p>
        </p:txBody>
      </p:sp>
      <p:sp>
        <p:nvSpPr>
          <p:cNvPr id="327" name="Google Shape;327;p19"/>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24</a:t>
            </a:fld>
            <a:endParaRPr sz="1200">
              <a:solidFill>
                <a:srgbClr val="045C75"/>
              </a:solidFill>
              <a:latin typeface="Constantia"/>
              <a:ea typeface="Constantia"/>
              <a:cs typeface="Constantia"/>
              <a:sym typeface="Constantia"/>
            </a:endParaRPr>
          </a:p>
        </p:txBody>
      </p:sp>
      <p:sp>
        <p:nvSpPr>
          <p:cNvPr id="328" name="Google Shape;328;p19"/>
          <p:cNvSpPr txBox="1"/>
          <p:nvPr/>
        </p:nvSpPr>
        <p:spPr>
          <a:xfrm>
            <a:off x="304800" y="1524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Sheet Tutorial</a:t>
            </a:r>
            <a:endParaRPr/>
          </a:p>
        </p:txBody>
      </p:sp>
      <p:pic>
        <p:nvPicPr>
          <p:cNvPr id="329" name="Google Shape;329;p19" descr="not-waterproof2"/>
          <p:cNvPicPr preferRelativeResize="0"/>
          <p:nvPr/>
        </p:nvPicPr>
        <p:blipFill rotWithShape="1">
          <a:blip r:embed="rId4">
            <a:alphaModFix/>
          </a:blip>
          <a:srcRect/>
          <a:stretch/>
        </p:blipFill>
        <p:spPr>
          <a:xfrm>
            <a:off x="978125" y="2657025"/>
            <a:ext cx="3526198" cy="3012098"/>
          </a:xfrm>
          <a:prstGeom prst="rect">
            <a:avLst/>
          </a:prstGeom>
          <a:noFill/>
          <a:ln>
            <a:noFill/>
          </a:ln>
        </p:spPr>
      </p:pic>
      <p:pic>
        <p:nvPicPr>
          <p:cNvPr id="330" name="Google Shape;330;p19" descr="not-waterproof"/>
          <p:cNvPicPr preferRelativeResize="0"/>
          <p:nvPr/>
        </p:nvPicPr>
        <p:blipFill rotWithShape="1">
          <a:blip r:embed="rId5">
            <a:alphaModFix/>
          </a:blip>
          <a:srcRect/>
          <a:stretch/>
        </p:blipFill>
        <p:spPr>
          <a:xfrm>
            <a:off x="4649450" y="2662885"/>
            <a:ext cx="3305175" cy="30003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5"/>
        <p:cNvGrpSpPr/>
        <p:nvPr/>
      </p:nvGrpSpPr>
      <p:grpSpPr>
        <a:xfrm>
          <a:off x="0" y="0"/>
          <a:ext cx="0" cy="0"/>
          <a:chOff x="0" y="0"/>
          <a:chExt cx="0" cy="0"/>
        </a:xfrm>
      </p:grpSpPr>
      <p:sp>
        <p:nvSpPr>
          <p:cNvPr id="336" name="Google Shape;336;p20"/>
          <p:cNvSpPr txBox="1">
            <a:spLocks noGrp="1"/>
          </p:cNvSpPr>
          <p:nvPr>
            <p:ph type="body" idx="1"/>
          </p:nvPr>
        </p:nvSpPr>
        <p:spPr>
          <a:xfrm>
            <a:off x="914400" y="609600"/>
            <a:ext cx="8229600" cy="2057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mn-lt"/>
                <a:ea typeface="Arial"/>
                <a:cs typeface="Arial"/>
                <a:sym typeface="Arial"/>
              </a:rPr>
              <a:t>3.0  Electrical</a:t>
            </a:r>
            <a:endParaRPr sz="1600" dirty="0">
              <a:solidFill>
                <a:srgbClr val="EE7024"/>
              </a:solidFill>
              <a:latin typeface="+mn-lt"/>
              <a:ea typeface="Arial"/>
              <a:cs typeface="Arial"/>
              <a:sym typeface="Arial"/>
            </a:endParaRPr>
          </a:p>
          <a:p>
            <a:pPr marL="0" lvl="0" indent="0" algn="l" rtl="0">
              <a:lnSpc>
                <a:spcPct val="90000"/>
              </a:lnSpc>
              <a:spcBef>
                <a:spcPts val="0"/>
              </a:spcBef>
              <a:spcAft>
                <a:spcPts val="0"/>
              </a:spcAft>
              <a:buClr>
                <a:srgbClr val="FF3300"/>
              </a:buClr>
              <a:buSzPts val="2000"/>
              <a:buFont typeface="Noto Sans Symbols"/>
              <a:buNone/>
            </a:pPr>
            <a:r>
              <a:rPr lang="en-US" sz="2000" b="1" i="1" dirty="0">
                <a:solidFill>
                  <a:srgbClr val="EE7024"/>
                </a:solidFill>
                <a:latin typeface="+mn-lt"/>
                <a:ea typeface="Arial"/>
                <a:cs typeface="Arial"/>
                <a:sym typeface="Arial"/>
              </a:rPr>
              <a:t>No exposed copper or bare wire.</a:t>
            </a:r>
            <a:endParaRPr dirty="0">
              <a:solidFill>
                <a:srgbClr val="EE7024"/>
              </a:solidFill>
              <a:latin typeface="+mn-lt"/>
            </a:endParaRPr>
          </a:p>
          <a:p>
            <a:pPr marL="0" lvl="0" indent="0" algn="l" rtl="0">
              <a:lnSpc>
                <a:spcPct val="90000"/>
              </a:lnSpc>
              <a:spcBef>
                <a:spcPts val="0"/>
              </a:spcBef>
              <a:spcAft>
                <a:spcPts val="0"/>
              </a:spcAft>
              <a:buClr>
                <a:schemeClr val="dk1"/>
              </a:buClr>
              <a:buSzPts val="600"/>
              <a:buFont typeface="Noto Sans Symbols"/>
              <a:buNone/>
            </a:pPr>
            <a:endParaRPr sz="600" b="1" i="1" dirty="0">
              <a:solidFill>
                <a:srgbClr val="FF3300"/>
              </a:solidFill>
              <a:latin typeface="+mn-lt"/>
              <a:ea typeface="Arial"/>
              <a:cs typeface="Arial"/>
              <a:sym typeface="Arial"/>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Examples:</a:t>
            </a:r>
            <a:endParaRPr sz="1800" dirty="0">
              <a:latin typeface="+mn-lt"/>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This </a:t>
            </a:r>
            <a:r>
              <a:rPr lang="en-US" sz="1800" dirty="0">
                <a:solidFill>
                  <a:srgbClr val="EE7024"/>
                </a:solidFill>
                <a:latin typeface="+mn-lt"/>
                <a:ea typeface="Arial"/>
                <a:cs typeface="Arial"/>
                <a:sym typeface="Arial"/>
              </a:rPr>
              <a:t>WILL NOT </a:t>
            </a:r>
            <a:r>
              <a:rPr lang="en-US" sz="1800" dirty="0">
                <a:solidFill>
                  <a:srgbClr val="000000"/>
                </a:solidFill>
                <a:latin typeface="+mn-lt"/>
                <a:ea typeface="Arial"/>
                <a:cs typeface="Arial"/>
                <a:sym typeface="Arial"/>
              </a:rPr>
              <a:t>PASS.  Using banana plugs at both ends of the wire to route power from one section to another violates MATE’s safety rules.  It is possible for the hot end of the wire to become unplugged and create a safety hazard.</a:t>
            </a:r>
            <a:endParaRPr sz="1800" dirty="0">
              <a:latin typeface="+mn-lt"/>
            </a:endParaRPr>
          </a:p>
        </p:txBody>
      </p:sp>
      <p:sp>
        <p:nvSpPr>
          <p:cNvPr id="337" name="Google Shape;337;p20"/>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25</a:t>
            </a:fld>
            <a:endParaRPr sz="1200">
              <a:solidFill>
                <a:srgbClr val="045C75"/>
              </a:solidFill>
              <a:latin typeface="Constantia"/>
              <a:ea typeface="Constantia"/>
              <a:cs typeface="Constantia"/>
              <a:sym typeface="Constantia"/>
            </a:endParaRPr>
          </a:p>
        </p:txBody>
      </p:sp>
      <p:sp>
        <p:nvSpPr>
          <p:cNvPr id="338" name="Google Shape;338;p20"/>
          <p:cNvSpPr txBox="1"/>
          <p:nvPr/>
        </p:nvSpPr>
        <p:spPr>
          <a:xfrm>
            <a:off x="304800" y="1524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Sheet Tutorial</a:t>
            </a:r>
            <a:endParaRPr/>
          </a:p>
        </p:txBody>
      </p:sp>
      <p:pic>
        <p:nvPicPr>
          <p:cNvPr id="339" name="Google Shape;339;p20" descr="bananaplugs"/>
          <p:cNvPicPr preferRelativeResize="0"/>
          <p:nvPr/>
        </p:nvPicPr>
        <p:blipFill rotWithShape="1">
          <a:blip r:embed="rId4">
            <a:alphaModFix/>
          </a:blip>
          <a:srcRect/>
          <a:stretch/>
        </p:blipFill>
        <p:spPr>
          <a:xfrm>
            <a:off x="1524000" y="3124200"/>
            <a:ext cx="6044515" cy="33909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4"/>
        <p:cNvGrpSpPr/>
        <p:nvPr/>
      </p:nvGrpSpPr>
      <p:grpSpPr>
        <a:xfrm>
          <a:off x="0" y="0"/>
          <a:ext cx="0" cy="0"/>
          <a:chOff x="0" y="0"/>
          <a:chExt cx="0" cy="0"/>
        </a:xfrm>
      </p:grpSpPr>
      <p:sp>
        <p:nvSpPr>
          <p:cNvPr id="345" name="Google Shape;345;p21"/>
          <p:cNvSpPr txBox="1">
            <a:spLocks noGrp="1"/>
          </p:cNvSpPr>
          <p:nvPr>
            <p:ph type="body" idx="1"/>
          </p:nvPr>
        </p:nvSpPr>
        <p:spPr>
          <a:xfrm>
            <a:off x="838200" y="609600"/>
            <a:ext cx="8229600" cy="2209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mn-lt"/>
                <a:ea typeface="Arial"/>
                <a:cs typeface="Arial"/>
                <a:sym typeface="Arial"/>
              </a:rPr>
              <a:t>3.0  Electrical</a:t>
            </a:r>
            <a:endParaRPr sz="1600" dirty="0">
              <a:solidFill>
                <a:srgbClr val="EE7024"/>
              </a:solidFill>
              <a:latin typeface="+mn-lt"/>
              <a:ea typeface="Arial"/>
              <a:cs typeface="Arial"/>
              <a:sym typeface="Arial"/>
            </a:endParaRPr>
          </a:p>
          <a:p>
            <a:pPr marL="0" lvl="0" indent="0" algn="l" rtl="0">
              <a:lnSpc>
                <a:spcPct val="90000"/>
              </a:lnSpc>
              <a:spcBef>
                <a:spcPts val="0"/>
              </a:spcBef>
              <a:spcAft>
                <a:spcPts val="0"/>
              </a:spcAft>
              <a:buClr>
                <a:srgbClr val="FF3300"/>
              </a:buClr>
              <a:buSzPts val="1600"/>
              <a:buFont typeface="Noto Sans Symbols"/>
              <a:buNone/>
            </a:pPr>
            <a:r>
              <a:rPr lang="en-US" sz="1600" b="1" i="1" dirty="0">
                <a:solidFill>
                  <a:srgbClr val="EE7024"/>
                </a:solidFill>
                <a:latin typeface="+mn-lt"/>
                <a:ea typeface="Arial"/>
                <a:cs typeface="Arial"/>
                <a:sym typeface="Arial"/>
              </a:rPr>
              <a:t>Tether is properly secured at surface control point and at ROV.</a:t>
            </a:r>
            <a:r>
              <a:rPr lang="en-US" sz="1600" dirty="0">
                <a:solidFill>
                  <a:srgbClr val="EE7024"/>
                </a:solidFill>
                <a:latin typeface="+mn-lt"/>
                <a:ea typeface="Arial"/>
                <a:cs typeface="Arial"/>
                <a:sym typeface="Arial"/>
              </a:rPr>
              <a:t> </a:t>
            </a:r>
            <a:endParaRPr dirty="0">
              <a:solidFill>
                <a:srgbClr val="EE7024"/>
              </a:solidFill>
              <a:latin typeface="+mn-lt"/>
            </a:endParaRPr>
          </a:p>
          <a:p>
            <a:pPr marL="0" lvl="0" indent="0" algn="l" rtl="0">
              <a:lnSpc>
                <a:spcPct val="90000"/>
              </a:lnSpc>
              <a:spcBef>
                <a:spcPts val="0"/>
              </a:spcBef>
              <a:spcAft>
                <a:spcPts val="0"/>
              </a:spcAft>
              <a:buClr>
                <a:schemeClr val="dk1"/>
              </a:buClr>
              <a:buSzPts val="1600"/>
              <a:buFont typeface="Noto Sans Symbols"/>
              <a:buNone/>
            </a:pPr>
            <a:endParaRPr sz="1200" b="1" i="1" dirty="0">
              <a:solidFill>
                <a:srgbClr val="FF3300"/>
              </a:solidFill>
              <a:latin typeface="+mn-lt"/>
              <a:ea typeface="Arial"/>
              <a:cs typeface="Arial"/>
              <a:sym typeface="Arial"/>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Example:</a:t>
            </a:r>
            <a:endParaRPr sz="1800" dirty="0">
              <a:latin typeface="+mn-lt"/>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The wires on the ROV are loose or could get caught in a propeller when moving around the pool.  Use tape, cable ties, or other methods to secure the wires away from any moving or potentially dangers parts.  </a:t>
            </a:r>
            <a:endParaRPr sz="1800" dirty="0">
              <a:latin typeface="+mn-lt"/>
            </a:endParaRPr>
          </a:p>
        </p:txBody>
      </p:sp>
      <p:sp>
        <p:nvSpPr>
          <p:cNvPr id="346" name="Google Shape;346;p21"/>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26</a:t>
            </a:fld>
            <a:endParaRPr sz="1200">
              <a:solidFill>
                <a:srgbClr val="045C75"/>
              </a:solidFill>
              <a:latin typeface="Constantia"/>
              <a:ea typeface="Constantia"/>
              <a:cs typeface="Constantia"/>
              <a:sym typeface="Constantia"/>
            </a:endParaRPr>
          </a:p>
        </p:txBody>
      </p:sp>
      <p:sp>
        <p:nvSpPr>
          <p:cNvPr id="347" name="Google Shape;347;p21"/>
          <p:cNvSpPr txBox="1"/>
          <p:nvPr/>
        </p:nvSpPr>
        <p:spPr>
          <a:xfrm>
            <a:off x="228600" y="1524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Sheet Tutorial</a:t>
            </a:r>
            <a:endParaRPr/>
          </a:p>
        </p:txBody>
      </p:sp>
      <p:pic>
        <p:nvPicPr>
          <p:cNvPr id="348" name="Google Shape;348;p21" descr="big mess"/>
          <p:cNvPicPr preferRelativeResize="0"/>
          <p:nvPr/>
        </p:nvPicPr>
        <p:blipFill rotWithShape="1">
          <a:blip r:embed="rId4">
            <a:alphaModFix/>
          </a:blip>
          <a:srcRect/>
          <a:stretch/>
        </p:blipFill>
        <p:spPr>
          <a:xfrm>
            <a:off x="939799" y="2286000"/>
            <a:ext cx="4241801" cy="3151239"/>
          </a:xfrm>
          <a:prstGeom prst="rect">
            <a:avLst/>
          </a:prstGeom>
          <a:noFill/>
          <a:ln>
            <a:noFill/>
          </a:ln>
        </p:spPr>
      </p:pic>
      <p:sp>
        <p:nvSpPr>
          <p:cNvPr id="349" name="Google Shape;349;p21"/>
          <p:cNvSpPr txBox="1"/>
          <p:nvPr/>
        </p:nvSpPr>
        <p:spPr>
          <a:xfrm>
            <a:off x="848041" y="5519031"/>
            <a:ext cx="8108400" cy="9232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Arial"/>
                <a:ea typeface="Arial"/>
                <a:cs typeface="Arial"/>
                <a:sym typeface="Arial"/>
              </a:rPr>
              <a:t>Wires entering into the control box should also be secured.  If you accidentally walk the controller away from the ROV, you want any strain to be contained.  You do not want to pull wires inside the control box.</a:t>
            </a:r>
            <a:endParaRPr sz="1800" dirty="0"/>
          </a:p>
        </p:txBody>
      </p:sp>
      <p:pic>
        <p:nvPicPr>
          <p:cNvPr id="350" name="Google Shape;350;p21"/>
          <p:cNvPicPr preferRelativeResize="0"/>
          <p:nvPr/>
        </p:nvPicPr>
        <p:blipFill>
          <a:blip r:embed="rId5">
            <a:alphaModFix/>
          </a:blip>
          <a:stretch>
            <a:fillRect/>
          </a:stretch>
        </p:blipFill>
        <p:spPr>
          <a:xfrm>
            <a:off x="5546303" y="2286001"/>
            <a:ext cx="2722626" cy="319056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5"/>
        <p:cNvGrpSpPr/>
        <p:nvPr/>
      </p:nvGrpSpPr>
      <p:grpSpPr>
        <a:xfrm>
          <a:off x="0" y="0"/>
          <a:ext cx="0" cy="0"/>
          <a:chOff x="0" y="0"/>
          <a:chExt cx="0" cy="0"/>
        </a:xfrm>
      </p:grpSpPr>
      <p:sp>
        <p:nvSpPr>
          <p:cNvPr id="356" name="Google Shape;356;p22"/>
          <p:cNvSpPr txBox="1">
            <a:spLocks noGrp="1"/>
          </p:cNvSpPr>
          <p:nvPr>
            <p:ph type="body" idx="1"/>
          </p:nvPr>
        </p:nvSpPr>
        <p:spPr>
          <a:xfrm>
            <a:off x="914400" y="579437"/>
            <a:ext cx="8229600" cy="210343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mn-lt"/>
                <a:ea typeface="Arial"/>
                <a:cs typeface="Arial"/>
                <a:sym typeface="Arial"/>
              </a:rPr>
              <a:t>3.0  Electrical</a:t>
            </a:r>
            <a:endParaRPr sz="1600" dirty="0">
              <a:solidFill>
                <a:srgbClr val="EE7024"/>
              </a:solidFill>
              <a:latin typeface="+mn-lt"/>
              <a:ea typeface="Arial"/>
              <a:cs typeface="Arial"/>
              <a:sym typeface="Arial"/>
            </a:endParaRPr>
          </a:p>
          <a:p>
            <a:pPr marL="0" lvl="0" indent="0" algn="l" rtl="0">
              <a:lnSpc>
                <a:spcPct val="90000"/>
              </a:lnSpc>
              <a:spcBef>
                <a:spcPts val="0"/>
              </a:spcBef>
              <a:spcAft>
                <a:spcPts val="0"/>
              </a:spcAft>
              <a:buClr>
                <a:srgbClr val="FF3300"/>
              </a:buClr>
              <a:buSzPts val="1600"/>
              <a:buFont typeface="Noto Sans Symbols"/>
              <a:buNone/>
            </a:pPr>
            <a:r>
              <a:rPr lang="en-US" sz="1600" b="1" i="1" dirty="0">
                <a:solidFill>
                  <a:srgbClr val="EE7024"/>
                </a:solidFill>
                <a:latin typeface="+mn-lt"/>
                <a:ea typeface="Arial"/>
                <a:cs typeface="Arial"/>
                <a:sym typeface="Arial"/>
              </a:rPr>
              <a:t>Surface controls: All wiring and devices properly secured.</a:t>
            </a:r>
            <a:r>
              <a:rPr lang="en-US" sz="1600" dirty="0">
                <a:solidFill>
                  <a:srgbClr val="EE7024"/>
                </a:solidFill>
                <a:latin typeface="+mn-lt"/>
                <a:ea typeface="Arial"/>
                <a:cs typeface="Arial"/>
                <a:sym typeface="Arial"/>
              </a:rPr>
              <a:t> </a:t>
            </a:r>
            <a:endParaRPr dirty="0">
              <a:solidFill>
                <a:srgbClr val="EE7024"/>
              </a:solidFill>
              <a:latin typeface="+mn-lt"/>
            </a:endParaRPr>
          </a:p>
          <a:p>
            <a:pPr marL="0" lvl="0" indent="0" algn="l" rtl="0">
              <a:lnSpc>
                <a:spcPct val="90000"/>
              </a:lnSpc>
              <a:spcBef>
                <a:spcPts val="0"/>
              </a:spcBef>
              <a:spcAft>
                <a:spcPts val="0"/>
              </a:spcAft>
              <a:buClr>
                <a:schemeClr val="dk1"/>
              </a:buClr>
              <a:buSzPts val="1600"/>
              <a:buFont typeface="Noto Sans Symbols"/>
              <a:buNone/>
            </a:pPr>
            <a:endParaRPr sz="1600" b="1" i="1" dirty="0">
              <a:solidFill>
                <a:srgbClr val="FF3300"/>
              </a:solidFill>
              <a:latin typeface="+mn-lt"/>
              <a:ea typeface="Arial"/>
              <a:cs typeface="Arial"/>
              <a:sym typeface="Arial"/>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Examples:</a:t>
            </a:r>
            <a:endParaRPr sz="1800" dirty="0">
              <a:latin typeface="+mn-lt"/>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The two pictures below are examples of loose wiring.  There is no strain relief and the wires can easily pull loose from their connections.  Hot melt glue and tape are not acceptable strain relief items.</a:t>
            </a:r>
            <a:endParaRPr sz="1800" dirty="0">
              <a:latin typeface="+mn-lt"/>
            </a:endParaRPr>
          </a:p>
        </p:txBody>
      </p:sp>
      <p:sp>
        <p:nvSpPr>
          <p:cNvPr id="357" name="Google Shape;357;p22"/>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27</a:t>
            </a:fld>
            <a:endParaRPr sz="1200">
              <a:solidFill>
                <a:srgbClr val="045C75"/>
              </a:solidFill>
              <a:latin typeface="Constantia"/>
              <a:ea typeface="Constantia"/>
              <a:cs typeface="Constantia"/>
              <a:sym typeface="Constantia"/>
            </a:endParaRPr>
          </a:p>
        </p:txBody>
      </p:sp>
      <p:sp>
        <p:nvSpPr>
          <p:cNvPr id="358" name="Google Shape;358;p22"/>
          <p:cNvSpPr txBox="1"/>
          <p:nvPr/>
        </p:nvSpPr>
        <p:spPr>
          <a:xfrm>
            <a:off x="381000" y="169619"/>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Sheet Tutorial</a:t>
            </a:r>
            <a:endParaRPr/>
          </a:p>
        </p:txBody>
      </p:sp>
      <p:pic>
        <p:nvPicPr>
          <p:cNvPr id="359" name="Google Shape;359;p22" descr="no-Strain"/>
          <p:cNvPicPr preferRelativeResize="0"/>
          <p:nvPr/>
        </p:nvPicPr>
        <p:blipFill rotWithShape="1">
          <a:blip r:embed="rId4">
            <a:alphaModFix/>
          </a:blip>
          <a:srcRect/>
          <a:stretch/>
        </p:blipFill>
        <p:spPr>
          <a:xfrm>
            <a:off x="3959941" y="2467897"/>
            <a:ext cx="4004187" cy="3647768"/>
          </a:xfrm>
          <a:prstGeom prst="rect">
            <a:avLst/>
          </a:prstGeom>
          <a:noFill/>
          <a:ln>
            <a:noFill/>
          </a:ln>
        </p:spPr>
      </p:pic>
      <p:pic>
        <p:nvPicPr>
          <p:cNvPr id="360" name="Google Shape;360;p22" descr="loose-wires"/>
          <p:cNvPicPr preferRelativeResize="0"/>
          <p:nvPr/>
        </p:nvPicPr>
        <p:blipFill rotWithShape="1">
          <a:blip r:embed="rId5">
            <a:alphaModFix/>
          </a:blip>
          <a:srcRect/>
          <a:stretch/>
        </p:blipFill>
        <p:spPr>
          <a:xfrm>
            <a:off x="1556560" y="2445774"/>
            <a:ext cx="2095039" cy="37084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5"/>
        <p:cNvGrpSpPr/>
        <p:nvPr/>
      </p:nvGrpSpPr>
      <p:grpSpPr>
        <a:xfrm>
          <a:off x="0" y="0"/>
          <a:ext cx="0" cy="0"/>
          <a:chOff x="0" y="0"/>
          <a:chExt cx="0" cy="0"/>
        </a:xfrm>
      </p:grpSpPr>
      <p:sp>
        <p:nvSpPr>
          <p:cNvPr id="366" name="Google Shape;366;p23"/>
          <p:cNvSpPr txBox="1">
            <a:spLocks noGrp="1"/>
          </p:cNvSpPr>
          <p:nvPr>
            <p:ph type="body" idx="1"/>
          </p:nvPr>
        </p:nvSpPr>
        <p:spPr>
          <a:xfrm>
            <a:off x="879231" y="478631"/>
            <a:ext cx="7883769" cy="17996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mn-lt"/>
                <a:ea typeface="Arial"/>
                <a:cs typeface="Arial"/>
                <a:sym typeface="Arial"/>
              </a:rPr>
              <a:t>3.0  Electrical</a:t>
            </a:r>
            <a:endParaRPr sz="1600" dirty="0">
              <a:solidFill>
                <a:srgbClr val="EE7024"/>
              </a:solidFill>
              <a:latin typeface="+mn-lt"/>
              <a:ea typeface="Arial"/>
              <a:cs typeface="Arial"/>
              <a:sym typeface="Arial"/>
            </a:endParaRPr>
          </a:p>
          <a:p>
            <a:pPr marL="0" lvl="0" indent="0" algn="l" rtl="0">
              <a:lnSpc>
                <a:spcPct val="90000"/>
              </a:lnSpc>
              <a:spcBef>
                <a:spcPts val="0"/>
              </a:spcBef>
              <a:spcAft>
                <a:spcPts val="0"/>
              </a:spcAft>
              <a:buClr>
                <a:srgbClr val="FF3300"/>
              </a:buClr>
              <a:buSzPts val="1600"/>
              <a:buFont typeface="Noto Sans Symbols"/>
              <a:buNone/>
            </a:pPr>
            <a:r>
              <a:rPr lang="en-US" sz="1600" b="1" i="1" dirty="0">
                <a:solidFill>
                  <a:srgbClr val="EE7024"/>
                </a:solidFill>
                <a:latin typeface="+mn-lt"/>
                <a:ea typeface="Arial"/>
                <a:cs typeface="Arial"/>
                <a:sym typeface="Arial"/>
              </a:rPr>
              <a:t>Surface controls: All wiring and devices properly secured.</a:t>
            </a:r>
            <a:r>
              <a:rPr lang="en-US" sz="1600" dirty="0">
                <a:solidFill>
                  <a:srgbClr val="EE7024"/>
                </a:solidFill>
                <a:latin typeface="+mn-lt"/>
                <a:ea typeface="Arial"/>
                <a:cs typeface="Arial"/>
                <a:sym typeface="Arial"/>
              </a:rPr>
              <a:t> </a:t>
            </a:r>
            <a:endParaRPr dirty="0">
              <a:solidFill>
                <a:srgbClr val="EE7024"/>
              </a:solidFill>
              <a:latin typeface="+mn-lt"/>
            </a:endParaRPr>
          </a:p>
          <a:p>
            <a:pPr marL="0" lvl="0" indent="0" algn="l" rtl="0">
              <a:lnSpc>
                <a:spcPct val="90000"/>
              </a:lnSpc>
              <a:spcBef>
                <a:spcPts val="0"/>
              </a:spcBef>
              <a:spcAft>
                <a:spcPts val="0"/>
              </a:spcAft>
              <a:buClr>
                <a:schemeClr val="dk1"/>
              </a:buClr>
              <a:buSzPts val="1600"/>
              <a:buFont typeface="Noto Sans Symbols"/>
              <a:buNone/>
            </a:pPr>
            <a:endParaRPr sz="1600" b="1" dirty="0">
              <a:solidFill>
                <a:srgbClr val="000000"/>
              </a:solidFill>
              <a:latin typeface="+mn-lt"/>
              <a:ea typeface="Arial"/>
              <a:cs typeface="Arial"/>
              <a:sym typeface="Arial"/>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Example:  both the red/black power wires and the tether wires going into the control box are properly secured by tight strain relief.  </a:t>
            </a:r>
            <a:endParaRPr sz="1800" dirty="0">
              <a:latin typeface="+mn-lt"/>
            </a:endParaRPr>
          </a:p>
        </p:txBody>
      </p:sp>
      <p:sp>
        <p:nvSpPr>
          <p:cNvPr id="367" name="Google Shape;367;p23"/>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28</a:t>
            </a:fld>
            <a:endParaRPr sz="1200">
              <a:solidFill>
                <a:srgbClr val="045C75"/>
              </a:solidFill>
              <a:latin typeface="Constantia"/>
              <a:ea typeface="Constantia"/>
              <a:cs typeface="Constantia"/>
              <a:sym typeface="Constantia"/>
            </a:endParaRPr>
          </a:p>
        </p:txBody>
      </p:sp>
      <p:sp>
        <p:nvSpPr>
          <p:cNvPr id="368" name="Google Shape;368;p23"/>
          <p:cNvSpPr txBox="1"/>
          <p:nvPr/>
        </p:nvSpPr>
        <p:spPr>
          <a:xfrm>
            <a:off x="304800" y="11192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Sheet Tutorial</a:t>
            </a:r>
            <a:endParaRPr/>
          </a:p>
        </p:txBody>
      </p:sp>
      <p:pic>
        <p:nvPicPr>
          <p:cNvPr id="369" name="Google Shape;369;p23"/>
          <p:cNvPicPr preferRelativeResize="0"/>
          <p:nvPr/>
        </p:nvPicPr>
        <p:blipFill rotWithShape="1">
          <a:blip r:embed="rId4">
            <a:alphaModFix/>
          </a:blip>
          <a:srcRect/>
          <a:stretch/>
        </p:blipFill>
        <p:spPr>
          <a:xfrm>
            <a:off x="970936" y="1932038"/>
            <a:ext cx="6924367" cy="399681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4"/>
        <p:cNvGrpSpPr/>
        <p:nvPr/>
      </p:nvGrpSpPr>
      <p:grpSpPr>
        <a:xfrm>
          <a:off x="0" y="0"/>
          <a:ext cx="0" cy="0"/>
          <a:chOff x="0" y="0"/>
          <a:chExt cx="0" cy="0"/>
        </a:xfrm>
      </p:grpSpPr>
      <p:sp>
        <p:nvSpPr>
          <p:cNvPr id="375" name="Google Shape;375;p24"/>
          <p:cNvSpPr txBox="1">
            <a:spLocks noGrp="1"/>
          </p:cNvSpPr>
          <p:nvPr>
            <p:ph type="body" idx="1"/>
          </p:nvPr>
        </p:nvSpPr>
        <p:spPr>
          <a:xfrm>
            <a:off x="923192" y="596900"/>
            <a:ext cx="8229600" cy="1689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1600"/>
              <a:buFont typeface="Noto Sans Symbols"/>
              <a:buNone/>
            </a:pPr>
            <a:r>
              <a:rPr lang="en-US" sz="1600" b="1" dirty="0">
                <a:solidFill>
                  <a:srgbClr val="EE7024"/>
                </a:solidFill>
                <a:latin typeface="+mn-lt"/>
                <a:ea typeface="Arial"/>
                <a:cs typeface="Arial"/>
                <a:sym typeface="Arial"/>
              </a:rPr>
              <a:t>3.0  Electrical</a:t>
            </a:r>
            <a:endParaRPr sz="1600" dirty="0">
              <a:solidFill>
                <a:srgbClr val="EE7024"/>
              </a:solidFill>
              <a:latin typeface="+mn-lt"/>
              <a:ea typeface="Arial"/>
              <a:cs typeface="Arial"/>
              <a:sym typeface="Arial"/>
            </a:endParaRPr>
          </a:p>
          <a:p>
            <a:pPr marL="0" lvl="0" indent="0" algn="l" rtl="0">
              <a:lnSpc>
                <a:spcPct val="90000"/>
              </a:lnSpc>
              <a:spcBef>
                <a:spcPts val="0"/>
              </a:spcBef>
              <a:spcAft>
                <a:spcPts val="0"/>
              </a:spcAft>
              <a:buClr>
                <a:srgbClr val="FF3300"/>
              </a:buClr>
              <a:buSzPts val="1600"/>
              <a:buFont typeface="Noto Sans Symbols"/>
              <a:buNone/>
            </a:pPr>
            <a:r>
              <a:rPr lang="en-US" sz="1600" b="1" i="1" dirty="0">
                <a:solidFill>
                  <a:srgbClr val="EE7024"/>
                </a:solidFill>
                <a:latin typeface="+mn-lt"/>
                <a:ea typeface="Arial"/>
                <a:cs typeface="Arial"/>
                <a:sym typeface="Arial"/>
              </a:rPr>
              <a:t>Surface controls: All control elements are mounted with wiring inside an enclosure.</a:t>
            </a:r>
            <a:r>
              <a:rPr lang="en-US" sz="1600" dirty="0">
                <a:solidFill>
                  <a:srgbClr val="EE7024"/>
                </a:solidFill>
                <a:latin typeface="+mn-lt"/>
                <a:ea typeface="Arial"/>
                <a:cs typeface="Arial"/>
                <a:sym typeface="Arial"/>
              </a:rPr>
              <a:t> </a:t>
            </a:r>
            <a:r>
              <a:rPr lang="en-US" sz="1600" b="1" i="1" dirty="0">
                <a:solidFill>
                  <a:srgbClr val="EE7024"/>
                </a:solidFill>
                <a:latin typeface="+mn-lt"/>
                <a:ea typeface="Arial"/>
                <a:cs typeface="Arial"/>
                <a:sym typeface="Arial"/>
              </a:rPr>
              <a:t>                 </a:t>
            </a:r>
            <a:endParaRPr dirty="0">
              <a:solidFill>
                <a:srgbClr val="EE7024"/>
              </a:solidFill>
              <a:latin typeface="+mn-lt"/>
            </a:endParaRPr>
          </a:p>
          <a:p>
            <a:pPr marL="0" lvl="0" indent="0" algn="l" rtl="0">
              <a:lnSpc>
                <a:spcPct val="90000"/>
              </a:lnSpc>
              <a:spcBef>
                <a:spcPts val="0"/>
              </a:spcBef>
              <a:spcAft>
                <a:spcPts val="0"/>
              </a:spcAft>
              <a:buClr>
                <a:schemeClr val="dk1"/>
              </a:buClr>
              <a:buSzPts val="1600"/>
              <a:buFont typeface="Noto Sans Symbols"/>
              <a:buNone/>
            </a:pPr>
            <a:endParaRPr sz="1000" b="1" dirty="0">
              <a:solidFill>
                <a:srgbClr val="000000"/>
              </a:solidFill>
              <a:latin typeface="+mn-lt"/>
              <a:ea typeface="Arial"/>
              <a:cs typeface="Arial"/>
              <a:sym typeface="Arial"/>
            </a:endParaRPr>
          </a:p>
          <a:p>
            <a:pPr marL="0" lvl="0" indent="0" algn="l" rtl="0">
              <a:lnSpc>
                <a:spcPct val="90000"/>
              </a:lnSpc>
              <a:spcBef>
                <a:spcPts val="0"/>
              </a:spcBef>
              <a:spcAft>
                <a:spcPts val="0"/>
              </a:spcAft>
              <a:buClr>
                <a:srgbClr val="000000"/>
              </a:buClr>
              <a:buSzPts val="1600"/>
              <a:buFont typeface="Noto Sans Symbols"/>
              <a:buNone/>
            </a:pPr>
            <a:r>
              <a:rPr lang="en-US" sz="1800" dirty="0">
                <a:solidFill>
                  <a:srgbClr val="000000"/>
                </a:solidFill>
                <a:latin typeface="+mn-lt"/>
                <a:ea typeface="Arial"/>
                <a:cs typeface="Arial"/>
                <a:sym typeface="Arial"/>
              </a:rPr>
              <a:t>There are multiple FAILS in the picture below!</a:t>
            </a:r>
            <a:endParaRPr sz="1800" dirty="0">
              <a:latin typeface="+mn-lt"/>
            </a:endParaRPr>
          </a:p>
        </p:txBody>
      </p:sp>
      <p:sp>
        <p:nvSpPr>
          <p:cNvPr id="376" name="Google Shape;376;p24"/>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29</a:t>
            </a:fld>
            <a:endParaRPr sz="1200">
              <a:solidFill>
                <a:srgbClr val="045C75"/>
              </a:solidFill>
              <a:latin typeface="Constantia"/>
              <a:ea typeface="Constantia"/>
              <a:cs typeface="Constantia"/>
              <a:sym typeface="Constantia"/>
            </a:endParaRPr>
          </a:p>
        </p:txBody>
      </p:sp>
      <p:sp>
        <p:nvSpPr>
          <p:cNvPr id="377" name="Google Shape;377;p24"/>
          <p:cNvSpPr txBox="1"/>
          <p:nvPr/>
        </p:nvSpPr>
        <p:spPr>
          <a:xfrm>
            <a:off x="304800" y="1524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Sheet Tutorial</a:t>
            </a:r>
            <a:endParaRPr/>
          </a:p>
        </p:txBody>
      </p:sp>
      <p:sp>
        <p:nvSpPr>
          <p:cNvPr id="378" name="Google Shape;378;p24"/>
          <p:cNvSpPr txBox="1"/>
          <p:nvPr/>
        </p:nvSpPr>
        <p:spPr>
          <a:xfrm>
            <a:off x="6705600" y="1746657"/>
            <a:ext cx="2438400" cy="382664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600"/>
              <a:buFont typeface="Arial"/>
              <a:buChar char="•"/>
            </a:pPr>
            <a:r>
              <a:rPr lang="en-US" sz="1800" dirty="0">
                <a:solidFill>
                  <a:schemeClr val="dk1"/>
                </a:solidFill>
                <a:latin typeface="+mn-lt"/>
                <a:ea typeface="Calibri"/>
                <a:cs typeface="Calibri"/>
                <a:sym typeface="Calibri"/>
              </a:rPr>
              <a:t>Exposed wiring</a:t>
            </a:r>
            <a:endParaRPr sz="1800" dirty="0">
              <a:latin typeface="+mn-lt"/>
            </a:endParaRPr>
          </a:p>
          <a:p>
            <a:pPr marL="285750" marR="0" lvl="0" indent="-285750" algn="l" rtl="0">
              <a:spcBef>
                <a:spcPts val="800"/>
              </a:spcBef>
              <a:spcAft>
                <a:spcPts val="0"/>
              </a:spcAft>
              <a:buClr>
                <a:schemeClr val="dk1"/>
              </a:buClr>
              <a:buSzPts val="1600"/>
              <a:buFont typeface="Arial"/>
              <a:buChar char="•"/>
            </a:pPr>
            <a:r>
              <a:rPr lang="en-US" sz="1800" dirty="0">
                <a:solidFill>
                  <a:schemeClr val="dk1"/>
                </a:solidFill>
                <a:latin typeface="+mn-lt"/>
                <a:ea typeface="Calibri"/>
                <a:cs typeface="Calibri"/>
                <a:sym typeface="Calibri"/>
              </a:rPr>
              <a:t>Multiple fuses instead of single point fuse for power.</a:t>
            </a:r>
            <a:endParaRPr sz="1800" dirty="0">
              <a:latin typeface="+mn-lt"/>
            </a:endParaRPr>
          </a:p>
          <a:p>
            <a:pPr marL="285750" marR="0" lvl="0" indent="-285750" algn="l" rtl="0">
              <a:spcBef>
                <a:spcPts val="800"/>
              </a:spcBef>
              <a:spcAft>
                <a:spcPts val="0"/>
              </a:spcAft>
              <a:buClr>
                <a:schemeClr val="dk1"/>
              </a:buClr>
              <a:buSzPts val="1600"/>
              <a:buFont typeface="Arial"/>
              <a:buChar char="•"/>
            </a:pPr>
            <a:r>
              <a:rPr lang="en-US" sz="1800" dirty="0">
                <a:solidFill>
                  <a:schemeClr val="dk1"/>
                </a:solidFill>
                <a:latin typeface="+mn-lt"/>
                <a:ea typeface="Calibri"/>
                <a:cs typeface="Calibri"/>
                <a:sym typeface="Calibri"/>
              </a:rPr>
              <a:t>Loose wires.</a:t>
            </a:r>
            <a:endParaRPr sz="1800" dirty="0">
              <a:latin typeface="+mn-lt"/>
            </a:endParaRPr>
          </a:p>
          <a:p>
            <a:pPr marL="285750" marR="0" lvl="0" indent="-285750" algn="l" rtl="0">
              <a:spcBef>
                <a:spcPts val="800"/>
              </a:spcBef>
              <a:spcAft>
                <a:spcPts val="0"/>
              </a:spcAft>
              <a:buClr>
                <a:schemeClr val="dk1"/>
              </a:buClr>
              <a:buSzPts val="1600"/>
              <a:buFont typeface="Arial"/>
              <a:buChar char="•"/>
            </a:pPr>
            <a:r>
              <a:rPr lang="en-US" sz="1800" dirty="0">
                <a:solidFill>
                  <a:schemeClr val="dk1"/>
                </a:solidFill>
                <a:latin typeface="+mn-lt"/>
                <a:ea typeface="Calibri"/>
                <a:cs typeface="Calibri"/>
                <a:sym typeface="Calibri"/>
              </a:rPr>
              <a:t>Alligator clips used for connections.</a:t>
            </a:r>
            <a:endParaRPr sz="1800" dirty="0">
              <a:latin typeface="+mn-lt"/>
            </a:endParaRPr>
          </a:p>
          <a:p>
            <a:pPr marL="285750" marR="0" lvl="0" indent="-285750" algn="l" rtl="0">
              <a:spcBef>
                <a:spcPts val="800"/>
              </a:spcBef>
              <a:spcAft>
                <a:spcPts val="0"/>
              </a:spcAft>
              <a:buClr>
                <a:schemeClr val="dk1"/>
              </a:buClr>
              <a:buSzPts val="1600"/>
              <a:buFont typeface="Arial"/>
              <a:buChar char="•"/>
            </a:pPr>
            <a:r>
              <a:rPr lang="en-US" sz="1800" dirty="0">
                <a:solidFill>
                  <a:schemeClr val="dk1"/>
                </a:solidFill>
                <a:latin typeface="+mn-lt"/>
                <a:ea typeface="Calibri"/>
                <a:cs typeface="Calibri"/>
                <a:sym typeface="Calibri"/>
              </a:rPr>
              <a:t>No strain relief provided for wires coming from power or going to ROV.</a:t>
            </a:r>
            <a:endParaRPr sz="1800" dirty="0">
              <a:latin typeface="+mn-lt"/>
            </a:endParaRPr>
          </a:p>
        </p:txBody>
      </p:sp>
      <p:pic>
        <p:nvPicPr>
          <p:cNvPr id="379" name="Google Shape;379;p24" descr="control"/>
          <p:cNvPicPr preferRelativeResize="0"/>
          <p:nvPr/>
        </p:nvPicPr>
        <p:blipFill rotWithShape="1">
          <a:blip r:embed="rId4">
            <a:alphaModFix/>
          </a:blip>
          <a:srcRect/>
          <a:stretch/>
        </p:blipFill>
        <p:spPr>
          <a:xfrm>
            <a:off x="985150" y="1779855"/>
            <a:ext cx="5660450" cy="3904650"/>
          </a:xfrm>
          <a:prstGeom prst="rect">
            <a:avLst/>
          </a:prstGeom>
          <a:noFill/>
          <a:ln>
            <a:noFill/>
          </a:ln>
        </p:spPr>
      </p:pic>
      <p:sp>
        <p:nvSpPr>
          <p:cNvPr id="380" name="Google Shape;380;p24"/>
          <p:cNvSpPr txBox="1"/>
          <p:nvPr/>
        </p:nvSpPr>
        <p:spPr>
          <a:xfrm>
            <a:off x="1014324" y="5713749"/>
            <a:ext cx="7883869" cy="40191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dirty="0">
                <a:solidFill>
                  <a:schemeClr val="dk1"/>
                </a:solidFill>
                <a:latin typeface="+mn-lt"/>
                <a:ea typeface="Calibri"/>
                <a:cs typeface="Calibri"/>
                <a:sym typeface="Calibri"/>
              </a:rPr>
              <a:t>See the </a:t>
            </a:r>
            <a:r>
              <a:rPr lang="en-US" sz="2000" u="sng" dirty="0">
                <a:solidFill>
                  <a:schemeClr val="hlink"/>
                </a:solidFill>
                <a:latin typeface="+mn-lt"/>
                <a:ea typeface="Calibri"/>
                <a:cs typeface="Calibri"/>
                <a:sym typeface="Calibri"/>
                <a:hlinkClick r:id="rId5"/>
              </a:rPr>
              <a:t>MATE Expected Work Practices</a:t>
            </a:r>
            <a:r>
              <a:rPr lang="en-US" sz="2000" dirty="0">
                <a:solidFill>
                  <a:schemeClr val="dk1"/>
                </a:solidFill>
                <a:latin typeface="+mn-lt"/>
                <a:ea typeface="Calibri"/>
                <a:cs typeface="Calibri"/>
                <a:sym typeface="Calibri"/>
              </a:rPr>
              <a:t> for more on wire discipline.  </a:t>
            </a:r>
            <a:endParaRPr sz="2000" dirty="0">
              <a:solidFill>
                <a:schemeClr val="dk1"/>
              </a:solidFill>
              <a:latin typeface="+mn-lt"/>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85"/>
        <p:cNvGrpSpPr/>
        <p:nvPr/>
      </p:nvGrpSpPr>
      <p:grpSpPr>
        <a:xfrm>
          <a:off x="0" y="0"/>
          <a:ext cx="0" cy="0"/>
          <a:chOff x="0" y="0"/>
          <a:chExt cx="0" cy="0"/>
        </a:xfrm>
      </p:grpSpPr>
      <p:sp>
        <p:nvSpPr>
          <p:cNvPr id="386" name="Google Shape;386;p25"/>
          <p:cNvSpPr txBox="1">
            <a:spLocks noGrp="1"/>
          </p:cNvSpPr>
          <p:nvPr>
            <p:ph type="body" idx="1"/>
          </p:nvPr>
        </p:nvSpPr>
        <p:spPr>
          <a:xfrm>
            <a:off x="923192" y="671511"/>
            <a:ext cx="7763608" cy="570071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2000"/>
              <a:buFont typeface="Noto Sans Symbols"/>
              <a:buNone/>
            </a:pPr>
            <a:r>
              <a:rPr lang="en-US" sz="2000" b="1" dirty="0">
                <a:solidFill>
                  <a:srgbClr val="EE7024"/>
                </a:solidFill>
                <a:latin typeface="+mn-lt"/>
                <a:ea typeface="Arial"/>
                <a:cs typeface="Arial"/>
                <a:sym typeface="Arial"/>
              </a:rPr>
              <a:t>Fluid Power</a:t>
            </a:r>
            <a:endParaRPr dirty="0">
              <a:solidFill>
                <a:srgbClr val="EE7024"/>
              </a:solidFill>
              <a:latin typeface="+mn-lt"/>
            </a:endParaRPr>
          </a:p>
          <a:p>
            <a:pPr marL="0" lvl="0" indent="0" algn="l" rtl="0">
              <a:lnSpc>
                <a:spcPct val="90000"/>
              </a:lnSpc>
              <a:spcBef>
                <a:spcPts val="0"/>
              </a:spcBef>
              <a:spcAft>
                <a:spcPts val="0"/>
              </a:spcAft>
              <a:buClr>
                <a:srgbClr val="FF3300"/>
              </a:buClr>
              <a:buSzPts val="2000"/>
              <a:buFont typeface="Noto Sans Symbols"/>
              <a:buNone/>
            </a:pPr>
            <a:r>
              <a:rPr lang="en-US" sz="2000" b="1" dirty="0">
                <a:solidFill>
                  <a:srgbClr val="EE7024"/>
                </a:solidFill>
                <a:latin typeface="+mn-lt"/>
                <a:ea typeface="Arial"/>
                <a:cs typeface="Arial"/>
                <a:sym typeface="Arial"/>
              </a:rPr>
              <a:t>SCOUT class or NAVIGATOR class using manual pumps only</a:t>
            </a:r>
            <a:endParaRPr dirty="0">
              <a:solidFill>
                <a:srgbClr val="EE7024"/>
              </a:solidFill>
              <a:latin typeface="+mn-lt"/>
            </a:endParaRPr>
          </a:p>
          <a:p>
            <a:pPr marL="0" lvl="0" indent="0" algn="l" rtl="0">
              <a:lnSpc>
                <a:spcPct val="90000"/>
              </a:lnSpc>
              <a:spcBef>
                <a:spcPts val="0"/>
              </a:spcBef>
              <a:spcAft>
                <a:spcPts val="0"/>
              </a:spcAft>
              <a:buClr>
                <a:schemeClr val="dk1"/>
              </a:buClr>
              <a:buSzPts val="2000"/>
              <a:buFont typeface="Noto Sans Symbols"/>
              <a:buNone/>
            </a:pPr>
            <a:endParaRPr sz="2000" b="1" dirty="0">
              <a:solidFill>
                <a:srgbClr val="FF3300"/>
              </a:solidFill>
              <a:latin typeface="+mn-lt"/>
              <a:ea typeface="Arial"/>
              <a:cs typeface="Arial"/>
              <a:sym typeface="Arial"/>
            </a:endParaRPr>
          </a:p>
          <a:p>
            <a:pPr marL="0" lvl="0" indent="0" algn="l" rtl="0">
              <a:lnSpc>
                <a:spcPct val="90000"/>
              </a:lnSpc>
              <a:spcBef>
                <a:spcPts val="0"/>
              </a:spcBef>
              <a:spcAft>
                <a:spcPts val="0"/>
              </a:spcAft>
              <a:buClr>
                <a:schemeClr val="dk1"/>
              </a:buClr>
              <a:buSzPts val="2000"/>
              <a:buFont typeface="Noto Sans Symbols"/>
              <a:buNone/>
            </a:pPr>
            <a:endParaRPr sz="1800" b="1" dirty="0">
              <a:solidFill>
                <a:srgbClr val="FF3300"/>
              </a:solidFill>
              <a:latin typeface="+mn-lt"/>
              <a:ea typeface="Arial"/>
              <a:cs typeface="Arial"/>
              <a:sym typeface="Arial"/>
            </a:endParaRPr>
          </a:p>
          <a:p>
            <a:pPr marL="0" lvl="0" indent="0" algn="l" rtl="0">
              <a:lnSpc>
                <a:spcPct val="90000"/>
              </a:lnSpc>
              <a:spcBef>
                <a:spcPts val="0"/>
              </a:spcBef>
              <a:spcAft>
                <a:spcPts val="0"/>
              </a:spcAft>
              <a:buClr>
                <a:schemeClr val="dk1"/>
              </a:buClr>
              <a:buSzPts val="2000"/>
              <a:buFont typeface="Noto Sans Symbols"/>
              <a:buNone/>
            </a:pPr>
            <a:endParaRPr sz="1800" b="1" dirty="0">
              <a:solidFill>
                <a:srgbClr val="FF3300"/>
              </a:solidFill>
              <a:latin typeface="+mn-lt"/>
              <a:ea typeface="Arial"/>
              <a:cs typeface="Arial"/>
              <a:sym typeface="Arial"/>
            </a:endParaRPr>
          </a:p>
          <a:p>
            <a:pPr marL="0" lvl="0" indent="0" algn="l" rtl="0">
              <a:lnSpc>
                <a:spcPct val="90000"/>
              </a:lnSpc>
              <a:spcBef>
                <a:spcPts val="0"/>
              </a:spcBef>
              <a:spcAft>
                <a:spcPts val="0"/>
              </a:spcAft>
              <a:buClr>
                <a:schemeClr val="dk1"/>
              </a:buClr>
              <a:buSzPts val="2000"/>
              <a:buFont typeface="Noto Sans Symbols"/>
              <a:buNone/>
            </a:pPr>
            <a:r>
              <a:rPr lang="en-US" sz="1800" b="1" dirty="0">
                <a:latin typeface="+mn-lt"/>
                <a:ea typeface="Arial"/>
                <a:cs typeface="Arial"/>
                <a:sym typeface="Arial"/>
              </a:rPr>
              <a:t>4.0 Pneumatic / Hydraulic Checklist </a:t>
            </a:r>
            <a:endParaRPr sz="1800" dirty="0">
              <a:latin typeface="+mn-lt"/>
            </a:endParaRPr>
          </a:p>
          <a:p>
            <a:pPr marL="171450" lvl="0" indent="-171450" algn="l" rtl="0">
              <a:lnSpc>
                <a:spcPct val="90000"/>
              </a:lnSpc>
              <a:spcBef>
                <a:spcPts val="750"/>
              </a:spcBef>
              <a:spcAft>
                <a:spcPts val="0"/>
              </a:spcAft>
              <a:buClr>
                <a:schemeClr val="dk1"/>
              </a:buClr>
              <a:buSzPts val="2000"/>
              <a:buChar char="•"/>
            </a:pPr>
            <a:r>
              <a:rPr lang="en-US" sz="1800" dirty="0">
                <a:latin typeface="+mn-lt"/>
                <a:ea typeface="Arial"/>
                <a:cs typeface="Arial"/>
                <a:sym typeface="Arial"/>
              </a:rPr>
              <a:t>Is a pneumatic or hydraulic diagrams (SID) </a:t>
            </a:r>
            <a:r>
              <a:rPr lang="en-US" sz="1800" dirty="0">
                <a:solidFill>
                  <a:schemeClr val="tx1"/>
                </a:solidFill>
                <a:latin typeface="+mn-lt"/>
                <a:ea typeface="Arial"/>
                <a:cs typeface="Arial"/>
                <a:sym typeface="Arial"/>
              </a:rPr>
              <a:t>present?</a:t>
            </a:r>
          </a:p>
          <a:p>
            <a:pPr marL="171450" lvl="0" indent="-171450" algn="l" rtl="0">
              <a:lnSpc>
                <a:spcPct val="90000"/>
              </a:lnSpc>
              <a:spcBef>
                <a:spcPts val="750"/>
              </a:spcBef>
              <a:spcAft>
                <a:spcPts val="0"/>
              </a:spcAft>
              <a:buClr>
                <a:schemeClr val="dk1"/>
              </a:buClr>
              <a:buSzPts val="2000"/>
              <a:buChar char="•"/>
            </a:pPr>
            <a:r>
              <a:rPr lang="en-US" sz="1800" dirty="0">
                <a:solidFill>
                  <a:schemeClr val="tx1"/>
                </a:solidFill>
                <a:latin typeface="+mn-lt"/>
                <a:cs typeface="Arial"/>
                <a:sym typeface="Arial"/>
              </a:rPr>
              <a:t>Is</a:t>
            </a:r>
            <a:r>
              <a:rPr lang="en-US" sz="1800" dirty="0">
                <a:solidFill>
                  <a:schemeClr val="tx1"/>
                </a:solidFill>
                <a:latin typeface="+mn-lt"/>
                <a:ea typeface="Arial"/>
                <a:cs typeface="Arial"/>
                <a:sym typeface="Arial"/>
              </a:rPr>
              <a:t> the team using a </a:t>
            </a:r>
            <a:r>
              <a:rPr lang="en-US" sz="1800" b="1" dirty="0">
                <a:solidFill>
                  <a:srgbClr val="0070C0"/>
                </a:solidFill>
                <a:latin typeface="+mn-lt"/>
                <a:ea typeface="Arial"/>
                <a:cs typeface="Arial"/>
                <a:sym typeface="Arial"/>
              </a:rPr>
              <a:t>Hand or Foot pump </a:t>
            </a:r>
            <a:r>
              <a:rPr lang="en-US" sz="1800" dirty="0">
                <a:solidFill>
                  <a:schemeClr val="tx1"/>
                </a:solidFill>
                <a:latin typeface="+mn-lt"/>
                <a:ea typeface="Arial"/>
                <a:cs typeface="Arial"/>
                <a:sym typeface="Arial"/>
              </a:rPr>
              <a:t>only?</a:t>
            </a:r>
            <a:endParaRPr sz="1800" dirty="0">
              <a:solidFill>
                <a:schemeClr val="tx1"/>
              </a:solidFill>
              <a:latin typeface="+mn-lt"/>
            </a:endParaRPr>
          </a:p>
          <a:p>
            <a:pPr marL="171450" lvl="0" indent="-171450" algn="l" rtl="0">
              <a:lnSpc>
                <a:spcPct val="90000"/>
              </a:lnSpc>
              <a:spcBef>
                <a:spcPts val="750"/>
              </a:spcBef>
              <a:spcAft>
                <a:spcPts val="0"/>
              </a:spcAft>
              <a:buClr>
                <a:schemeClr val="dk1"/>
              </a:buClr>
              <a:buSzPts val="2000"/>
              <a:buChar char="•"/>
            </a:pPr>
            <a:r>
              <a:rPr lang="en-US" sz="1800" dirty="0">
                <a:solidFill>
                  <a:schemeClr val="tx1"/>
                </a:solidFill>
                <a:latin typeface="+mn-lt"/>
                <a:ea typeface="Arial"/>
                <a:cs typeface="Arial"/>
                <a:sym typeface="Arial"/>
              </a:rPr>
              <a:t>Is the fluid air or water?</a:t>
            </a:r>
            <a:endParaRPr sz="1800" dirty="0">
              <a:solidFill>
                <a:schemeClr val="tx1"/>
              </a:solidFill>
              <a:latin typeface="+mn-lt"/>
            </a:endParaRPr>
          </a:p>
          <a:p>
            <a:pPr marL="171450" lvl="0" indent="-171450" algn="l" rtl="0">
              <a:lnSpc>
                <a:spcPct val="90000"/>
              </a:lnSpc>
              <a:spcBef>
                <a:spcPts val="750"/>
              </a:spcBef>
              <a:spcAft>
                <a:spcPts val="0"/>
              </a:spcAft>
              <a:buClr>
                <a:schemeClr val="dk1"/>
              </a:buClr>
              <a:buSzPts val="2000"/>
              <a:buChar char="•"/>
            </a:pPr>
            <a:r>
              <a:rPr lang="en-US" sz="1800" dirty="0">
                <a:latin typeface="+mn-lt"/>
                <a:ea typeface="Arial"/>
                <a:cs typeface="Arial"/>
                <a:sym typeface="Arial"/>
              </a:rPr>
              <a:t>Are teams pressurizing a container (not allowed for SCOUT)</a:t>
            </a:r>
            <a:endParaRPr sz="1800" dirty="0">
              <a:latin typeface="+mn-lt"/>
            </a:endParaRPr>
          </a:p>
          <a:p>
            <a:pPr marL="171450" lvl="0" indent="-171450" algn="l" rtl="0">
              <a:lnSpc>
                <a:spcPct val="90000"/>
              </a:lnSpc>
              <a:spcBef>
                <a:spcPts val="750"/>
              </a:spcBef>
              <a:spcAft>
                <a:spcPts val="0"/>
              </a:spcAft>
              <a:buClr>
                <a:schemeClr val="dk1"/>
              </a:buClr>
              <a:buSzPts val="2000"/>
              <a:buChar char="•"/>
            </a:pPr>
            <a:r>
              <a:rPr lang="en-US" sz="1800" dirty="0">
                <a:latin typeface="+mn-lt"/>
                <a:ea typeface="Arial"/>
                <a:cs typeface="Arial"/>
                <a:sym typeface="Arial"/>
              </a:rPr>
              <a:t>Does any container that air is being pumped into is vented to the pool with vent holes at least ¼” (6.35mm) in diameter?</a:t>
            </a:r>
            <a:endParaRPr sz="1800" dirty="0">
              <a:solidFill>
                <a:srgbClr val="FF3300"/>
              </a:solidFill>
              <a:latin typeface="+mn-lt"/>
              <a:ea typeface="Arial"/>
              <a:cs typeface="Arial"/>
              <a:sym typeface="Arial"/>
            </a:endParaRPr>
          </a:p>
        </p:txBody>
      </p:sp>
      <p:sp>
        <p:nvSpPr>
          <p:cNvPr id="387" name="Google Shape;387;p25"/>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30</a:t>
            </a:fld>
            <a:endParaRPr sz="1200">
              <a:solidFill>
                <a:srgbClr val="045C75"/>
              </a:solidFill>
              <a:latin typeface="Constantia"/>
              <a:ea typeface="Constantia"/>
              <a:cs typeface="Constantia"/>
              <a:sym typeface="Constantia"/>
            </a:endParaRPr>
          </a:p>
        </p:txBody>
      </p:sp>
      <p:sp>
        <p:nvSpPr>
          <p:cNvPr id="388" name="Google Shape;388;p25"/>
          <p:cNvSpPr txBox="1"/>
          <p:nvPr/>
        </p:nvSpPr>
        <p:spPr>
          <a:xfrm>
            <a:off x="360485" y="3048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Sheet Tutorial</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3"/>
        <p:cNvGrpSpPr/>
        <p:nvPr/>
      </p:nvGrpSpPr>
      <p:grpSpPr>
        <a:xfrm>
          <a:off x="0" y="0"/>
          <a:ext cx="0" cy="0"/>
          <a:chOff x="0" y="0"/>
          <a:chExt cx="0" cy="0"/>
        </a:xfrm>
      </p:grpSpPr>
      <p:sp>
        <p:nvSpPr>
          <p:cNvPr id="394" name="Google Shape;394;p26"/>
          <p:cNvSpPr txBox="1">
            <a:spLocks noGrp="1"/>
          </p:cNvSpPr>
          <p:nvPr>
            <p:ph type="body" idx="1"/>
          </p:nvPr>
        </p:nvSpPr>
        <p:spPr>
          <a:xfrm>
            <a:off x="1101775" y="685800"/>
            <a:ext cx="7911596" cy="6051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3300"/>
              </a:buClr>
              <a:buSzPts val="2000"/>
              <a:buNone/>
            </a:pPr>
            <a:r>
              <a:rPr lang="en-US" sz="2000" b="1" dirty="0">
                <a:solidFill>
                  <a:srgbClr val="EE7024"/>
                </a:solidFill>
                <a:latin typeface="Arial"/>
                <a:ea typeface="Arial"/>
                <a:cs typeface="Arial"/>
                <a:sym typeface="Arial"/>
              </a:rPr>
              <a:t>Fluid Power</a:t>
            </a:r>
            <a:endParaRPr dirty="0">
              <a:solidFill>
                <a:srgbClr val="EE7024"/>
              </a:solidFill>
            </a:endParaRPr>
          </a:p>
          <a:p>
            <a:pPr marL="0" lvl="0" indent="0" algn="l" rtl="0">
              <a:lnSpc>
                <a:spcPct val="90000"/>
              </a:lnSpc>
              <a:spcBef>
                <a:spcPts val="0"/>
              </a:spcBef>
              <a:spcAft>
                <a:spcPts val="0"/>
              </a:spcAft>
              <a:buClr>
                <a:srgbClr val="FF3300"/>
              </a:buClr>
              <a:buSzPts val="2000"/>
              <a:buNone/>
            </a:pPr>
            <a:r>
              <a:rPr lang="en-US" sz="2000" b="1" dirty="0">
                <a:solidFill>
                  <a:srgbClr val="EE7024"/>
                </a:solidFill>
                <a:latin typeface="Arial"/>
                <a:ea typeface="Arial"/>
                <a:cs typeface="Arial"/>
                <a:sym typeface="Arial"/>
              </a:rPr>
              <a:t>NAVIGATOR class (only) if using pressurized fluid power.</a:t>
            </a:r>
            <a:endParaRPr dirty="0">
              <a:solidFill>
                <a:srgbClr val="EE7024"/>
              </a:solidFill>
            </a:endParaRPr>
          </a:p>
          <a:p>
            <a:pPr marL="0" lvl="0" indent="0" algn="l" rtl="0">
              <a:lnSpc>
                <a:spcPct val="90000"/>
              </a:lnSpc>
              <a:spcBef>
                <a:spcPts val="0"/>
              </a:spcBef>
              <a:spcAft>
                <a:spcPts val="0"/>
              </a:spcAft>
              <a:buClr>
                <a:schemeClr val="dk1"/>
              </a:buClr>
              <a:buSzPts val="2000"/>
              <a:buNone/>
            </a:pPr>
            <a:endParaRPr sz="2000" b="1" dirty="0">
              <a:solidFill>
                <a:srgbClr val="FF3300"/>
              </a:solidFill>
              <a:latin typeface="Arial"/>
              <a:ea typeface="Arial"/>
              <a:cs typeface="Arial"/>
              <a:sym typeface="Arial"/>
            </a:endParaRPr>
          </a:p>
          <a:p>
            <a:pPr marL="0" lvl="0" indent="0" algn="l" rtl="0">
              <a:lnSpc>
                <a:spcPct val="100000"/>
              </a:lnSpc>
              <a:spcBef>
                <a:spcPts val="0"/>
              </a:spcBef>
              <a:spcAft>
                <a:spcPts val="0"/>
              </a:spcAft>
              <a:buClr>
                <a:schemeClr val="dk1"/>
              </a:buClr>
              <a:buSzPts val="2000"/>
              <a:buFont typeface="Noto Sans Symbols"/>
              <a:buNone/>
            </a:pPr>
            <a:r>
              <a:rPr lang="en-US" sz="2000" b="1" dirty="0">
                <a:latin typeface="Arial"/>
                <a:ea typeface="Arial"/>
                <a:cs typeface="Arial"/>
                <a:sym typeface="Arial"/>
              </a:rPr>
              <a:t>4.0 Pneumatic / Hydraulic Checklist</a:t>
            </a:r>
            <a:r>
              <a:rPr lang="en-US" b="1" dirty="0">
                <a:latin typeface="Arial"/>
                <a:ea typeface="Arial"/>
                <a:cs typeface="Arial"/>
                <a:sym typeface="Arial"/>
              </a:rPr>
              <a:t> </a:t>
            </a:r>
          </a:p>
          <a:p>
            <a:pPr marL="285750" indent="-285750">
              <a:lnSpc>
                <a:spcPct val="100000"/>
              </a:lnSpc>
              <a:spcBef>
                <a:spcPts val="0"/>
              </a:spcBef>
              <a:buSzPts val="1600"/>
            </a:pPr>
            <a:r>
              <a:rPr lang="en-US" sz="1800" dirty="0">
                <a:latin typeface="+mn-lt"/>
                <a:ea typeface="Arial"/>
                <a:cs typeface="Arial"/>
                <a:sym typeface="Arial"/>
              </a:rPr>
              <a:t>Did you PASS the Fluid Power Quiz?</a:t>
            </a:r>
            <a:endParaRPr lang="en-US" sz="1800" dirty="0">
              <a:latin typeface="+mn-lt"/>
            </a:endParaRPr>
          </a:p>
          <a:p>
            <a:pPr marL="285750" indent="-285750">
              <a:lnSpc>
                <a:spcPct val="100000"/>
              </a:lnSpc>
              <a:spcBef>
                <a:spcPts val="800"/>
              </a:spcBef>
              <a:buSzPts val="1600"/>
            </a:pPr>
            <a:r>
              <a:rPr lang="en-US" sz="1800" dirty="0">
                <a:latin typeface="+mn-lt"/>
                <a:ea typeface="Arial"/>
                <a:cs typeface="Arial"/>
                <a:sym typeface="Arial"/>
              </a:rPr>
              <a:t>Do you have your pneumatic or hydraulic SID(s) present?</a:t>
            </a:r>
            <a:endParaRPr sz="1800" dirty="0">
              <a:latin typeface="+mn-lt"/>
            </a:endParaRPr>
          </a:p>
          <a:p>
            <a:pPr marL="285750" indent="-285750">
              <a:lnSpc>
                <a:spcPct val="100000"/>
              </a:lnSpc>
              <a:spcBef>
                <a:spcPts val="800"/>
              </a:spcBef>
              <a:buSzPts val="1600"/>
            </a:pPr>
            <a:r>
              <a:rPr lang="en-US" sz="1800" dirty="0">
                <a:latin typeface="+mn-lt"/>
                <a:ea typeface="Arial"/>
                <a:cs typeface="Arial"/>
                <a:sym typeface="Arial"/>
              </a:rPr>
              <a:t>Are pneumatic and/or hydraulic component specifications provided?</a:t>
            </a:r>
            <a:r>
              <a:rPr lang="en-US" sz="1800" dirty="0">
                <a:latin typeface="+mn-lt"/>
              </a:rPr>
              <a:t>  </a:t>
            </a:r>
            <a:r>
              <a:rPr lang="en-US" sz="1800" dirty="0">
                <a:latin typeface="+mn-lt"/>
                <a:ea typeface="Arial"/>
                <a:cs typeface="Arial"/>
                <a:sym typeface="Arial"/>
              </a:rPr>
              <a:t>Are you using pressure rated lines and fittings?</a:t>
            </a:r>
            <a:endParaRPr sz="1800" dirty="0">
              <a:latin typeface="+mn-lt"/>
            </a:endParaRPr>
          </a:p>
          <a:p>
            <a:pPr marL="285750" indent="-285750">
              <a:lnSpc>
                <a:spcPct val="100000"/>
              </a:lnSpc>
              <a:spcBef>
                <a:spcPts val="800"/>
              </a:spcBef>
              <a:buSzPts val="1600"/>
            </a:pPr>
            <a:r>
              <a:rPr lang="en-US" sz="1800" dirty="0">
                <a:latin typeface="+mn-lt"/>
                <a:ea typeface="Arial"/>
                <a:cs typeface="Arial"/>
                <a:sym typeface="Arial"/>
              </a:rPr>
              <a:t>Is your attachment to pressure source is secure?</a:t>
            </a:r>
            <a:endParaRPr sz="1800" dirty="0">
              <a:latin typeface="+mn-lt"/>
            </a:endParaRPr>
          </a:p>
          <a:p>
            <a:pPr marL="285750" indent="-285750">
              <a:lnSpc>
                <a:spcPct val="100000"/>
              </a:lnSpc>
              <a:spcBef>
                <a:spcPts val="800"/>
              </a:spcBef>
              <a:buSzPts val="1600"/>
            </a:pPr>
            <a:r>
              <a:rPr lang="en-US" sz="1800" dirty="0">
                <a:latin typeface="+mn-lt"/>
                <a:ea typeface="Arial"/>
                <a:cs typeface="Arial"/>
                <a:sym typeface="Arial"/>
              </a:rPr>
              <a:t>Is your pressure regulated to 40psi max for pneumatics and 150 psi max for hydraulics?   </a:t>
            </a:r>
            <a:r>
              <a:rPr lang="en-US" sz="1800" dirty="0">
                <a:solidFill>
                  <a:srgbClr val="7030A0"/>
                </a:solidFill>
                <a:latin typeface="+mn-lt"/>
                <a:ea typeface="Arial"/>
                <a:cs typeface="Arial"/>
                <a:sym typeface="Arial"/>
              </a:rPr>
              <a:t>COMPANIES MUST PROVIDE THE REGULATOR.</a:t>
            </a:r>
            <a:endParaRPr sz="1800" dirty="0">
              <a:latin typeface="+mn-lt"/>
            </a:endParaRPr>
          </a:p>
          <a:p>
            <a:pPr marL="285750" indent="-285750">
              <a:lnSpc>
                <a:spcPct val="100000"/>
              </a:lnSpc>
              <a:spcBef>
                <a:spcPts val="800"/>
              </a:spcBef>
              <a:buSzPts val="1600"/>
            </a:pPr>
            <a:r>
              <a:rPr lang="en-US" sz="1800" dirty="0">
                <a:latin typeface="+mn-lt"/>
                <a:ea typeface="Arial"/>
                <a:cs typeface="Arial"/>
                <a:sym typeface="Arial"/>
              </a:rPr>
              <a:t>If a company fabricated pressure accumulator is used, are pressure test results provided?</a:t>
            </a:r>
            <a:endParaRPr lang="en-US" sz="1800" dirty="0">
              <a:latin typeface="+mn-lt"/>
            </a:endParaRPr>
          </a:p>
          <a:p>
            <a:pPr marL="285750" indent="-285750">
              <a:lnSpc>
                <a:spcPct val="100000"/>
              </a:lnSpc>
              <a:spcBef>
                <a:spcPts val="800"/>
              </a:spcBef>
              <a:buSzPts val="1600"/>
            </a:pPr>
            <a:r>
              <a:rPr lang="en-US" sz="1800" dirty="0">
                <a:latin typeface="+mn-lt"/>
                <a:ea typeface="Arial"/>
                <a:cs typeface="Arial"/>
                <a:sym typeface="Arial"/>
              </a:rPr>
              <a:t>Are hydraulic fluids leaking?</a:t>
            </a:r>
            <a:endParaRPr sz="1800" dirty="0">
              <a:latin typeface="+mn-lt"/>
            </a:endParaRPr>
          </a:p>
          <a:p>
            <a:pPr marL="285750" indent="-285750">
              <a:lnSpc>
                <a:spcPct val="100000"/>
              </a:lnSpc>
              <a:spcBef>
                <a:spcPts val="800"/>
              </a:spcBef>
              <a:buSzPts val="1600"/>
            </a:pPr>
            <a:r>
              <a:rPr lang="en-US" sz="1800" dirty="0">
                <a:latin typeface="+mn-lt"/>
                <a:ea typeface="Arial"/>
                <a:cs typeface="Arial"/>
                <a:sym typeface="Arial"/>
              </a:rPr>
              <a:t>Do your pneumatics utilize compressed air or inert gas?</a:t>
            </a:r>
          </a:p>
          <a:p>
            <a:pPr marL="0" indent="0">
              <a:lnSpc>
                <a:spcPct val="100000"/>
              </a:lnSpc>
              <a:spcBef>
                <a:spcPts val="800"/>
              </a:spcBef>
              <a:buSzPts val="1600"/>
              <a:buNone/>
            </a:pPr>
            <a:r>
              <a:rPr lang="en-US" sz="1800" b="1" dirty="0">
                <a:solidFill>
                  <a:srgbClr val="0070C0"/>
                </a:solidFill>
                <a:latin typeface="+mn-lt"/>
                <a:ea typeface="Arial"/>
                <a:cs typeface="Arial"/>
                <a:sym typeface="Arial"/>
              </a:rPr>
              <a:t>MATE will not provide compressors (see regional information) but see </a:t>
            </a:r>
            <a:r>
              <a:rPr lang="en-US" sz="1800" b="1" dirty="0">
                <a:solidFill>
                  <a:srgbClr val="00B0F0"/>
                </a:solidFill>
                <a:latin typeface="+mn-lt"/>
                <a:ea typeface="Arial"/>
                <a:cs typeface="Arial"/>
                <a:sym typeface="Arial"/>
                <a:hlinkClick r:id="rId4">
                  <a:extLst>
                    <a:ext uri="{A12FA001-AC4F-418D-AE19-62706E023703}">
                      <ahyp:hlinkClr xmlns:ahyp="http://schemas.microsoft.com/office/drawing/2018/hyperlinkcolor" val="tx"/>
                    </a:ext>
                  </a:extLst>
                </a:hlinkClick>
              </a:rPr>
              <a:t>Compressed Air Guidelines </a:t>
            </a:r>
            <a:r>
              <a:rPr lang="en-US" sz="1800" b="1" dirty="0">
                <a:solidFill>
                  <a:srgbClr val="0070C0"/>
                </a:solidFill>
                <a:latin typeface="+mn-lt"/>
                <a:ea typeface="Arial"/>
                <a:cs typeface="Arial"/>
                <a:sym typeface="Arial"/>
              </a:rPr>
              <a:t>for what components you should have in your system</a:t>
            </a:r>
            <a:r>
              <a:rPr lang="en-US" sz="1800" dirty="0">
                <a:solidFill>
                  <a:srgbClr val="0070C0"/>
                </a:solidFill>
                <a:latin typeface="+mn-lt"/>
                <a:ea typeface="Arial"/>
                <a:cs typeface="Arial"/>
                <a:sym typeface="Arial"/>
              </a:rPr>
              <a:t>.    </a:t>
            </a:r>
            <a:endParaRPr sz="1800" dirty="0">
              <a:solidFill>
                <a:srgbClr val="0070C0"/>
              </a:solidFill>
              <a:latin typeface="+mn-lt"/>
              <a:ea typeface="Arial"/>
              <a:cs typeface="Arial"/>
              <a:sym typeface="Arial"/>
            </a:endParaRPr>
          </a:p>
        </p:txBody>
      </p:sp>
      <p:sp>
        <p:nvSpPr>
          <p:cNvPr id="395" name="Google Shape;395;p26"/>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31</a:t>
            </a:fld>
            <a:endParaRPr sz="1200">
              <a:solidFill>
                <a:srgbClr val="045C75"/>
              </a:solidFill>
              <a:latin typeface="Constantia"/>
              <a:ea typeface="Constantia"/>
              <a:cs typeface="Constantia"/>
              <a:sym typeface="Constantia"/>
            </a:endParaRPr>
          </a:p>
        </p:txBody>
      </p:sp>
      <p:sp>
        <p:nvSpPr>
          <p:cNvPr id="396" name="Google Shape;396;p26"/>
          <p:cNvSpPr txBox="1"/>
          <p:nvPr/>
        </p:nvSpPr>
        <p:spPr>
          <a:xfrm>
            <a:off x="360485" y="3048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Sheet Tutorial</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14"/>
        <p:cNvGrpSpPr/>
        <p:nvPr/>
      </p:nvGrpSpPr>
      <p:grpSpPr>
        <a:xfrm>
          <a:off x="0" y="0"/>
          <a:ext cx="0" cy="0"/>
          <a:chOff x="0" y="0"/>
          <a:chExt cx="0" cy="0"/>
        </a:xfrm>
      </p:grpSpPr>
      <p:sp>
        <p:nvSpPr>
          <p:cNvPr id="415" name="Google Shape;415;p28"/>
          <p:cNvSpPr txBox="1"/>
          <p:nvPr/>
        </p:nvSpPr>
        <p:spPr>
          <a:xfrm>
            <a:off x="7010400" y="6372225"/>
            <a:ext cx="762000" cy="365125"/>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1200">
                <a:solidFill>
                  <a:srgbClr val="045C75"/>
                </a:solidFill>
                <a:latin typeface="Constantia"/>
                <a:ea typeface="Constantia"/>
                <a:cs typeface="Constantia"/>
                <a:sym typeface="Constantia"/>
              </a:rPr>
              <a:t>32</a:t>
            </a:fld>
            <a:endParaRPr sz="1200">
              <a:solidFill>
                <a:srgbClr val="045C75"/>
              </a:solidFill>
              <a:latin typeface="Constantia"/>
              <a:ea typeface="Constantia"/>
              <a:cs typeface="Constantia"/>
              <a:sym typeface="Constantia"/>
            </a:endParaRPr>
          </a:p>
        </p:txBody>
      </p:sp>
      <p:sp>
        <p:nvSpPr>
          <p:cNvPr id="416" name="Google Shape;416;p28"/>
          <p:cNvSpPr txBox="1"/>
          <p:nvPr/>
        </p:nvSpPr>
        <p:spPr>
          <a:xfrm>
            <a:off x="378069" y="1524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Sheet Tutorial</a:t>
            </a:r>
            <a:endParaRPr/>
          </a:p>
        </p:txBody>
      </p:sp>
      <p:sp>
        <p:nvSpPr>
          <p:cNvPr id="417" name="Google Shape;417;p28"/>
          <p:cNvSpPr txBox="1"/>
          <p:nvPr/>
        </p:nvSpPr>
        <p:spPr>
          <a:xfrm>
            <a:off x="911469" y="685800"/>
            <a:ext cx="8229600" cy="57912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FF3300"/>
              </a:buClr>
              <a:buSzPts val="2000"/>
              <a:buFont typeface="Noto Sans Symbols"/>
              <a:buNone/>
            </a:pPr>
            <a:r>
              <a:rPr lang="en-US" sz="2000" b="1" dirty="0">
                <a:solidFill>
                  <a:srgbClr val="EE7024"/>
                </a:solidFill>
                <a:latin typeface="Arial"/>
                <a:ea typeface="Arial"/>
                <a:cs typeface="Arial"/>
                <a:sym typeface="Arial"/>
              </a:rPr>
              <a:t>5.0 </a:t>
            </a:r>
            <a:r>
              <a:rPr lang="en-US" sz="2100" dirty="0">
                <a:solidFill>
                  <a:srgbClr val="EE7024"/>
                </a:solidFill>
                <a:latin typeface="Arial"/>
                <a:ea typeface="Arial"/>
                <a:cs typeface="Arial"/>
                <a:sym typeface="Arial"/>
              </a:rPr>
              <a:t> </a:t>
            </a:r>
            <a:r>
              <a:rPr lang="en-US" sz="2200" b="1" dirty="0">
                <a:solidFill>
                  <a:srgbClr val="EE7024"/>
                </a:solidFill>
                <a:latin typeface="Arial"/>
                <a:ea typeface="Arial"/>
                <a:cs typeface="Arial"/>
                <a:sym typeface="Arial"/>
              </a:rPr>
              <a:t>Laser Checklist (NAVIGATOR only)</a:t>
            </a:r>
            <a:r>
              <a:rPr lang="en-US" sz="2100" b="1" dirty="0">
                <a:solidFill>
                  <a:srgbClr val="EE7024"/>
                </a:solidFill>
                <a:latin typeface="Arial"/>
                <a:ea typeface="Arial"/>
                <a:cs typeface="Arial"/>
                <a:sym typeface="Arial"/>
              </a:rPr>
              <a:t> </a:t>
            </a:r>
            <a:endParaRPr dirty="0">
              <a:solidFill>
                <a:srgbClr val="EE7024"/>
              </a:solidFill>
            </a:endParaRPr>
          </a:p>
          <a:p>
            <a:pPr marL="285750" marR="0" lvl="0" indent="-285750" algn="l" rtl="0">
              <a:lnSpc>
                <a:spcPct val="90000"/>
              </a:lnSpc>
              <a:spcBef>
                <a:spcPts val="800"/>
              </a:spcBef>
              <a:spcAft>
                <a:spcPts val="0"/>
              </a:spcAft>
              <a:buClr>
                <a:schemeClr val="dk1"/>
              </a:buClr>
              <a:buSzPts val="1600"/>
              <a:buFont typeface="Arial" panose="020B0604020202020204" pitchFamily="34" charset="0"/>
              <a:buChar char="•"/>
            </a:pPr>
            <a:r>
              <a:rPr lang="en-US" sz="1800" dirty="0">
                <a:solidFill>
                  <a:schemeClr val="dk1"/>
                </a:solidFill>
                <a:latin typeface="Arial"/>
                <a:ea typeface="Arial"/>
                <a:cs typeface="Arial"/>
                <a:sym typeface="Arial"/>
              </a:rPr>
              <a:t>Did the team send the laser specs to the competition technical manager two weeks prior to the regional?</a:t>
            </a:r>
            <a:endParaRPr sz="1800" dirty="0"/>
          </a:p>
          <a:p>
            <a:pPr marL="285750" marR="0" lvl="0" indent="-285750" algn="l" rtl="0">
              <a:lnSpc>
                <a:spcPct val="90000"/>
              </a:lnSpc>
              <a:spcBef>
                <a:spcPts val="800"/>
              </a:spcBef>
              <a:spcAft>
                <a:spcPts val="0"/>
              </a:spcAft>
              <a:buClr>
                <a:schemeClr val="dk1"/>
              </a:buClr>
              <a:buSzPts val="1600"/>
              <a:buFont typeface="Arial" panose="020B0604020202020204" pitchFamily="34" charset="0"/>
              <a:buChar char="•"/>
            </a:pPr>
            <a:r>
              <a:rPr lang="en-US" sz="1800" dirty="0">
                <a:solidFill>
                  <a:schemeClr val="dk1"/>
                </a:solidFill>
                <a:latin typeface="Arial"/>
                <a:ea typeface="Arial"/>
                <a:cs typeface="Arial"/>
                <a:sym typeface="Arial"/>
              </a:rPr>
              <a:t>Does your SID show the laser driver (laser power source)?</a:t>
            </a:r>
            <a:endParaRPr sz="1800" dirty="0"/>
          </a:p>
          <a:p>
            <a:pPr marL="285750" marR="0" lvl="0" indent="-285750" algn="l" rtl="0">
              <a:lnSpc>
                <a:spcPct val="90000"/>
              </a:lnSpc>
              <a:spcBef>
                <a:spcPts val="800"/>
              </a:spcBef>
              <a:spcAft>
                <a:spcPts val="0"/>
              </a:spcAft>
              <a:buClr>
                <a:schemeClr val="dk1"/>
              </a:buClr>
              <a:buSzPts val="1600"/>
              <a:buFont typeface="Arial" panose="020B0604020202020204" pitchFamily="34" charset="0"/>
              <a:buChar char="•"/>
            </a:pPr>
            <a:r>
              <a:rPr lang="en-US" sz="1800" dirty="0">
                <a:solidFill>
                  <a:schemeClr val="dk1"/>
                </a:solidFill>
                <a:latin typeface="Arial"/>
                <a:ea typeface="Arial"/>
                <a:cs typeface="Arial"/>
                <a:sym typeface="Arial"/>
              </a:rPr>
              <a:t>Does your laser have an on/off switch on the surface controller?</a:t>
            </a:r>
            <a:endParaRPr sz="1800" dirty="0"/>
          </a:p>
          <a:p>
            <a:pPr marL="285750" marR="0" lvl="0" indent="-285750" algn="l" rtl="0">
              <a:lnSpc>
                <a:spcPct val="90000"/>
              </a:lnSpc>
              <a:spcBef>
                <a:spcPts val="800"/>
              </a:spcBef>
              <a:spcAft>
                <a:spcPts val="0"/>
              </a:spcAft>
              <a:buClr>
                <a:schemeClr val="dk1"/>
              </a:buClr>
              <a:buSzPts val="1600"/>
              <a:buFont typeface="Arial" panose="020B0604020202020204" pitchFamily="34" charset="0"/>
              <a:buChar char="•"/>
            </a:pPr>
            <a:r>
              <a:rPr lang="en-US" sz="1800" dirty="0">
                <a:solidFill>
                  <a:schemeClr val="dk1"/>
                </a:solidFill>
                <a:latin typeface="Arial"/>
                <a:ea typeface="Arial"/>
                <a:cs typeface="Arial"/>
                <a:sym typeface="Arial"/>
              </a:rPr>
              <a:t>Is the laser powered through the MATE surface power supply?</a:t>
            </a:r>
            <a:endParaRPr sz="1800" dirty="0"/>
          </a:p>
          <a:p>
            <a:pPr marL="285750" marR="0" lvl="0" indent="-285750" algn="l" rtl="0">
              <a:lnSpc>
                <a:spcPct val="90000"/>
              </a:lnSpc>
              <a:spcBef>
                <a:spcPts val="800"/>
              </a:spcBef>
              <a:spcAft>
                <a:spcPts val="0"/>
              </a:spcAft>
              <a:buClr>
                <a:schemeClr val="dk1"/>
              </a:buClr>
              <a:buSzPts val="1600"/>
              <a:buFont typeface="Arial" panose="020B0604020202020204" pitchFamily="34" charset="0"/>
              <a:buChar char="•"/>
            </a:pPr>
            <a:r>
              <a:rPr lang="en-US" sz="1800" dirty="0">
                <a:solidFill>
                  <a:schemeClr val="dk1"/>
                </a:solidFill>
                <a:latin typeface="Arial"/>
                <a:ea typeface="Arial"/>
                <a:cs typeface="Arial"/>
                <a:sym typeface="Arial"/>
              </a:rPr>
              <a:t>Are batteries used to power the laser? (</a:t>
            </a:r>
            <a:r>
              <a:rPr lang="en-US" sz="1800" dirty="0">
                <a:solidFill>
                  <a:srgbClr val="EE7024"/>
                </a:solidFill>
                <a:latin typeface="Arial"/>
                <a:ea typeface="Arial"/>
                <a:cs typeface="Arial"/>
                <a:sym typeface="Arial"/>
              </a:rPr>
              <a:t>this is not allowed</a:t>
            </a:r>
            <a:r>
              <a:rPr lang="en-US" sz="1800" dirty="0">
                <a:solidFill>
                  <a:schemeClr val="dk1"/>
                </a:solidFill>
                <a:latin typeface="Arial"/>
                <a:ea typeface="Arial"/>
                <a:cs typeface="Arial"/>
                <a:sym typeface="Arial"/>
              </a:rPr>
              <a:t>)</a:t>
            </a:r>
            <a:endParaRPr sz="1800" dirty="0"/>
          </a:p>
          <a:p>
            <a:pPr marL="285750" marR="0" lvl="0" indent="-285750" algn="l" rtl="0">
              <a:lnSpc>
                <a:spcPct val="90000"/>
              </a:lnSpc>
              <a:spcBef>
                <a:spcPts val="800"/>
              </a:spcBef>
              <a:spcAft>
                <a:spcPts val="0"/>
              </a:spcAft>
              <a:buClr>
                <a:schemeClr val="dk1"/>
              </a:buClr>
              <a:buSzPts val="1600"/>
              <a:buFont typeface="Arial" panose="020B0604020202020204" pitchFamily="34" charset="0"/>
              <a:buChar char="•"/>
            </a:pPr>
            <a:r>
              <a:rPr lang="en-US" sz="1800" dirty="0">
                <a:solidFill>
                  <a:schemeClr val="dk1"/>
                </a:solidFill>
                <a:latin typeface="Arial"/>
                <a:ea typeface="Arial"/>
                <a:cs typeface="Arial"/>
                <a:sym typeface="Arial"/>
              </a:rPr>
              <a:t>Are your lasers the proper type?  Visible Laser in  630-680 nm (red) or near 532 	nm (green)  Class I, Class II, or Class IIIa Category; Red Laser: 5mW or less.  Green Laser: 1 </a:t>
            </a:r>
            <a:r>
              <a:rPr lang="en-US" sz="1800" dirty="0" err="1">
                <a:solidFill>
                  <a:schemeClr val="dk1"/>
                </a:solidFill>
                <a:latin typeface="Arial"/>
                <a:ea typeface="Arial"/>
                <a:cs typeface="Arial"/>
                <a:sym typeface="Arial"/>
              </a:rPr>
              <a:t>mW</a:t>
            </a:r>
            <a:r>
              <a:rPr lang="en-US" sz="1800" dirty="0">
                <a:solidFill>
                  <a:schemeClr val="dk1"/>
                </a:solidFill>
                <a:latin typeface="Arial"/>
                <a:ea typeface="Arial"/>
                <a:cs typeface="Arial"/>
                <a:sym typeface="Arial"/>
              </a:rPr>
              <a:t> or less.  </a:t>
            </a:r>
            <a:r>
              <a:rPr lang="en-US" sz="1800" dirty="0">
                <a:solidFill>
                  <a:srgbClr val="EE7024"/>
                </a:solidFill>
                <a:latin typeface="Arial"/>
                <a:ea typeface="Arial"/>
                <a:cs typeface="Arial"/>
                <a:sym typeface="Arial"/>
              </a:rPr>
              <a:t>Be sure and bring your laser specs to the safety inspection.</a:t>
            </a:r>
            <a:endParaRPr sz="1800" dirty="0">
              <a:solidFill>
                <a:srgbClr val="EE7024"/>
              </a:solidFill>
              <a:latin typeface="Arial"/>
              <a:ea typeface="Arial"/>
              <a:cs typeface="Arial"/>
              <a:sym typeface="Arial"/>
            </a:endParaRPr>
          </a:p>
          <a:p>
            <a:pPr marL="285750" marR="0" lvl="0" indent="-285750" algn="l" rtl="0">
              <a:lnSpc>
                <a:spcPct val="90000"/>
              </a:lnSpc>
              <a:spcBef>
                <a:spcPts val="800"/>
              </a:spcBef>
              <a:spcAft>
                <a:spcPts val="0"/>
              </a:spcAft>
              <a:buClr>
                <a:schemeClr val="dk1"/>
              </a:buClr>
              <a:buSzPts val="1600"/>
              <a:buFont typeface="Arial" panose="020B0604020202020204" pitchFamily="34" charset="0"/>
              <a:buChar char="•"/>
            </a:pPr>
            <a:r>
              <a:rPr lang="en-US" sz="1800" dirty="0">
                <a:solidFill>
                  <a:schemeClr val="dk1"/>
                </a:solidFill>
                <a:latin typeface="Arial"/>
                <a:ea typeface="Arial"/>
                <a:cs typeface="Arial"/>
                <a:sym typeface="Arial"/>
              </a:rPr>
              <a:t>Is the laser voltage at or below laser rated voltage &amp; current?</a:t>
            </a:r>
            <a:endParaRPr sz="1800" dirty="0"/>
          </a:p>
          <a:p>
            <a:pPr marL="285750" marR="0" lvl="0" indent="-285750" algn="l" rtl="0">
              <a:lnSpc>
                <a:spcPct val="90000"/>
              </a:lnSpc>
              <a:spcBef>
                <a:spcPts val="800"/>
              </a:spcBef>
              <a:spcAft>
                <a:spcPts val="0"/>
              </a:spcAft>
              <a:buClr>
                <a:schemeClr val="dk1"/>
              </a:buClr>
              <a:buSzPts val="1600"/>
              <a:buFont typeface="Arial" panose="020B0604020202020204" pitchFamily="34" charset="0"/>
              <a:buChar char="•"/>
            </a:pPr>
            <a:r>
              <a:rPr lang="en-US" sz="1800" dirty="0">
                <a:solidFill>
                  <a:schemeClr val="dk1"/>
                </a:solidFill>
                <a:latin typeface="Arial"/>
                <a:ea typeface="Arial"/>
                <a:cs typeface="Arial"/>
                <a:sym typeface="Arial"/>
              </a:rPr>
              <a:t>Was a specification sheet showing laser and laser glasses sent to, </a:t>
            </a:r>
            <a:r>
              <a:rPr lang="en-US" sz="1800" dirty="0">
                <a:solidFill>
                  <a:srgbClr val="EE7024"/>
                </a:solidFill>
                <a:latin typeface="Arial"/>
                <a:ea typeface="Arial"/>
                <a:cs typeface="Arial"/>
                <a:sym typeface="Arial"/>
              </a:rPr>
              <a:t>and approved by</a:t>
            </a:r>
            <a:r>
              <a:rPr lang="en-US" sz="1800" dirty="0">
                <a:solidFill>
                  <a:schemeClr val="dk1"/>
                </a:solidFill>
                <a:latin typeface="Arial"/>
                <a:ea typeface="Arial"/>
                <a:cs typeface="Arial"/>
                <a:sym typeface="Arial"/>
              </a:rPr>
              <a:t>, MATE Competition technical manager prior to event?  </a:t>
            </a:r>
            <a:endParaRPr sz="1800" dirty="0"/>
          </a:p>
          <a:p>
            <a:pPr marL="285750" marR="0" lvl="0" indent="-285750" algn="l" rtl="0">
              <a:lnSpc>
                <a:spcPct val="90000"/>
              </a:lnSpc>
              <a:spcBef>
                <a:spcPts val="800"/>
              </a:spcBef>
              <a:spcAft>
                <a:spcPts val="0"/>
              </a:spcAft>
              <a:buClr>
                <a:schemeClr val="dk1"/>
              </a:buClr>
              <a:buSzPts val="1600"/>
              <a:buFont typeface="Arial" panose="020B0604020202020204" pitchFamily="34" charset="0"/>
              <a:buChar char="•"/>
            </a:pPr>
            <a:r>
              <a:rPr lang="en-US" sz="1800" dirty="0">
                <a:solidFill>
                  <a:schemeClr val="dk1"/>
                </a:solidFill>
                <a:latin typeface="Arial"/>
                <a:ea typeface="Arial"/>
                <a:cs typeface="Arial"/>
                <a:sym typeface="Arial"/>
              </a:rPr>
              <a:t>Does your ROV have a Laser shield or beam stop attachment within 30 cm of laser when out of water? </a:t>
            </a:r>
            <a:endParaRPr sz="1800" dirty="0"/>
          </a:p>
          <a:p>
            <a:pPr marL="285750" marR="0" lvl="0" indent="-285750" algn="l" rtl="0">
              <a:lnSpc>
                <a:spcPct val="90000"/>
              </a:lnSpc>
              <a:spcBef>
                <a:spcPts val="800"/>
              </a:spcBef>
              <a:spcAft>
                <a:spcPts val="0"/>
              </a:spcAft>
              <a:buClr>
                <a:schemeClr val="dk1"/>
              </a:buClr>
              <a:buSzPts val="1600"/>
              <a:buFont typeface="Arial" panose="020B0604020202020204" pitchFamily="34" charset="0"/>
              <a:buChar char="•"/>
            </a:pPr>
            <a:r>
              <a:rPr lang="en-US" sz="1800" dirty="0">
                <a:solidFill>
                  <a:schemeClr val="dk1"/>
                </a:solidFill>
                <a:latin typeface="Arial"/>
                <a:ea typeface="Arial"/>
                <a:cs typeface="Arial"/>
                <a:sym typeface="Arial"/>
              </a:rPr>
              <a:t>Do the team members have laser safety glasses, regardless of the laser output power?</a:t>
            </a:r>
            <a:endParaRPr sz="1800" dirty="0">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2"/>
        <p:cNvGrpSpPr/>
        <p:nvPr/>
      </p:nvGrpSpPr>
      <p:grpSpPr>
        <a:xfrm>
          <a:off x="0" y="0"/>
          <a:ext cx="0" cy="0"/>
          <a:chOff x="0" y="0"/>
          <a:chExt cx="0" cy="0"/>
        </a:xfrm>
      </p:grpSpPr>
      <p:sp>
        <p:nvSpPr>
          <p:cNvPr id="423" name="Google Shape;423;p29"/>
          <p:cNvSpPr txBox="1">
            <a:spLocks noGrp="1"/>
          </p:cNvSpPr>
          <p:nvPr>
            <p:ph type="body" idx="1"/>
          </p:nvPr>
        </p:nvSpPr>
        <p:spPr>
          <a:xfrm>
            <a:off x="838200" y="545489"/>
            <a:ext cx="8229600" cy="364551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200"/>
              <a:buFont typeface="Noto Sans Symbols"/>
              <a:buNone/>
            </a:pPr>
            <a:endParaRPr sz="1200" b="1" dirty="0">
              <a:solidFill>
                <a:srgbClr val="FF3300"/>
              </a:solidFill>
              <a:latin typeface="Arial"/>
              <a:ea typeface="Arial"/>
              <a:cs typeface="Arial"/>
              <a:sym typeface="Arial"/>
            </a:endParaRPr>
          </a:p>
          <a:p>
            <a:pPr marL="0" lvl="0" indent="0" algn="l" rtl="0">
              <a:lnSpc>
                <a:spcPct val="90000"/>
              </a:lnSpc>
              <a:spcBef>
                <a:spcPts val="0"/>
              </a:spcBef>
              <a:spcAft>
                <a:spcPts val="0"/>
              </a:spcAft>
              <a:buClr>
                <a:srgbClr val="FF3300"/>
              </a:buClr>
              <a:buSzPts val="2400"/>
              <a:buFont typeface="Noto Sans Symbols"/>
              <a:buNone/>
            </a:pPr>
            <a:r>
              <a:rPr lang="en-US" sz="2400" b="1" dirty="0">
                <a:solidFill>
                  <a:srgbClr val="EE7024"/>
                </a:solidFill>
                <a:latin typeface="Arial"/>
                <a:ea typeface="Arial"/>
                <a:cs typeface="Arial"/>
                <a:sym typeface="Arial"/>
              </a:rPr>
              <a:t>SAFETY FIRST!</a:t>
            </a:r>
            <a:endParaRPr dirty="0">
              <a:solidFill>
                <a:srgbClr val="EE7024"/>
              </a:solidFill>
            </a:endParaRPr>
          </a:p>
          <a:p>
            <a:pPr marL="0" lvl="0" indent="0" algn="l" rtl="0">
              <a:lnSpc>
                <a:spcPct val="90000"/>
              </a:lnSpc>
              <a:spcBef>
                <a:spcPts val="0"/>
              </a:spcBef>
              <a:spcAft>
                <a:spcPts val="0"/>
              </a:spcAft>
              <a:buClr>
                <a:schemeClr val="dk1"/>
              </a:buClr>
              <a:buSzPts val="1200"/>
              <a:buFont typeface="Noto Sans Symbols"/>
              <a:buNone/>
            </a:pPr>
            <a:endParaRPr sz="1200" b="1" dirty="0">
              <a:solidFill>
                <a:srgbClr val="FF3300"/>
              </a:solidFill>
              <a:latin typeface="Arial"/>
              <a:ea typeface="Arial"/>
              <a:cs typeface="Arial"/>
              <a:sym typeface="Arial"/>
            </a:endParaRPr>
          </a:p>
          <a:p>
            <a:pPr marL="0" lvl="0" indent="0" algn="l" rtl="0">
              <a:lnSpc>
                <a:spcPct val="90000"/>
              </a:lnSpc>
              <a:spcBef>
                <a:spcPts val="0"/>
              </a:spcBef>
              <a:spcAft>
                <a:spcPts val="0"/>
              </a:spcAft>
              <a:buClr>
                <a:schemeClr val="dk1"/>
              </a:buClr>
              <a:buSzPts val="1800"/>
              <a:buFont typeface="Noto Sans Symbols"/>
              <a:buNone/>
            </a:pPr>
            <a:r>
              <a:rPr lang="en-US" sz="1800" dirty="0">
                <a:latin typeface="Arial"/>
                <a:ea typeface="Arial"/>
                <a:cs typeface="Arial"/>
                <a:sym typeface="Arial"/>
              </a:rPr>
              <a:t>Our goal is not to fail teams and keep them from competing, but rather to run a fair and </a:t>
            </a:r>
            <a:r>
              <a:rPr lang="en-US" sz="1800" dirty="0">
                <a:solidFill>
                  <a:srgbClr val="0070C0"/>
                </a:solidFill>
                <a:latin typeface="Arial"/>
                <a:ea typeface="Arial"/>
                <a:cs typeface="Arial"/>
                <a:sym typeface="Arial"/>
              </a:rPr>
              <a:t>SAFE</a:t>
            </a:r>
            <a:r>
              <a:rPr lang="en-US" sz="1800" dirty="0">
                <a:latin typeface="Arial"/>
                <a:ea typeface="Arial"/>
                <a:cs typeface="Arial"/>
                <a:sym typeface="Arial"/>
              </a:rPr>
              <a:t> competition for all.  We work with </a:t>
            </a:r>
            <a:r>
              <a:rPr lang="en-US" sz="1800" b="1" dirty="0">
                <a:latin typeface="Arial"/>
                <a:ea typeface="Arial"/>
                <a:cs typeface="Arial"/>
                <a:sym typeface="Arial"/>
              </a:rPr>
              <a:t>industry</a:t>
            </a:r>
            <a:r>
              <a:rPr lang="en-US" sz="1800" dirty="0">
                <a:latin typeface="Arial"/>
                <a:ea typeface="Arial"/>
                <a:cs typeface="Arial"/>
                <a:sym typeface="Arial"/>
              </a:rPr>
              <a:t> to align the MATE safety specifications with </a:t>
            </a:r>
            <a:r>
              <a:rPr lang="en-US" sz="1800" b="1" dirty="0">
                <a:latin typeface="Arial"/>
                <a:ea typeface="Arial"/>
                <a:cs typeface="Arial"/>
                <a:sym typeface="Arial"/>
              </a:rPr>
              <a:t>industry standards</a:t>
            </a:r>
            <a:r>
              <a:rPr lang="en-US" sz="1800" dirty="0">
                <a:latin typeface="Arial"/>
                <a:ea typeface="Arial"/>
                <a:cs typeface="Arial"/>
                <a:sym typeface="Arial"/>
              </a:rPr>
              <a:t>.  We want to familiarize our competitors with the safety specifications they may see one day in the workforce.  </a:t>
            </a:r>
            <a:br>
              <a:rPr lang="en-US" sz="1800" dirty="0">
                <a:solidFill>
                  <a:srgbClr val="FF3300"/>
                </a:solidFill>
                <a:latin typeface="Arial"/>
                <a:ea typeface="Arial"/>
                <a:cs typeface="Arial"/>
                <a:sym typeface="Arial"/>
              </a:rPr>
            </a:br>
            <a:endParaRPr sz="1800" dirty="0">
              <a:solidFill>
                <a:srgbClr val="FF3300"/>
              </a:solidFill>
              <a:latin typeface="Arial"/>
              <a:ea typeface="Arial"/>
              <a:cs typeface="Arial"/>
              <a:sym typeface="Arial"/>
            </a:endParaRPr>
          </a:p>
          <a:p>
            <a:pPr marL="0" lvl="0" indent="0" algn="l" rtl="0">
              <a:lnSpc>
                <a:spcPct val="90000"/>
              </a:lnSpc>
              <a:spcBef>
                <a:spcPts val="0"/>
              </a:spcBef>
              <a:spcAft>
                <a:spcPts val="0"/>
              </a:spcAft>
              <a:buClr>
                <a:schemeClr val="dk1"/>
              </a:buClr>
              <a:buSzPts val="1800"/>
              <a:buNone/>
            </a:pPr>
            <a:r>
              <a:rPr lang="en-US" sz="1800" dirty="0">
                <a:latin typeface="+mn-lt"/>
                <a:ea typeface="Arial"/>
                <a:cs typeface="Arial"/>
                <a:sym typeface="Arial"/>
              </a:rPr>
              <a:t>If you have a question or concern, contact that MATE ROV Competition Technical Manager on the </a:t>
            </a:r>
            <a:r>
              <a:rPr lang="en-US" sz="1800" dirty="0">
                <a:latin typeface="+mn-lt"/>
                <a:ea typeface="Arial"/>
                <a:cs typeface="Arial"/>
                <a:sym typeface="Arial"/>
                <a:hlinkClick r:id="rId4"/>
              </a:rPr>
              <a:t>MATE Q&amp;A Forum Board</a:t>
            </a:r>
            <a:r>
              <a:rPr lang="en-US" sz="1800" dirty="0">
                <a:latin typeface="+mn-lt"/>
                <a:ea typeface="Arial"/>
                <a:cs typeface="Arial"/>
                <a:sym typeface="Arial"/>
              </a:rPr>
              <a:t>.  In this case it is better to ask for permission, not forgiveness.  Remember, it is better to be </a:t>
            </a:r>
            <a:r>
              <a:rPr lang="en-US" sz="1800" dirty="0">
                <a:solidFill>
                  <a:srgbClr val="EE7024"/>
                </a:solidFill>
                <a:latin typeface="+mn-lt"/>
                <a:ea typeface="Arial"/>
                <a:cs typeface="Arial"/>
                <a:sym typeface="Arial"/>
              </a:rPr>
              <a:t>SAFE</a:t>
            </a:r>
            <a:r>
              <a:rPr lang="en-US" sz="1800" dirty="0">
                <a:latin typeface="+mn-lt"/>
                <a:ea typeface="Arial"/>
                <a:cs typeface="Arial"/>
                <a:sym typeface="Arial"/>
              </a:rPr>
              <a:t> than sorry!</a:t>
            </a:r>
            <a:endParaRPr lang="en-US" sz="1800" dirty="0">
              <a:latin typeface="+mn-lt"/>
            </a:endParaRPr>
          </a:p>
          <a:p>
            <a:pPr marL="0" lvl="0" indent="0" algn="l" rtl="0">
              <a:lnSpc>
                <a:spcPct val="90000"/>
              </a:lnSpc>
              <a:spcBef>
                <a:spcPts val="0"/>
              </a:spcBef>
              <a:spcAft>
                <a:spcPts val="0"/>
              </a:spcAft>
              <a:buClr>
                <a:schemeClr val="dk1"/>
              </a:buClr>
              <a:buSzPts val="1800"/>
              <a:buNone/>
            </a:pPr>
            <a:endParaRPr sz="1800" dirty="0">
              <a:latin typeface="Arial"/>
              <a:ea typeface="Arial"/>
              <a:cs typeface="Arial"/>
              <a:sym typeface="Arial"/>
            </a:endParaRPr>
          </a:p>
          <a:p>
            <a:pPr marL="0" lvl="0" indent="0" algn="l" rtl="0">
              <a:lnSpc>
                <a:spcPct val="90000"/>
              </a:lnSpc>
              <a:spcBef>
                <a:spcPts val="0"/>
              </a:spcBef>
              <a:spcAft>
                <a:spcPts val="0"/>
              </a:spcAft>
              <a:buClr>
                <a:schemeClr val="dk1"/>
              </a:buClr>
              <a:buSzPts val="1800"/>
              <a:buFont typeface="Noto Sans Symbols"/>
              <a:buNone/>
            </a:pPr>
            <a:endParaRPr sz="1800" dirty="0">
              <a:latin typeface="Arial"/>
              <a:ea typeface="Arial"/>
              <a:cs typeface="Arial"/>
              <a:sym typeface="Arial"/>
            </a:endParaRPr>
          </a:p>
          <a:p>
            <a:pPr marL="0" lvl="0" indent="0" algn="l" rtl="0">
              <a:lnSpc>
                <a:spcPct val="90000"/>
              </a:lnSpc>
              <a:spcBef>
                <a:spcPts val="0"/>
              </a:spcBef>
              <a:spcAft>
                <a:spcPts val="0"/>
              </a:spcAft>
              <a:buClr>
                <a:schemeClr val="dk1"/>
              </a:buClr>
              <a:buSzPts val="1600"/>
              <a:buFont typeface="Noto Sans Symbols"/>
              <a:buNone/>
            </a:pPr>
            <a:endParaRPr sz="1600" b="1" dirty="0">
              <a:latin typeface="Arial"/>
              <a:ea typeface="Arial"/>
              <a:cs typeface="Arial"/>
              <a:sym typeface="Arial"/>
            </a:endParaRPr>
          </a:p>
          <a:p>
            <a:pPr marL="0" lvl="0" indent="0" algn="l" rtl="0">
              <a:lnSpc>
                <a:spcPct val="90000"/>
              </a:lnSpc>
              <a:spcBef>
                <a:spcPts val="0"/>
              </a:spcBef>
              <a:spcAft>
                <a:spcPts val="0"/>
              </a:spcAft>
              <a:buClr>
                <a:schemeClr val="dk1"/>
              </a:buClr>
              <a:buSzPts val="1600"/>
              <a:buFont typeface="Noto Sans Symbols"/>
              <a:buNone/>
            </a:pPr>
            <a:endParaRPr sz="1600" b="1" dirty="0">
              <a:latin typeface="Arial"/>
              <a:ea typeface="Arial"/>
              <a:cs typeface="Arial"/>
              <a:sym typeface="Arial"/>
            </a:endParaRPr>
          </a:p>
        </p:txBody>
      </p:sp>
      <p:sp>
        <p:nvSpPr>
          <p:cNvPr id="424" name="Google Shape;424;p2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045C75"/>
                </a:solidFill>
              </a:rPr>
              <a:t>33</a:t>
            </a:fld>
            <a:endParaRPr>
              <a:solidFill>
                <a:srgbClr val="045C75"/>
              </a:solidFill>
            </a:endParaRPr>
          </a:p>
        </p:txBody>
      </p:sp>
      <p:sp>
        <p:nvSpPr>
          <p:cNvPr id="425" name="Google Shape;425;p29"/>
          <p:cNvSpPr txBox="1"/>
          <p:nvPr/>
        </p:nvSpPr>
        <p:spPr>
          <a:xfrm>
            <a:off x="378069" y="152400"/>
            <a:ext cx="6934200" cy="3667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SCOUT &amp; NAVIGATOR Class Safety Inspection Sheet Tutorial</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1954</TotalTime>
  <Words>3020</Words>
  <Application>Microsoft Office PowerPoint</Application>
  <PresentationFormat>On-screen Show (4:3)</PresentationFormat>
  <Paragraphs>309</Paragraphs>
  <Slides>33</Slides>
  <Notes>33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33</vt:i4>
      </vt:variant>
    </vt:vector>
  </HeadingPairs>
  <TitlesOfParts>
    <vt:vector size="39" baseType="lpstr">
      <vt:lpstr>Constantia</vt:lpstr>
      <vt:lpstr>Calibri</vt:lpstr>
      <vt:lpstr>Noto Sans Symbols</vt:lpstr>
      <vt:lpstr>Arial</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SID 1</vt:lpstr>
      <vt:lpstr>Example SID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jzande</dc:creator>
  <cp:lastModifiedBy>Matt Gardner</cp:lastModifiedBy>
  <cp:revision>15</cp:revision>
  <dcterms:created xsi:type="dcterms:W3CDTF">2013-02-19T18:02:56Z</dcterms:created>
  <dcterms:modified xsi:type="dcterms:W3CDTF">2026-02-23T22:21:18Z</dcterms:modified>
</cp:coreProperties>
</file>